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63" r:id="rId4"/>
    <p:sldId id="258" r:id="rId5"/>
    <p:sldId id="264" r:id="rId6"/>
    <p:sldId id="259" r:id="rId7"/>
    <p:sldId id="260" r:id="rId8"/>
    <p:sldId id="265" r:id="rId9"/>
    <p:sldId id="261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E5BE32-0FDE-41E4-8598-F38571EED432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8BC939-6CF6-4906-8F16-D5459EB7CC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2538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8BC939-6CF6-4906-8F16-D5459EB7CCF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8594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164" y="620688"/>
            <a:ext cx="9031528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Семья.</a:t>
            </a:r>
          </a:p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Искусство общения с ребёнком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39752" y="4046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3717032"/>
            <a:ext cx="5838555" cy="29174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4597928" y="3169134"/>
            <a:ext cx="423866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Бородина О.М., </a:t>
            </a:r>
            <a:r>
              <a:rPr lang="ru-RU" sz="1600" b="1" cap="none" spc="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Жиронкина</a:t>
            </a:r>
            <a:r>
              <a:rPr lang="ru-RU" sz="1600" b="1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С.А</a:t>
            </a:r>
          </a:p>
          <a:p>
            <a:pPr algn="ctr"/>
            <a:r>
              <a:rPr lang="ru-RU" sz="16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Воспитатели МБДОУ </a:t>
            </a:r>
            <a:r>
              <a:rPr lang="ru-RU" sz="1600" b="1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г.Иркутска</a:t>
            </a:r>
            <a:r>
              <a:rPr lang="ru-RU" sz="16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д/с №15</a:t>
            </a:r>
            <a:endParaRPr lang="ru-RU" sz="16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6445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7037" y="3726982"/>
            <a:ext cx="1833859" cy="165505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3" r="8263"/>
          <a:stretch/>
        </p:blipFill>
        <p:spPr>
          <a:xfrm>
            <a:off x="7215550" y="1073287"/>
            <a:ext cx="1748938" cy="127559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8338" y="2492896"/>
            <a:ext cx="2301375" cy="1447309"/>
          </a:xfrm>
          <a:prstGeom prst="rect">
            <a:avLst/>
          </a:prstGeom>
        </p:spPr>
      </p:pic>
      <p:sp>
        <p:nvSpPr>
          <p:cNvPr id="7" name="AutoShape 2" descr="http://www.prizyv.ru/wp-content/uploads/2018/06/669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417" y="1484784"/>
            <a:ext cx="2448272" cy="137715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5" y="2681685"/>
            <a:ext cx="1530215" cy="15302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12" name="Прямая соединительная линия 11"/>
          <p:cNvCxnSpPr/>
          <p:nvPr/>
        </p:nvCxnSpPr>
        <p:spPr>
          <a:xfrm flipV="1">
            <a:off x="0" y="80211"/>
            <a:ext cx="8964488" cy="67331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74" y="160338"/>
            <a:ext cx="2431844" cy="16212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5" name="Прямоугольник 14"/>
          <p:cNvSpPr/>
          <p:nvPr/>
        </p:nvSpPr>
        <p:spPr>
          <a:xfrm rot="19362468">
            <a:off x="2793709" y="3465372"/>
            <a:ext cx="386207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Игры вчера</a:t>
            </a:r>
            <a:endParaRPr lang="ru-RU" sz="2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 rot="19320898">
            <a:off x="2778541" y="2901800"/>
            <a:ext cx="305404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Игры детей сегодня</a:t>
            </a:r>
            <a:endParaRPr lang="ru-RU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7974" y="5461773"/>
            <a:ext cx="86565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sz="1400" b="1" dirty="0">
                <a:solidFill>
                  <a:prstClr val="black"/>
                </a:solidFill>
                <a:latin typeface="Calibri"/>
              </a:rPr>
              <a:t>Во что играют современные дети? А во что играли мы в дошкольном детстве? Игра, как ведущая деятельность ребёнка переживает кризис. Эта проблема кроется в том, что сегодня практически распались разновозрастные детские сообщества. Раньше игра естественным образом передавалась от старших детей к младшим, и никаких усилий взрослых не требовалось. А что теперь? </a:t>
            </a:r>
            <a:endParaRPr lang="ru-RU" sz="1400" b="1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15743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639"/>
            <a:ext cx="9144000" cy="51245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1981" y="5313155"/>
            <a:ext cx="8784976" cy="1464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latin typeface="Times New Roman"/>
                <a:ea typeface="Calibri"/>
                <a:cs typeface="Times New Roman"/>
              </a:rPr>
              <a:t>Дети воспитываются каждый в отдельном микрокосмосе, каждый в своей семье, каждый в отдельной колбе. Дети не встречаются даже друг с другом. Дети не играют во дворе. А теперь скажите, много ли детей дошкольного возраста сами гуляют во дворе? Невозможно представить современного ребёнка одного на улице. С ним постоянно мамы, папы, тёти, бабушки, старшие сёстры… В каждой семье своя вселенная, дети не пересекаются вообще. Нет свободного детского общения, потому естественный канал трансляции игры нарушен.</a:t>
            </a:r>
            <a:endParaRPr lang="ru-RU" sz="1400" b="1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703302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4788024" cy="322473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101" y="2420888"/>
            <a:ext cx="4716016" cy="266454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9605" y="404664"/>
            <a:ext cx="3635896" cy="24239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5536" y="5301208"/>
            <a:ext cx="8339965" cy="1464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latin typeface="Times New Roman"/>
                <a:ea typeface="Calibri"/>
                <a:cs typeface="Times New Roman"/>
              </a:rPr>
              <a:t>Вроде бы родители не обременены особо бытом и технический прогресс, окружающий современных родителей, высвободил кучу свободного времени. При всём при этом времени постоянно катастрофически не хватает. Вопрос а  на что тратят современные мамы своё свободное время? Не на  то ли, чтобы пообщаться со своими детьми, провести с ними занимательный досуг, поиграть в игры, почитать или посмотреть вместе интересный познавательный фильм? Как показывает статистика – Не НА ТО!</a:t>
            </a:r>
            <a:endParaRPr lang="ru-RU" sz="1100" b="1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6124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87" y="104684"/>
            <a:ext cx="8918840" cy="511256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67544" y="5217252"/>
            <a:ext cx="8280920" cy="1464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latin typeface="Times New Roman"/>
                <a:ea typeface="Calibri"/>
                <a:cs typeface="Times New Roman"/>
              </a:rPr>
              <a:t>С одной стороны для современных родителей характерна </a:t>
            </a:r>
            <a:r>
              <a:rPr lang="ru-RU" sz="1400" b="1" dirty="0" err="1">
                <a:latin typeface="Times New Roman"/>
                <a:ea typeface="Calibri"/>
                <a:cs typeface="Times New Roman"/>
              </a:rPr>
              <a:t>детоцентрированность</a:t>
            </a:r>
            <a:r>
              <a:rPr lang="ru-RU" sz="1400" b="1" dirty="0">
                <a:latin typeface="Times New Roman"/>
                <a:ea typeface="Calibri"/>
                <a:cs typeface="Times New Roman"/>
              </a:rPr>
              <a:t>. С ростом экономического благосостояния и появлением у родителей свободного времени, особенно у мам, внимание к детям, их внутреннему миру и физическим потребностям начало неуклонно расти. Они изучают различные методики раннего развития, следят за новинками в детской литературе, ищут лучшие спортивные секции, выбирают элитные школы. Дети в таких семьях, безусловно, имеют все возможности для полноценного развития. Но у этой медали есть и обратная сторона!</a:t>
            </a:r>
            <a:endParaRPr lang="ru-RU" sz="1100" b="1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67111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5" y="169497"/>
            <a:ext cx="3603607" cy="24024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675" y="94629"/>
            <a:ext cx="3863330" cy="25521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13" y="2395199"/>
            <a:ext cx="4020253" cy="26799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864" y="2700071"/>
            <a:ext cx="3375939" cy="22418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398742" y="4932921"/>
            <a:ext cx="8280920" cy="1925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latin typeface="Times New Roman"/>
                <a:ea typeface="Calibri"/>
                <a:cs typeface="Times New Roman"/>
              </a:rPr>
              <a:t>Детям крайне необходимо «живое» общение с родителями, невероятно важно внимание к их внутреннему миру, страхам и надеждам. И вот когда они видят, что родители «подсели» на средствах технического прогресса (телефонах, компьютерах и телевизорах), совершенно не переживают за них, не вникают в их горести и радости, а исключительно обеспечивают базовые потребности в еде и одежде, они ощущают себя ненужными, становятся менее отзывчивыми к чувствам других. Отсюда и рост детей, которые не могут усидеть на месте, требующие к себе постоянного внимания и при этом бывают совершенно равнодушными к чувствам окружающих.  </a:t>
            </a:r>
            <a:r>
              <a:rPr lang="ru-RU" sz="1400" b="1" dirty="0" err="1">
                <a:latin typeface="Times New Roman"/>
                <a:ea typeface="Calibri"/>
                <a:cs typeface="Times New Roman"/>
              </a:rPr>
              <a:t>Технологизация</a:t>
            </a:r>
            <a:r>
              <a:rPr lang="ru-RU" sz="1400" b="1" dirty="0">
                <a:latin typeface="Times New Roman"/>
                <a:ea typeface="Calibri"/>
                <a:cs typeface="Times New Roman"/>
              </a:rPr>
              <a:t> жизни, в которой участвует ребёнок, способствует «</a:t>
            </a:r>
            <a:r>
              <a:rPr lang="ru-RU" sz="1400" b="1" dirty="0" err="1">
                <a:latin typeface="Times New Roman"/>
                <a:ea typeface="Calibri"/>
                <a:cs typeface="Times New Roman"/>
              </a:rPr>
              <a:t>обесчувствованию</a:t>
            </a:r>
            <a:r>
              <a:rPr lang="ru-RU" sz="1400" b="1" dirty="0">
                <a:latin typeface="Times New Roman"/>
                <a:ea typeface="Calibri"/>
                <a:cs typeface="Times New Roman"/>
              </a:rPr>
              <a:t>».</a:t>
            </a:r>
            <a:endParaRPr lang="ru-RU" sz="1100" b="1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88703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25422"/>
            <a:ext cx="3252418" cy="1951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129271"/>
            <a:ext cx="4005227" cy="28874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618" y="548680"/>
            <a:ext cx="4538094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481755" y="5028268"/>
            <a:ext cx="7992888" cy="1566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latin typeface="Times New Roman"/>
                <a:ea typeface="Calibri"/>
                <a:cs typeface="Times New Roman"/>
              </a:rPr>
              <a:t>С каким восторгом и гордостью современные мамы высказываются о своих чадах, которые с такой лёгкостью маневрирует в мире компьютерных технологий: смотрит познавательные фильмы, играет в обучающие игры, делая акцент на том, что всё это помогает ребёнку всесторонне развиваться. </a:t>
            </a:r>
            <a:endParaRPr lang="ru-RU" sz="1400" b="1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latin typeface="Times New Roman"/>
                <a:ea typeface="Calibri"/>
                <a:cs typeface="Times New Roman"/>
              </a:rPr>
              <a:t>При этом родители совершенно забывают или не знают о том, что в действительности способно развивать креативность и повышать учебную мотивацию. </a:t>
            </a:r>
            <a:endParaRPr lang="ru-RU" sz="1400" b="1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77773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2712082"/>
            <a:ext cx="3755432" cy="26545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48816"/>
            <a:ext cx="3707904" cy="2471936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 flipV="1">
            <a:off x="467544" y="260648"/>
            <a:ext cx="4752528" cy="3024336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683568" y="383645"/>
            <a:ext cx="4536504" cy="2376264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2050" name="Picture 2" descr="http://klubmama.ru/uploads/posts/2022-08/1660704946_1-klubmama-ru-p-roditeli-s-detmi-delayut-podelki-foto-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435"/>
          <a:stretch/>
        </p:blipFill>
        <p:spPr bwMode="auto">
          <a:xfrm>
            <a:off x="251520" y="2759909"/>
            <a:ext cx="3168352" cy="26067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klubmama.ru/uploads/posts/2022-08/1660704960_2-klubmama-ru-p-roditeli-s-detmi-delayut-podelki-foto-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39"/>
          <a:stretch/>
        </p:blipFill>
        <p:spPr bwMode="auto">
          <a:xfrm>
            <a:off x="5868144" y="25777"/>
            <a:ext cx="3055548" cy="27693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7544" y="5589240"/>
            <a:ext cx="8064896" cy="1014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latin typeface="Times New Roman"/>
                <a:ea typeface="Calibri"/>
                <a:cs typeface="Times New Roman"/>
              </a:rPr>
              <a:t>А чтобы мотивировать ребенка на активный досуг, нужно и самим стать примером энергичности, увлеченности и активности. Такое совместное времяпрепровождение не только формирует доверительные отношения, которые так важны для человека, но и помогает развивать его творческие и умственные способности.</a:t>
            </a:r>
            <a:endParaRPr lang="ru-RU" sz="1400" b="1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58017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648"/>
            <a:ext cx="8784976" cy="65973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583083" y="433583"/>
            <a:ext cx="7712442" cy="6203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latin typeface="Times New Roman"/>
                <a:ea typeface="Calibri"/>
                <a:cs typeface="Times New Roman"/>
              </a:rPr>
              <a:t>Завершить выступление хотелось бы притчей о бабочке и коконе</a:t>
            </a:r>
            <a:endParaRPr lang="ru-RU" sz="1100" b="1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latin typeface="Times New Roman"/>
                <a:ea typeface="Calibri"/>
                <a:cs typeface="Times New Roman"/>
              </a:rPr>
              <a:t>«Однажды в коконе появилась маленькая щель, случайно проходивший мимо человек долгие часы стоял и наблюдал, как через эту маленькую щель пытается выйти бабочка. Прошло много времени, бабочка как будто оставила свои усилия, а щель оставалась такой же маленькой. Казалось, бабочка сделала все что могла, и что ни на что другое у нее не было больше сил.</a:t>
            </a:r>
            <a:endParaRPr lang="ru-RU" sz="1100" b="1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latin typeface="Times New Roman"/>
                <a:ea typeface="Calibri"/>
                <a:cs typeface="Times New Roman"/>
              </a:rPr>
              <a:t>Тогда человек решил помочь бабочке, он взял перочинный ножик и разрезал кокон. Бабочка тотчас вышла. Но ее тельце было слабым и немощным, ее крылья были прозрачными и едва двигались.</a:t>
            </a:r>
            <a:endParaRPr lang="ru-RU" sz="1100" b="1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latin typeface="Times New Roman"/>
                <a:ea typeface="Calibri"/>
                <a:cs typeface="Times New Roman"/>
              </a:rPr>
              <a:t>Человек продолжал наблюдать, думая, что вот-вот крылья бабочки расправятся и окрепнут и она улетит. Ничего не случилось!</a:t>
            </a:r>
            <a:endParaRPr lang="ru-RU" sz="1100" b="1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latin typeface="Times New Roman"/>
                <a:ea typeface="Calibri"/>
                <a:cs typeface="Times New Roman"/>
              </a:rPr>
              <a:t> </a:t>
            </a:r>
            <a:endParaRPr lang="ru-RU" sz="1100" b="1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latin typeface="Times New Roman"/>
                <a:ea typeface="Calibri"/>
                <a:cs typeface="Times New Roman"/>
              </a:rPr>
              <a:t>Остаток жизни бабочка волочила по земле свое слабое тельце, свои </a:t>
            </a:r>
            <a:r>
              <a:rPr lang="ru-RU" sz="1400" b="1" dirty="0" err="1">
                <a:latin typeface="Times New Roman"/>
                <a:ea typeface="Calibri"/>
                <a:cs typeface="Times New Roman"/>
              </a:rPr>
              <a:t>нерасправленные</a:t>
            </a:r>
            <a:r>
              <a:rPr lang="ru-RU" sz="1400" b="1" dirty="0">
                <a:latin typeface="Times New Roman"/>
                <a:ea typeface="Calibri"/>
                <a:cs typeface="Times New Roman"/>
              </a:rPr>
              <a:t> крылья. Она так и не смогла летать.</a:t>
            </a:r>
            <a:endParaRPr lang="ru-RU" sz="1100" b="1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latin typeface="Times New Roman"/>
                <a:ea typeface="Calibri"/>
                <a:cs typeface="Times New Roman"/>
              </a:rPr>
              <a:t>А все потому, что человек, желая ей помочь, не понимал того, что усилие, чтобы выйти через узкую щель кокона, необходимо бабочке, чтобы жидкость из тела перешла в крылья и чтобы бабочка смогла летать. Жизнь заставляла бабочку с трудом покидать эту оболочку, чтобы она могла расти и развиваться.</a:t>
            </a:r>
            <a:endParaRPr lang="ru-RU" sz="1100" b="1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latin typeface="Times New Roman"/>
                <a:ea typeface="Calibri"/>
                <a:cs typeface="Times New Roman"/>
              </a:rPr>
              <a:t>Иногда именно усилие необходимо нам в жизни. Если бы нам позволено было бы жить, не встречаясь с трудностями, мы были бы обделены. Мы не смогли бы быть такими сильными, как сейчас. Мы никогда не смогли бы летать</a:t>
            </a:r>
            <a:endParaRPr lang="ru-RU" sz="1100" b="1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latin typeface="Times New Roman"/>
                <a:ea typeface="Calibri"/>
                <a:cs typeface="Times New Roman"/>
              </a:rPr>
              <a:t>Осваивайте интересы своих детей, делитесь с ними своими и учите преодолевать трудности на пути к светлому и доброму!</a:t>
            </a:r>
            <a:endParaRPr lang="ru-RU" sz="1100" b="1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1282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420</TotalTime>
  <Words>694</Words>
  <Application>Microsoft Office PowerPoint</Application>
  <PresentationFormat>Экран (4:3)</PresentationFormat>
  <Paragraphs>24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Бородина</cp:lastModifiedBy>
  <cp:revision>19</cp:revision>
  <dcterms:created xsi:type="dcterms:W3CDTF">2023-03-17T05:45:13Z</dcterms:created>
  <dcterms:modified xsi:type="dcterms:W3CDTF">2023-03-27T00:51:28Z</dcterms:modified>
</cp:coreProperties>
</file>