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7" r:id="rId2"/>
    <p:sldId id="256" r:id="rId3"/>
    <p:sldId id="258" r:id="rId4"/>
    <p:sldId id="259" r:id="rId5"/>
    <p:sldId id="260" r:id="rId6"/>
    <p:sldId id="261" r:id="rId7"/>
    <p:sldId id="262" r:id="rId8"/>
    <p:sldId id="263" r:id="rId9"/>
    <p:sldId id="264" r:id="rId10"/>
    <p:sldId id="265" r:id="rId11"/>
    <p:sldId id="266" r:id="rId12"/>
    <p:sldId id="267" r:id="rId13"/>
    <p:sldId id="268" r:id="rId14"/>
    <p:sldId id="269" r:id="rId15"/>
    <p:sldId id="270" r:id="rId16"/>
    <p:sldId id="271" r:id="rId17"/>
    <p:sldId id="272" r:id="rId18"/>
    <p:sldId id="273" r:id="rId19"/>
    <p:sldId id="274" r:id="rId20"/>
    <p:sldId id="275" r:id="rId21"/>
  </p:sldIdLst>
  <p:sldSz cx="9144000" cy="6858000" type="screen4x3"/>
  <p:notesSz cx="6858000" cy="9144000"/>
  <p:defaultTextStyle>
    <a:defPPr>
      <a:defRPr lang="ru-RU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55C0D5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88" d="100"/>
          <a:sy n="88" d="100"/>
        </p:scale>
        <p:origin x="954" y="66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theme" Target="theme/theme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viewProps" Target="view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presProps" Target="pres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ru-RU" smtClean="0"/>
              <a:t>Образец подзаголовка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t>03.02.2025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t>03.02.2025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t>03.02.2025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t>03.02.2025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Текст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6" name="Содержимое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7" name="Дата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t>03.02.2025</a:t>
            </a:fld>
            <a:endParaRPr lang="ru-RU"/>
          </a:p>
        </p:txBody>
      </p:sp>
      <p:sp>
        <p:nvSpPr>
          <p:cNvPr id="8" name="Нижний колонтитул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9" name="Номер слайда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Дата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t>03.02.2025</a:t>
            </a:fld>
            <a:endParaRPr lang="ru-RU"/>
          </a:p>
        </p:txBody>
      </p:sp>
      <p:sp>
        <p:nvSpPr>
          <p:cNvPr id="4" name="Нижний колонтитул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Дата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t>03.02.2025</a:t>
            </a:fld>
            <a:endParaRPr lang="ru-RU"/>
          </a:p>
        </p:txBody>
      </p:sp>
      <p:sp>
        <p:nvSpPr>
          <p:cNvPr id="3" name="Нижний колонтитул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t>03.02.2025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Рисунок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t>03.02.2025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t>03.02.2025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t>03.02.2025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jp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13">
            <a:lum/>
          </a:blip>
          <a:srcRect/>
          <a:stretch>
            <a:fillRect l="-18000" r="-18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4C71EC6-210F-42DE-9C53-41977AD35B3D}" type="datetimeFigureOut">
              <a:rPr lang="ru-RU" smtClean="0"/>
              <a:t>03.02.2025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ru-RU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eg"/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eg"/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jpe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jpe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jpe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jpe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jpe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jpe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jpe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.jpe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.jpeg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.jpeg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1.jpeg"/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2.jpeg"/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jpeg"/><Relationship Id="rId2" Type="http://schemas.openxmlformats.org/officeDocument/2006/relationships/image" Target="../media/image23.jpe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27.jpeg"/><Relationship Id="rId5" Type="http://schemas.openxmlformats.org/officeDocument/2006/relationships/image" Target="../media/image26.jpeg"/><Relationship Id="rId4" Type="http://schemas.openxmlformats.org/officeDocument/2006/relationships/image" Target="../media/image25.jpe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 l="-17000" r="-17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/>
        <p:txBody>
          <a:bodyPr>
            <a:normAutofit fontScale="90000"/>
          </a:bodyPr>
          <a:lstStyle/>
          <a:p>
            <a:r>
              <a:rPr lang="ru-RU">
                <a:latin typeface="Times New Roman" panose="02020603050405020304" pitchFamily="18" charset="0"/>
                <a:cs typeface="Times New Roman" panose="02020603050405020304" pitchFamily="18" charset="0"/>
              </a:rPr>
              <a:t>Наглядно-дидактический материал для детей старшего дошкольного возраста</a:t>
            </a:r>
            <a:r>
              <a:rPr lang="ru-RU" b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/>
            </a:r>
            <a:br>
              <a:rPr lang="ru-RU" b="1" smtClean="0"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ru-RU" b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Животный </a:t>
            </a:r>
            <a:r>
              <a:rPr lang="ru-RU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мир Прибайкалья</a:t>
            </a:r>
            <a:endParaRPr lang="ru-RU" b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4572000" y="5105400"/>
            <a:ext cx="4716016" cy="1752600"/>
          </a:xfrm>
        </p:spPr>
        <p:txBody>
          <a:bodyPr>
            <a:noAutofit/>
          </a:bodyPr>
          <a:lstStyle/>
          <a:p>
            <a:pPr algn="l"/>
            <a:r>
              <a:rPr lang="ru-RU" sz="2400" dirty="0" smtClean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Подготовила:</a:t>
            </a:r>
          </a:p>
          <a:p>
            <a:pPr algn="l"/>
            <a:r>
              <a:rPr lang="ru-RU" sz="2400" dirty="0" err="1" smtClean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Розенраух</a:t>
            </a:r>
            <a:r>
              <a:rPr lang="ru-RU" sz="2400" dirty="0" smtClean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Татьяна Юрьевна</a:t>
            </a:r>
          </a:p>
          <a:p>
            <a:pPr algn="l"/>
            <a:r>
              <a:rPr lang="ru-RU" sz="2400" dirty="0" smtClean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Воспитатель МБДОУ г. Иркутска детского сада№ 151</a:t>
            </a:r>
            <a:endParaRPr lang="ru-RU" sz="2400" dirty="0">
              <a:solidFill>
                <a:schemeClr val="tx1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201750868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34316" y="116632"/>
            <a:ext cx="8784976" cy="1470025"/>
          </a:xfrm>
        </p:spPr>
        <p:txBody>
          <a:bodyPr>
            <a:noAutofit/>
          </a:bodyPr>
          <a:lstStyle/>
          <a:p>
            <a:r>
              <a:rPr lang="ru-RU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Прибайкалье — территория Восточной Сибири, прилегающая с запада к озеру Байкал в Иркутской области и Бурятии.</a:t>
            </a:r>
            <a:br>
              <a:rPr lang="ru-RU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ru-RU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На территории Прибайкалья расположен Прибайкальский национальный парк.</a:t>
            </a:r>
            <a:endParaRPr lang="ru-RU" sz="2400" b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1026" name="Picture 2" descr="Picture background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95536" y="1556790"/>
            <a:ext cx="8532440" cy="529478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26644504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Скругленный прямоугольник 3"/>
          <p:cNvSpPr/>
          <p:nvPr/>
        </p:nvSpPr>
        <p:spPr>
          <a:xfrm>
            <a:off x="0" y="188640"/>
            <a:ext cx="4499992" cy="6669360"/>
          </a:xfrm>
          <a:prstGeom prst="roundRect">
            <a:avLst/>
          </a:prstGeom>
          <a:solidFill>
            <a:srgbClr val="55C0D5">
              <a:alpha val="60000"/>
            </a:srgb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sz="24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Богат и разнообразен дикий животный мир Прибайкалья. Специалистами выявлено 84 вида млекопитающих. Орнитологами учтено 326 видов птиц.</a:t>
            </a:r>
            <a:br>
              <a:rPr lang="ru-RU" sz="24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ru-RU" sz="24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Иркутская область занимает одно из первых мест в России по заготовкам пушнины. «Мягкое золото», которое дают пушные звери Прибайкалья, широко известны не только в России, но и за её пределами.</a:t>
            </a:r>
          </a:p>
          <a:p>
            <a:pPr algn="ctr"/>
            <a:endParaRPr lang="ru-RU" sz="2400" dirty="0">
              <a:solidFill>
                <a:schemeClr val="tx1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2050" name="Picture 2" descr="Picture background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416" r="3718"/>
          <a:stretch/>
        </p:blipFill>
        <p:spPr bwMode="auto">
          <a:xfrm>
            <a:off x="4690150" y="1268760"/>
            <a:ext cx="4452939" cy="4968552"/>
          </a:xfrm>
          <a:prstGeom prst="rect">
            <a:avLst/>
          </a:prstGeom>
          <a:ln>
            <a:noFill/>
          </a:ln>
          <a:effectLst>
            <a:softEdge rad="112500"/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06081175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Скругленный прямоугольник 3"/>
          <p:cNvSpPr/>
          <p:nvPr/>
        </p:nvSpPr>
        <p:spPr>
          <a:xfrm>
            <a:off x="4626591" y="188640"/>
            <a:ext cx="4499992" cy="6669360"/>
          </a:xfrm>
          <a:prstGeom prst="roundRect">
            <a:avLst/>
          </a:prstGeom>
          <a:solidFill>
            <a:srgbClr val="55C0D5">
              <a:alpha val="60000"/>
            </a:srgb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sz="20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Из-за суровости климата условия жизни диких животных сложны. Однако многие звери и к этому приспособились. У многих зверей зимой отрастает густой и длинный мех. А снежный покров для некоторых животных служит хорошим убежищем, в нём они устраивают временные жилища, зарывшись в снег, а в сильные морозы и метели остаются там и на день. Глубокий и рыхлый снежный покров в тайге затрудняет передвижение животных, по этому у некоторых животных широкие лапы (росомаха, заяц).</a:t>
            </a:r>
          </a:p>
          <a:p>
            <a:pPr algn="ctr"/>
            <a:endParaRPr lang="ru-RU" sz="2000" dirty="0">
              <a:solidFill>
                <a:schemeClr val="tx1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3074" name="Picture 2" descr="Picture background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67544" y="110888"/>
            <a:ext cx="3384376" cy="344028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076" name="Picture 4" descr="Picture background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21218495">
            <a:off x="376792" y="3554317"/>
            <a:ext cx="4091457" cy="308677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592967577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Скругленный прямоугольник 3"/>
          <p:cNvSpPr/>
          <p:nvPr/>
        </p:nvSpPr>
        <p:spPr>
          <a:xfrm>
            <a:off x="107504" y="188640"/>
            <a:ext cx="9019079" cy="2736304"/>
          </a:xfrm>
          <a:prstGeom prst="roundRect">
            <a:avLst/>
          </a:prstGeom>
          <a:solidFill>
            <a:srgbClr val="55C0D5">
              <a:alpha val="60000"/>
            </a:srgb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sz="24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Своеобразны приспособления к жизни в лесу у некоторых птиц, (у глухаря и рябчика) их пальцы оторочены роговидной бахромой. На зиму эта бахрома отрастает и помогает птицам удерживаться на обледенелых ветвях деревьев.</a:t>
            </a:r>
            <a:br>
              <a:rPr lang="ru-RU" sz="24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ru-RU" sz="24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Основной же корм многих лесных обитателей — семена хвойных деревьев (кедровые орехи) грибы, ягоды. Хищники охотятся на грызунов.</a:t>
            </a:r>
          </a:p>
        </p:txBody>
      </p:sp>
      <p:pic>
        <p:nvPicPr>
          <p:cNvPr id="4098" name="Picture 2" descr="Picture background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0243" r="11294"/>
          <a:stretch/>
        </p:blipFill>
        <p:spPr bwMode="auto">
          <a:xfrm rot="21111535">
            <a:off x="142347" y="3225756"/>
            <a:ext cx="4058537" cy="333454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4100" name="Picture 4" descr="Picture background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8595" r="6822"/>
          <a:stretch/>
        </p:blipFill>
        <p:spPr bwMode="auto">
          <a:xfrm>
            <a:off x="4608200" y="3039392"/>
            <a:ext cx="4285397" cy="381860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651475732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ru-RU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Из парнокопытных животных в лесах Прибайкалья обитают:</a:t>
            </a:r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>
          <a:xfrm>
            <a:off x="3779912" y="1556792"/>
            <a:ext cx="1738536" cy="748680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ru-RU" sz="4000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Лось</a:t>
            </a:r>
            <a:endParaRPr lang="ru-RU" sz="4000" b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5122" name="Picture 2" descr="Picture background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47664" y="2539999"/>
            <a:ext cx="5400600" cy="4318001"/>
          </a:xfrm>
          <a:prstGeom prst="rect">
            <a:avLst/>
          </a:prstGeom>
          <a:ln>
            <a:noFill/>
          </a:ln>
          <a:effectLst>
            <a:softEdge rad="112500"/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264290412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Кабарга</a:t>
            </a:r>
            <a:endParaRPr lang="ru-RU" b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6146" name="Picture 2" descr="Picture background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11560" y="1484784"/>
            <a:ext cx="7776864" cy="5177533"/>
          </a:xfrm>
          <a:prstGeom prst="rect">
            <a:avLst/>
          </a:prstGeom>
          <a:ln>
            <a:noFill/>
          </a:ln>
          <a:effectLst>
            <a:softEdge rad="112500"/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402010264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Косуля</a:t>
            </a:r>
            <a:endParaRPr lang="ru-RU" b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7170" name="Picture 2" descr="Picture background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23527" y="1268760"/>
            <a:ext cx="8383859" cy="5589240"/>
          </a:xfrm>
          <a:prstGeom prst="rect">
            <a:avLst/>
          </a:prstGeom>
          <a:ln>
            <a:noFill/>
          </a:ln>
          <a:effectLst>
            <a:softEdge rad="112500"/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61364032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Изюбрь</a:t>
            </a:r>
            <a:endParaRPr lang="ru-RU" b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8194" name="Picture 2" descr="Picture background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7505" y="2088138"/>
            <a:ext cx="9034886" cy="4799783"/>
          </a:xfrm>
          <a:prstGeom prst="rect">
            <a:avLst/>
          </a:prstGeom>
          <a:ln>
            <a:noFill/>
          </a:ln>
          <a:effectLst>
            <a:softEdge rad="112500"/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492465203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Бурый медведь</a:t>
            </a:r>
            <a:endParaRPr lang="ru-RU" b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9218" name="Picture 2" descr="Picture background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9552" y="1542724"/>
            <a:ext cx="7920880" cy="5279298"/>
          </a:xfrm>
          <a:prstGeom prst="rect">
            <a:avLst/>
          </a:prstGeom>
          <a:ln>
            <a:noFill/>
          </a:ln>
          <a:effectLst>
            <a:softEdge rad="112500"/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180443897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Барс</a:t>
            </a:r>
            <a:endParaRPr lang="ru-RU" b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10242" name="Picture 2" descr="Picture background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27584" y="1708632"/>
            <a:ext cx="7272808" cy="5105416"/>
          </a:xfrm>
          <a:prstGeom prst="rect">
            <a:avLst/>
          </a:prstGeom>
          <a:ln>
            <a:noFill/>
          </a:ln>
          <a:effectLst>
            <a:softEdge rad="112500"/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634691626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Росомаха</a:t>
            </a:r>
          </a:p>
        </p:txBody>
      </p:sp>
      <p:pic>
        <p:nvPicPr>
          <p:cNvPr id="11266" name="Picture 2" descr="Picture background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5967" y="1556792"/>
            <a:ext cx="9089008" cy="5112568"/>
          </a:xfrm>
          <a:prstGeom prst="rect">
            <a:avLst/>
          </a:prstGeom>
          <a:ln>
            <a:noFill/>
          </a:ln>
          <a:effectLst>
            <a:softEdge rad="112500"/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001569918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Соболь </a:t>
            </a:r>
          </a:p>
        </p:txBody>
      </p:sp>
      <p:pic>
        <p:nvPicPr>
          <p:cNvPr id="12290" name="Picture 2" descr="Picture background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63281" y="1647325"/>
            <a:ext cx="9207281" cy="5184576"/>
          </a:xfrm>
          <a:prstGeom prst="rect">
            <a:avLst/>
          </a:prstGeom>
          <a:ln>
            <a:noFill/>
          </a:ln>
          <a:effectLst>
            <a:softEdge rad="112500"/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503520509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Волк </a:t>
            </a:r>
          </a:p>
        </p:txBody>
      </p:sp>
      <p:pic>
        <p:nvPicPr>
          <p:cNvPr id="13314" name="Picture 2" descr="Picture background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55576" y="1410760"/>
            <a:ext cx="7652792" cy="5311038"/>
          </a:xfrm>
          <a:prstGeom prst="rect">
            <a:avLst/>
          </a:prstGeom>
          <a:ln>
            <a:noFill/>
          </a:ln>
          <a:effectLst>
            <a:softEdge rad="112500"/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684779099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Ласка </a:t>
            </a:r>
          </a:p>
        </p:txBody>
      </p:sp>
      <p:pic>
        <p:nvPicPr>
          <p:cNvPr id="14338" name="Picture 2" descr="Picture background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9552" y="1268760"/>
            <a:ext cx="8212460" cy="5474973"/>
          </a:xfrm>
          <a:prstGeom prst="rect">
            <a:avLst/>
          </a:prstGeom>
          <a:ln>
            <a:noFill/>
          </a:ln>
          <a:effectLst>
            <a:softEdge rad="112500"/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331844945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ru-RU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Из промысловых птиц здесь водятся:</a:t>
            </a:r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>
          <a:xfrm>
            <a:off x="3563888" y="1484784"/>
            <a:ext cx="8229600" cy="4525963"/>
          </a:xfrm>
        </p:spPr>
        <p:txBody>
          <a:bodyPr/>
          <a:lstStyle/>
          <a:p>
            <a:pPr marL="0" indent="0">
              <a:buNone/>
            </a:pPr>
            <a:r>
              <a:rPr lang="ru-RU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Глухарь </a:t>
            </a:r>
          </a:p>
        </p:txBody>
      </p:sp>
      <p:sp>
        <p:nvSpPr>
          <p:cNvPr id="4" name="AutoShape 2" descr="Picture background"/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ru-RU"/>
          </a:p>
        </p:txBody>
      </p:sp>
      <p:sp>
        <p:nvSpPr>
          <p:cNvPr id="5" name="AutoShape 4" descr="Picture background"/>
          <p:cNvSpPr>
            <a:spLocks noChangeAspect="1" noChangeArrowheads="1"/>
          </p:cNvSpPr>
          <p:nvPr/>
        </p:nvSpPr>
        <p:spPr bwMode="auto">
          <a:xfrm>
            <a:off x="307975" y="7937"/>
            <a:ext cx="304800" cy="3048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ru-RU"/>
          </a:p>
        </p:txBody>
      </p:sp>
      <p:pic>
        <p:nvPicPr>
          <p:cNvPr id="15366" name="Picture 6" descr="Picture background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214008" y="2286000"/>
            <a:ext cx="6858000" cy="4572000"/>
          </a:xfrm>
          <a:prstGeom prst="rect">
            <a:avLst/>
          </a:prstGeom>
          <a:ln>
            <a:noFill/>
          </a:ln>
          <a:effectLst>
            <a:softEdge rad="112500"/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554952764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Рябчик </a:t>
            </a:r>
          </a:p>
        </p:txBody>
      </p:sp>
      <p:pic>
        <p:nvPicPr>
          <p:cNvPr id="16386" name="Picture 2" descr="Picture background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99592" y="1628800"/>
            <a:ext cx="7508776" cy="5008354"/>
          </a:xfrm>
          <a:prstGeom prst="rect">
            <a:avLst/>
          </a:prstGeom>
          <a:ln>
            <a:noFill/>
          </a:ln>
          <a:effectLst>
            <a:softEdge rad="112500"/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91472942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Тетерев </a:t>
            </a:r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ru-RU"/>
          </a:p>
        </p:txBody>
      </p:sp>
      <p:pic>
        <p:nvPicPr>
          <p:cNvPr id="17410" name="Picture 2" descr="Picture background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49578" y="1363631"/>
            <a:ext cx="7627531" cy="5506125"/>
          </a:xfrm>
          <a:prstGeom prst="rect">
            <a:avLst/>
          </a:prstGeom>
          <a:ln>
            <a:noFill/>
          </a:ln>
          <a:effectLst>
            <a:softEdge rad="112500"/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130843078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Беркут </a:t>
            </a:r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ru-RU"/>
          </a:p>
        </p:txBody>
      </p:sp>
      <p:pic>
        <p:nvPicPr>
          <p:cNvPr id="18434" name="Picture 2" descr="Picture background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11560" y="1424598"/>
            <a:ext cx="8150422" cy="5432257"/>
          </a:xfrm>
          <a:prstGeom prst="rect">
            <a:avLst/>
          </a:prstGeom>
          <a:ln>
            <a:noFill/>
          </a:ln>
          <a:effectLst>
            <a:softEdge rad="112500"/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977144016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539552" y="1124744"/>
            <a:ext cx="8229600" cy="1143000"/>
          </a:xfrm>
        </p:spPr>
        <p:txBody>
          <a:bodyPr>
            <a:normAutofit fontScale="90000"/>
          </a:bodyPr>
          <a:lstStyle/>
          <a:p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Прибайкальский национальный парк играет исключительно важную роль в сохранении биоразнообразия Байкала и Прибайкалья, особенно редких видов животного мира.</a:t>
            </a:r>
          </a:p>
        </p:txBody>
      </p:sp>
      <p:pic>
        <p:nvPicPr>
          <p:cNvPr id="19458" name="Picture 2" descr="Picture background"/>
          <p:cNvPicPr>
            <a:picLocks noChangeAspect="1" noChangeArrowheads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2059" b="12268"/>
          <a:stretch/>
        </p:blipFill>
        <p:spPr bwMode="auto">
          <a:xfrm>
            <a:off x="0" y="3284984"/>
            <a:ext cx="2795464" cy="211540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9460" name="Picture 4" descr="Picture background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774881" y="4934594"/>
            <a:ext cx="2990747" cy="189725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9462" name="Picture 6" descr="Picture background"/>
          <p:cNvPicPr>
            <a:picLocks noChangeAspect="1" noChangeArrowheads="1"/>
          </p:cNvPicPr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3228" b="10604"/>
          <a:stretch/>
        </p:blipFill>
        <p:spPr bwMode="auto">
          <a:xfrm>
            <a:off x="3491880" y="3313188"/>
            <a:ext cx="2785031" cy="198243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9464" name="Picture 8" descr="Picture background"/>
          <p:cNvPicPr>
            <a:picLocks noChangeAspect="1" noChangeArrowheads="1"/>
          </p:cNvPicPr>
          <p:nvPr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8129"/>
          <a:stretch/>
        </p:blipFill>
        <p:spPr bwMode="auto">
          <a:xfrm>
            <a:off x="5292080" y="4429069"/>
            <a:ext cx="2145214" cy="240278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9466" name="Picture 10" descr="Picture background"/>
          <p:cNvPicPr>
            <a:picLocks noChangeAspect="1" noChangeArrowheads="1"/>
          </p:cNvPicPr>
          <p:nvPr/>
        </p:nvPicPr>
        <p:blipFill rotWithShape="1"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16216"/>
          <a:stretch/>
        </p:blipFill>
        <p:spPr bwMode="auto">
          <a:xfrm>
            <a:off x="6732240" y="3338900"/>
            <a:ext cx="2411760" cy="193100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357304944"/>
      </p:ext>
    </p:extLst>
  </p:cSld>
  <p:clrMapOvr>
    <a:masterClrMapping/>
  </p:clrMapOvr>
</p:sld>
</file>

<file path=ppt/theme/theme1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23</TotalTime>
  <Words>227</Words>
  <Application>Microsoft Office PowerPoint</Application>
  <PresentationFormat>Экран (4:3)</PresentationFormat>
  <Paragraphs>25</Paragraphs>
  <Slides>20</Slides>
  <Notes>0</Notes>
  <HiddenSlides>0</HiddenSlides>
  <MMClips>0</MMClips>
  <ScaleCrop>false</ScaleCrop>
  <HeadingPairs>
    <vt:vector size="6" baseType="variant">
      <vt:variant>
        <vt:lpstr>Использованные шрифты</vt:lpstr>
      </vt:variant>
      <vt:variant>
        <vt:i4>3</vt:i4>
      </vt:variant>
      <vt:variant>
        <vt:lpstr>Тема</vt:lpstr>
      </vt:variant>
      <vt:variant>
        <vt:i4>1</vt:i4>
      </vt:variant>
      <vt:variant>
        <vt:lpstr>Заголовки слайдов</vt:lpstr>
      </vt:variant>
      <vt:variant>
        <vt:i4>20</vt:i4>
      </vt:variant>
    </vt:vector>
  </HeadingPairs>
  <TitlesOfParts>
    <vt:vector size="24" baseType="lpstr">
      <vt:lpstr>Arial</vt:lpstr>
      <vt:lpstr>Calibri</vt:lpstr>
      <vt:lpstr>Times New Roman</vt:lpstr>
      <vt:lpstr>Тема Office</vt:lpstr>
      <vt:lpstr>Наглядно-дидактический материал для детей старшего дошкольного возраста Животный мир Прибайкалья</vt:lpstr>
      <vt:lpstr>Прибайкалье — территория Восточной Сибири, прилегающая с запада к озеру Байкал в Иркутской области и Бурятии. На территории Прибайкалья расположен Прибайкальский национальный парк.</vt:lpstr>
      <vt:lpstr>Презентация PowerPoint</vt:lpstr>
      <vt:lpstr>Презентация PowerPoint</vt:lpstr>
      <vt:lpstr>Презентация PowerPoint</vt:lpstr>
      <vt:lpstr>Из парнокопытных животных в лесах Прибайкалья обитают:</vt:lpstr>
      <vt:lpstr>Кабарга</vt:lpstr>
      <vt:lpstr>Косуля</vt:lpstr>
      <vt:lpstr>Изюбрь</vt:lpstr>
      <vt:lpstr>Бурый медведь</vt:lpstr>
      <vt:lpstr>Барс</vt:lpstr>
      <vt:lpstr>Росомаха</vt:lpstr>
      <vt:lpstr>Соболь </vt:lpstr>
      <vt:lpstr>Волк </vt:lpstr>
      <vt:lpstr>Ласка </vt:lpstr>
      <vt:lpstr>Из промысловых птиц здесь водятся:</vt:lpstr>
      <vt:lpstr>Рябчик </vt:lpstr>
      <vt:lpstr>Тетерев </vt:lpstr>
      <vt:lpstr>Беркут </vt:lpstr>
      <vt:lpstr>Прибайкальский национальный парк играет исключительно важную роль в сохранении биоразнообразия Байкала и Прибайкалья, особенно редких видов животного мира.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Животный мир Прибайкалья</dc:title>
  <dc:creator>админ</dc:creator>
  <cp:lastModifiedBy>User</cp:lastModifiedBy>
  <cp:revision>5</cp:revision>
  <dcterms:created xsi:type="dcterms:W3CDTF">2025-01-31T02:01:38Z</dcterms:created>
  <dcterms:modified xsi:type="dcterms:W3CDTF">2025-02-02T23:53:46Z</dcterms:modified>
</cp:coreProperties>
</file>