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896" y="1122363"/>
            <a:ext cx="7276733" cy="3381398"/>
          </a:xfrm>
        </p:spPr>
        <p:txBody>
          <a:bodyPr anchor="b">
            <a:normAutofit/>
          </a:bodyPr>
          <a:lstStyle>
            <a:lvl1pPr algn="l">
              <a:defRPr sz="4800" cap="none"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894" y="4612942"/>
            <a:ext cx="7276733" cy="1181683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7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76299"/>
            <a:ext cx="2628900" cy="5181601"/>
          </a:xfrm>
        </p:spPr>
        <p:txBody>
          <a:bodyPr vert="eaVert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76299"/>
            <a:ext cx="7734300" cy="51816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2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3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876299"/>
            <a:ext cx="7876722" cy="37131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46170"/>
            <a:ext cx="6781301" cy="10484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71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474" y="2080517"/>
            <a:ext cx="4970124" cy="39773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99" y="2080517"/>
            <a:ext cx="4970124" cy="3977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8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1955"/>
            <a:ext cx="10441236" cy="13983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926" y="1983242"/>
            <a:ext cx="5007110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063" y="2813959"/>
            <a:ext cx="5007110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255" y="1983242"/>
            <a:ext cx="5031769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255" y="2813959"/>
            <a:ext cx="5031769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1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59" y="895440"/>
            <a:ext cx="10138451" cy="1832349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3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7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6948"/>
            <a:ext cx="3046410" cy="1479551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796" y="876300"/>
            <a:ext cx="5758235" cy="5181599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4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18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9314"/>
            <a:ext cx="3046409" cy="1487185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4" y="876300"/>
            <a:ext cx="5943596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3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053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60" y="876302"/>
            <a:ext cx="10427840" cy="1086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758" y="2065984"/>
            <a:ext cx="10427841" cy="3903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2838" y="6356350"/>
            <a:ext cx="3361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874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356350"/>
            <a:ext cx="61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238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691" r:id="rId4"/>
    <p:sldLayoutId id="2147483692" r:id="rId5"/>
    <p:sldLayoutId id="2147483697" r:id="rId6"/>
    <p:sldLayoutId id="2147483693" r:id="rId7"/>
    <p:sldLayoutId id="2147483694" r:id="rId8"/>
    <p:sldLayoutId id="2147483695" r:id="rId9"/>
    <p:sldLayoutId id="2147483696" r:id="rId10"/>
    <p:sldLayoutId id="214748369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Tx/>
        <a:buNone/>
        <a:defRPr sz="18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0292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None/>
        <a:defRPr sz="1600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F4F1B1F-38C9-4BA3-8793-E2B6FC978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Книги на полке">
            <a:extLst>
              <a:ext uri="{FF2B5EF4-FFF2-40B4-BE49-F238E27FC236}">
                <a16:creationId xmlns:a16="http://schemas.microsoft.com/office/drawing/2014/main" id="{649A435E-5EA4-D880-8873-2D76B3AFED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0" b="14770"/>
          <a:stretch/>
        </p:blipFill>
        <p:spPr>
          <a:xfrm>
            <a:off x="21" y="0"/>
            <a:ext cx="12191979" cy="6857989"/>
          </a:xfrm>
          <a:prstGeom prst="rect">
            <a:avLst/>
          </a:pr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40A82C2B-B640-4B39-A4B8-3189B458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4990" y="859953"/>
            <a:ext cx="4379010" cy="5197947"/>
          </a:xfrm>
          <a:custGeom>
            <a:avLst/>
            <a:gdLst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2480538 h 5246128"/>
              <a:gd name="connsiteX4" fmla="*/ 4419600 w 4419600"/>
              <a:gd name="connsiteY4" fmla="*/ 4975131 h 5246128"/>
              <a:gd name="connsiteX5" fmla="*/ 4419600 w 4419600"/>
              <a:gd name="connsiteY5" fmla="*/ 5246128 h 5246128"/>
              <a:gd name="connsiteX6" fmla="*/ 0 w 4419600"/>
              <a:gd name="connsiteY6" fmla="*/ 5246128 h 5246128"/>
              <a:gd name="connsiteX7" fmla="*/ 0 w 4419600"/>
              <a:gd name="connsiteY7" fmla="*/ 4975131 h 5246128"/>
              <a:gd name="connsiteX8" fmla="*/ 0 w 4419600"/>
              <a:gd name="connsiteY8" fmla="*/ 2480538 h 5246128"/>
              <a:gd name="connsiteX9" fmla="*/ 0 w 4419600"/>
              <a:gd name="connsiteY9" fmla="*/ 2209541 h 5246128"/>
              <a:gd name="connsiteX10" fmla="*/ 2209538 w 4419600"/>
              <a:gd name="connsiteY10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4975131 h 5246128"/>
              <a:gd name="connsiteX4" fmla="*/ 4419600 w 4419600"/>
              <a:gd name="connsiteY4" fmla="*/ 5246128 h 5246128"/>
              <a:gd name="connsiteX5" fmla="*/ 0 w 4419600"/>
              <a:gd name="connsiteY5" fmla="*/ 5246128 h 5246128"/>
              <a:gd name="connsiteX6" fmla="*/ 0 w 4419600"/>
              <a:gd name="connsiteY6" fmla="*/ 4975131 h 5246128"/>
              <a:gd name="connsiteX7" fmla="*/ 0 w 4419600"/>
              <a:gd name="connsiteY7" fmla="*/ 2480538 h 5246128"/>
              <a:gd name="connsiteX8" fmla="*/ 0 w 4419600"/>
              <a:gd name="connsiteY8" fmla="*/ 2209541 h 5246128"/>
              <a:gd name="connsiteX9" fmla="*/ 2209538 w 4419600"/>
              <a:gd name="connsiteY9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4975131 h 5246128"/>
              <a:gd name="connsiteX6" fmla="*/ 0 w 4419600"/>
              <a:gd name="connsiteY6" fmla="*/ 2480538 h 5246128"/>
              <a:gd name="connsiteX7" fmla="*/ 0 w 4419600"/>
              <a:gd name="connsiteY7" fmla="*/ 2209541 h 5246128"/>
              <a:gd name="connsiteX8" fmla="*/ 2209538 w 4419600"/>
              <a:gd name="connsiteY8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2480538 h 5246128"/>
              <a:gd name="connsiteX6" fmla="*/ 0 w 4419600"/>
              <a:gd name="connsiteY6" fmla="*/ 2209541 h 5246128"/>
              <a:gd name="connsiteX7" fmla="*/ 2209538 w 4419600"/>
              <a:gd name="connsiteY7" fmla="*/ 0 h 524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600" h="5246128">
                <a:moveTo>
                  <a:pt x="2209538" y="0"/>
                </a:moveTo>
                <a:lnTo>
                  <a:pt x="2210062" y="0"/>
                </a:lnTo>
                <a:cubicBezTo>
                  <a:pt x="3430375" y="0"/>
                  <a:pt x="4419600" y="989251"/>
                  <a:pt x="4419600" y="2209541"/>
                </a:cubicBezTo>
                <a:lnTo>
                  <a:pt x="4419600" y="5246128"/>
                </a:lnTo>
                <a:lnTo>
                  <a:pt x="0" y="5246128"/>
                </a:lnTo>
                <a:lnTo>
                  <a:pt x="0" y="2480538"/>
                </a:lnTo>
                <a:lnTo>
                  <a:pt x="0" y="2209541"/>
                </a:lnTo>
                <a:cubicBezTo>
                  <a:pt x="0" y="989251"/>
                  <a:pt x="989222" y="0"/>
                  <a:pt x="220953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2F784-FA60-4127-AA76-BF15C8FB9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964" y="1799771"/>
            <a:ext cx="3373063" cy="1848491"/>
          </a:xfrm>
        </p:spPr>
        <p:txBody>
          <a:bodyPr anchor="b"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книг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CFC106-67FF-483A-B9B3-4AF14B2C0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1677" y="4887687"/>
            <a:ext cx="3565637" cy="895855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Розенраух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Юрьевна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91899A-6176-48DA-BF9E-4D278C5FB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15286" y="4316294"/>
            <a:ext cx="1458419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94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F24E4-0D8B-45C1-9341-9B6FD5BE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98780"/>
            <a:ext cx="4552939" cy="143843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появления книги!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83DC4D-5713-28F9-EF81-09EB814AE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901" y="1835991"/>
            <a:ext cx="4176135" cy="4222798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появления книг, ставших неотъемлемой составляющей нашей цивилизации, — это долгий и интересный процесс, в который внесли свою лепту многие народы.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87F400-E0FF-4771-8EB7-A325E461C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04" r="24207" b="-1"/>
          <a:stretch/>
        </p:blipFill>
        <p:spPr>
          <a:xfrm>
            <a:off x="6096000" y="-16591"/>
            <a:ext cx="6107073" cy="687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4E23B3B-0D57-4CC6-8791-2B7B699537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69" r="17747" b="-1"/>
          <a:stretch/>
        </p:blipFill>
        <p:spPr>
          <a:xfrm>
            <a:off x="20" y="1"/>
            <a:ext cx="4504170" cy="3429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6649B15-89E7-4A41-AE24-6D82AFCAD7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-3" b="21468"/>
          <a:stretch/>
        </p:blipFill>
        <p:spPr>
          <a:xfrm>
            <a:off x="9" y="3429000"/>
            <a:ext cx="4504170" cy="3429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2776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7">
            <a:extLst>
              <a:ext uri="{FF2B5EF4-FFF2-40B4-BE49-F238E27FC236}">
                <a16:creationId xmlns:a16="http://schemas.microsoft.com/office/drawing/2014/main" id="{1F8F73C7-26B9-461E-BF77-F6786A504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84822" y="1841160"/>
            <a:ext cx="5333245" cy="397738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Давним – давно люди жили в пещерах и охотились на мамонтов и диких быков. Им необходимо было делиться знаниями и умениями. Поэтому древние люди стали делать рисунки на стенах своих пещер. Эти рисунки называли каменными книгами, они считаются самыми первыми из всех книг. В них человек впервые изобразил свою мысль. </a:t>
            </a:r>
          </a:p>
        </p:txBody>
      </p:sp>
    </p:spTree>
    <p:extLst>
      <p:ext uri="{BB962C8B-B14F-4D97-AF65-F5344CB8AC3E}">
        <p14:creationId xmlns:p14="http://schemas.microsoft.com/office/powerpoint/2010/main" val="236537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45BBD-7AE0-4BEE-B455-3F45ECAA9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93" y="895440"/>
            <a:ext cx="4569407" cy="15600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Глиняные книги </a:t>
            </a:r>
          </a:p>
        </p:txBody>
      </p: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8753E064-8D37-441A-A1A5-CC52B1111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0033" y="2753546"/>
            <a:ext cx="3746928" cy="34025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Со</a:t>
            </a:r>
            <a:r>
              <a:rPr lang="ru-RU" dirty="0"/>
              <a:t> </a:t>
            </a:r>
            <a:r>
              <a:rPr lang="en-US" dirty="0"/>
              <a:t>времен</a:t>
            </a:r>
            <a:r>
              <a:rPr lang="ru-RU" dirty="0"/>
              <a:t>ем</a:t>
            </a:r>
            <a:r>
              <a:rPr lang="en-US" dirty="0"/>
              <a:t> люди открыли такой материал, как глина. Из нее стали делать посуду, кирпичи и конечно книги. На влажной глине оставляли символы и рисунки, а потом обжигали в печках, в результате надписи прекрасно читались и сохранялись надолго.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B9DEE4C-FE26-4E0F-BB2F-D08E2FBB7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342" r="13145" b="2"/>
          <a:stretch/>
        </p:blipFill>
        <p:spPr>
          <a:xfrm>
            <a:off x="6180166" y="302638"/>
            <a:ext cx="5554634" cy="625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5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740710-07B8-400F-A0F5-377676F1A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6662" y="1681573"/>
            <a:ext cx="5302882" cy="34948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Древнем Египте, Риме и Греции книги научились изготавливать из папируса. Для этого стебли тростника разрезали на полосы, вымачивали в воде, а затем склеивали между собой.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D6A408-DEE9-4F5E-8C35-02C93730A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32" y="545440"/>
            <a:ext cx="5425716" cy="561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98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ACE703B-177A-4A03-827E-692635A35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E1EE9-3774-417E-BF88-0F17A425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958297"/>
            <a:ext cx="4085665" cy="21950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Китай</a:t>
            </a:r>
            <a:endParaRPr lang="en-US" sz="4400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B132C2-0C34-46EA-B9C0-AE6C3E7F05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286"/>
          <a:stretch/>
        </p:blipFill>
        <p:spPr>
          <a:xfrm>
            <a:off x="20" y="10"/>
            <a:ext cx="5333980" cy="342899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18E8BA-EAFA-4108-ACF7-5433BE7FA3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4256" b="9116"/>
          <a:stretch/>
        </p:blipFill>
        <p:spPr>
          <a:xfrm>
            <a:off x="5403668" y="10"/>
            <a:ext cx="6858000" cy="34289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C0D56F-4A65-48B9-843D-F9D262C3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34000" y="4244223"/>
            <a:ext cx="0" cy="1623177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04F01-F828-48B7-8319-A39D8BE61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70505" y="3958297"/>
            <a:ext cx="5545215" cy="21950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Революцию в книжном деле принесло появление бумаги.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умагу изобрели в древнем Китае. </a:t>
            </a:r>
          </a:p>
        </p:txBody>
      </p:sp>
    </p:spTree>
    <p:extLst>
      <p:ext uri="{BB962C8B-B14F-4D97-AF65-F5344CB8AC3E}">
        <p14:creationId xmlns:p14="http://schemas.microsoft.com/office/powerpoint/2010/main" val="179029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6C536-17BC-4502-8A1D-6F1EAA873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149" y="795916"/>
            <a:ext cx="7626136" cy="13128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4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печатный станок </a:t>
            </a:r>
            <a:endPara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F283225-FEE4-4EEA-98B0-799CD8425F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7677" r="11674" b="-1"/>
          <a:stretch/>
        </p:blipFill>
        <p:spPr>
          <a:xfrm>
            <a:off x="-5338" y="10"/>
            <a:ext cx="3124201" cy="686844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6200" y="2405670"/>
            <a:ext cx="0" cy="365223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BEF8343-1F7B-EAE0-8EAF-F2C5E45A5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34846" y="2344302"/>
            <a:ext cx="3200366" cy="2584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Печатный станок Фёдорова представлял собой механический пресс, с помощью которого текст или картинки переносились на бумагу.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A29705-FEE7-4A92-A99F-A2CE249E87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87" r="17213" b="1"/>
          <a:stretch/>
        </p:blipFill>
        <p:spPr>
          <a:xfrm>
            <a:off x="8300106" y="2693436"/>
            <a:ext cx="2983188" cy="3364464"/>
          </a:xfrm>
          <a:custGeom>
            <a:avLst/>
            <a:gdLst/>
            <a:ahLst/>
            <a:cxnLst/>
            <a:rect l="l" t="t" r="r" b="b"/>
            <a:pathLst>
              <a:path w="2983188" h="3364464">
                <a:moveTo>
                  <a:pt x="1491417" y="0"/>
                </a:moveTo>
                <a:lnTo>
                  <a:pt x="1491771" y="0"/>
                </a:lnTo>
                <a:cubicBezTo>
                  <a:pt x="2315470" y="0"/>
                  <a:pt x="2983188" y="667735"/>
                  <a:pt x="2983188" y="1491419"/>
                </a:cubicBezTo>
                <a:lnTo>
                  <a:pt x="2983188" y="1611678"/>
                </a:lnTo>
                <a:lnTo>
                  <a:pt x="2983188" y="3364464"/>
                </a:lnTo>
                <a:lnTo>
                  <a:pt x="0" y="3364464"/>
                </a:lnTo>
                <a:lnTo>
                  <a:pt x="0" y="1491419"/>
                </a:lnTo>
                <a:cubicBezTo>
                  <a:pt x="0" y="667735"/>
                  <a:pt x="667716" y="0"/>
                  <a:pt x="149141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3209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C10BD4-F3F8-4089-8DB0-71FB15FD9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CE81F-68AB-4BB1-BDC0-625D1310D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753" y="4177552"/>
            <a:ext cx="5686605" cy="1880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b="1"/>
              <a:t>Современные книги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B8DC540-7D06-4C64-B149-7E77E9407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4696" r="-1" b="168"/>
          <a:stretch/>
        </p:blipFill>
        <p:spPr>
          <a:xfrm>
            <a:off x="-8983" y="10"/>
            <a:ext cx="7590883" cy="3807002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8A9AED1-93AA-4ABC-9CCC-6F930C0A430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 l="8698" r="1" b="1"/>
          <a:stretch/>
        </p:blipFill>
        <p:spPr>
          <a:xfrm>
            <a:off x="7572917" y="10"/>
            <a:ext cx="4619083" cy="380700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A5D06F-DF26-4A88-BF73-C1B592E66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1900" y="4536141"/>
            <a:ext cx="0" cy="125095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391232"/>
      </p:ext>
    </p:extLst>
  </p:cSld>
  <p:clrMapOvr>
    <a:masterClrMapping/>
  </p:clrMapOvr>
</p:sld>
</file>

<file path=ppt/theme/theme1.xml><?xml version="1.0" encoding="utf-8"?>
<a:theme xmlns:a="http://schemas.openxmlformats.org/drawingml/2006/main" name="VaultVTI">
  <a:themeElements>
    <a:clrScheme name="AnalogousFromRegularSeed_2SEEDS">
      <a:dk1>
        <a:srgbClr val="000000"/>
      </a:dk1>
      <a:lt1>
        <a:srgbClr val="FFFFFF"/>
      </a:lt1>
      <a:dk2>
        <a:srgbClr val="31231C"/>
      </a:dk2>
      <a:lt2>
        <a:srgbClr val="F0F1F3"/>
      </a:lt2>
      <a:accent1>
        <a:srgbClr val="B18E3B"/>
      </a:accent1>
      <a:accent2>
        <a:srgbClr val="C36E4D"/>
      </a:accent2>
      <a:accent3>
        <a:srgbClr val="9BA842"/>
      </a:accent3>
      <a:accent4>
        <a:srgbClr val="3B95B1"/>
      </a:accent4>
      <a:accent5>
        <a:srgbClr val="4D75C3"/>
      </a:accent5>
      <a:accent6>
        <a:srgbClr val="4D45B5"/>
      </a:accent6>
      <a:hlink>
        <a:srgbClr val="3F65BF"/>
      </a:hlink>
      <a:folHlink>
        <a:srgbClr val="7F7F7F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210</Words>
  <Application>Microsoft Office PowerPoint</Application>
  <PresentationFormat>Широкоэкранный</PresentationFormat>
  <Paragraphs>14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Georgia Pro Light</vt:lpstr>
      <vt:lpstr>Times New Roman</vt:lpstr>
      <vt:lpstr>VaultVTI</vt:lpstr>
      <vt:lpstr>Музей книг </vt:lpstr>
      <vt:lpstr>История появления книги! </vt:lpstr>
      <vt:lpstr>Презентация PowerPoint</vt:lpstr>
      <vt:lpstr>Глиняные книги </vt:lpstr>
      <vt:lpstr>Презентация PowerPoint</vt:lpstr>
      <vt:lpstr>Древний Китай</vt:lpstr>
      <vt:lpstr>Первый печатный станок </vt:lpstr>
      <vt:lpstr>Современные книги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книг </dc:title>
  <dc:creator>Черепанова Ольга Геннадьевна</dc:creator>
  <cp:lastModifiedBy>Черепанова Ольга Геннадьевна</cp:lastModifiedBy>
  <cp:revision>2</cp:revision>
  <dcterms:created xsi:type="dcterms:W3CDTF">2025-01-27T09:28:39Z</dcterms:created>
  <dcterms:modified xsi:type="dcterms:W3CDTF">2025-01-27T09:47:46Z</dcterms:modified>
</cp:coreProperties>
</file>