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130425"/>
            <a:ext cx="8352928" cy="1470025"/>
          </a:xfrm>
        </p:spPr>
        <p:txBody>
          <a:bodyPr>
            <a:normAutofit fontScale="90000"/>
          </a:bodyPr>
          <a:lstStyle/>
          <a:p>
            <a:r>
              <a:rPr lang="ru-RU" dirty="0">
                <a:latin typeface="Times New Roman" panose="02020603050405020304" pitchFamily="18" charset="0"/>
                <a:cs typeface="Times New Roman" panose="02020603050405020304" pitchFamily="18" charset="0"/>
              </a:rPr>
              <a:t>Наглядно-дидактический материал для детей старшего дошкольного возраста</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Серебристое </a:t>
            </a:r>
            <a:r>
              <a:rPr lang="ru-RU" b="1" dirty="0" smtClean="0">
                <a:latin typeface="Times New Roman" panose="02020603050405020304" pitchFamily="18" charset="0"/>
                <a:cs typeface="Times New Roman" panose="02020603050405020304" pitchFamily="18" charset="0"/>
              </a:rPr>
              <a:t>богатство Байкала</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194222" y="4797152"/>
            <a:ext cx="4928592" cy="1752600"/>
          </a:xfrm>
        </p:spPr>
        <p:txBody>
          <a:bodyPr>
            <a:normAutofit fontScale="85000" lnSpcReduction="10000"/>
          </a:bodyPr>
          <a:lstStyle/>
          <a:p>
            <a:pPr algn="l"/>
            <a:r>
              <a:rPr lang="ru-RU" dirty="0" smtClean="0">
                <a:solidFill>
                  <a:schemeClr val="tx1"/>
                </a:solidFill>
                <a:latin typeface="Times New Roman" panose="02020603050405020304" pitchFamily="18" charset="0"/>
                <a:cs typeface="Times New Roman" panose="02020603050405020304" pitchFamily="18" charset="0"/>
              </a:rPr>
              <a:t>Подготовила:</a:t>
            </a:r>
          </a:p>
          <a:p>
            <a:pPr algn="l"/>
            <a:r>
              <a:rPr lang="ru-RU" dirty="0" err="1" smtClean="0">
                <a:solidFill>
                  <a:schemeClr val="tx1"/>
                </a:solidFill>
                <a:latin typeface="Times New Roman" panose="02020603050405020304" pitchFamily="18" charset="0"/>
                <a:cs typeface="Times New Roman" panose="02020603050405020304" pitchFamily="18" charset="0"/>
              </a:rPr>
              <a:t>Розенраух</a:t>
            </a:r>
            <a:r>
              <a:rPr lang="ru-RU" dirty="0" smtClean="0">
                <a:solidFill>
                  <a:schemeClr val="tx1"/>
                </a:solidFill>
                <a:latin typeface="Times New Roman" panose="02020603050405020304" pitchFamily="18" charset="0"/>
                <a:cs typeface="Times New Roman" panose="02020603050405020304" pitchFamily="18" charset="0"/>
              </a:rPr>
              <a:t> Татьяна Юрьевна</a:t>
            </a:r>
          </a:p>
          <a:p>
            <a:pPr algn="l"/>
            <a:r>
              <a:rPr lang="ru-RU" dirty="0" smtClean="0">
                <a:solidFill>
                  <a:schemeClr val="tx1"/>
                </a:solidFill>
                <a:latin typeface="Times New Roman" panose="02020603050405020304" pitchFamily="18" charset="0"/>
                <a:cs typeface="Times New Roman" panose="02020603050405020304" pitchFamily="18" charset="0"/>
              </a:rPr>
              <a:t>Воспитатель МБДОУ г. Иркутска детского сада № 151</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52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07853" y="1484784"/>
            <a:ext cx="4104456" cy="3456384"/>
          </a:xfrm>
          <a:prstGeom prst="roundRect">
            <a:avLst/>
          </a:prstGeom>
          <a:solidFill>
            <a:srgbClr val="BFBFBF">
              <a:alpha val="54902"/>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Что это такое голубое?</a:t>
            </a:r>
          </a:p>
          <a:p>
            <a:pPr algn="ctr"/>
            <a:r>
              <a:rPr lang="ru-RU" b="1" dirty="0" smtClean="0">
                <a:solidFill>
                  <a:schemeClr val="tx1"/>
                </a:solidFill>
                <a:latin typeface="Times New Roman" panose="02020603050405020304" pitchFamily="18" charset="0"/>
                <a:cs typeface="Times New Roman" panose="02020603050405020304" pitchFamily="18" charset="0"/>
              </a:rPr>
              <a:t>Холодное, как льдинка, прозрачное, как стекло?</a:t>
            </a:r>
            <a:endParaRPr lang="ru-RU" b="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Pictur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697" y="116632"/>
            <a:ext cx="7246375" cy="724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71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07853" y="0"/>
            <a:ext cx="4004107" cy="6525344"/>
          </a:xfrm>
          <a:prstGeom prst="roundRect">
            <a:avLst>
              <a:gd name="adj" fmla="val 20718"/>
            </a:avLst>
          </a:prstGeom>
          <a:solidFill>
            <a:srgbClr val="BFBFBF">
              <a:alpha val="54902"/>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Эта рыба наиболее популярна на Байкале. Омуль – рыба, которая обитает только на Байкале. Именно она о настоящему прославила озеро. Омуль, означает «странствующий сиг».</a:t>
            </a:r>
          </a:p>
          <a:p>
            <a:pPr algn="ctr"/>
            <a:r>
              <a:rPr lang="ru-RU" sz="2400" dirty="0" smtClean="0">
                <a:solidFill>
                  <a:schemeClr val="tx1"/>
                </a:solidFill>
                <a:latin typeface="Times New Roman" panose="02020603050405020304" pitchFamily="18" charset="0"/>
                <a:cs typeface="Times New Roman" panose="02020603050405020304" pitchFamily="18" charset="0"/>
              </a:rPr>
              <a:t>И недаром его так </a:t>
            </a:r>
            <a:r>
              <a:rPr lang="ru-RU" sz="2400" dirty="0" err="1" smtClean="0">
                <a:solidFill>
                  <a:schemeClr val="tx1"/>
                </a:solidFill>
                <a:latin typeface="Times New Roman" panose="02020603050405020304" pitchFamily="18" charset="0"/>
                <a:cs typeface="Times New Roman" panose="02020603050405020304" pitchFamily="18" charset="0"/>
              </a:rPr>
              <a:t>ппрозвали</a:t>
            </a:r>
            <a:r>
              <a:rPr lang="ru-RU" sz="2400" dirty="0" smtClean="0">
                <a:solidFill>
                  <a:schemeClr val="tx1"/>
                </a:solidFill>
                <a:latin typeface="Times New Roman" panose="02020603050405020304" pitchFamily="18" charset="0"/>
                <a:cs typeface="Times New Roman" panose="02020603050405020304" pitchFamily="18" charset="0"/>
              </a:rPr>
              <a:t>. В конце лета омуль собирается в косяки и идет на нерест. </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2050" name="Picture 2" descr="Picture 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035571">
            <a:off x="4690398" y="545233"/>
            <a:ext cx="3991253" cy="26582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icture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5" y="3511779"/>
            <a:ext cx="4689963" cy="3229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25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932040" y="1087507"/>
            <a:ext cx="4104456" cy="3456384"/>
          </a:xfrm>
          <a:prstGeom prst="roundRect">
            <a:avLst/>
          </a:prstGeom>
          <a:solidFill>
            <a:srgbClr val="BFBFBF">
              <a:alpha val="54902"/>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anose="02020603050405020304" pitchFamily="18" charset="0"/>
                <a:cs typeface="Times New Roman" panose="02020603050405020304" pitchFamily="18" charset="0"/>
              </a:rPr>
              <a:t>Голомянка – это чудо Байкала. Эта рыбка будто бы стеклянная. Если ее положить на газету, то сквозь голомянку можно читать, как через увеличительное стекло! Она прозрачная, потому что состоит практически из одного жира. У голомянки к тому не чешуи.</a:t>
            </a:r>
            <a:endParaRPr lang="ru-RU" b="1" dirty="0">
              <a:solidFill>
                <a:schemeClr val="tx1"/>
              </a:solidFill>
              <a:latin typeface="Times New Roman" panose="02020603050405020304" pitchFamily="18" charset="0"/>
              <a:cs typeface="Times New Roman" panose="02020603050405020304" pitchFamily="18" charset="0"/>
            </a:endParaRPr>
          </a:p>
        </p:txBody>
      </p:sp>
      <p:pic>
        <p:nvPicPr>
          <p:cNvPr id="3074" name="Picture 2" descr="Pictur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772024"/>
            <a:ext cx="567690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icture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89" y="764704"/>
            <a:ext cx="469474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89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982" y="140168"/>
            <a:ext cx="8186148" cy="2856784"/>
          </a:xfrm>
          <a:prstGeom prst="roundRect">
            <a:avLst>
              <a:gd name="adj" fmla="val 20718"/>
            </a:avLst>
          </a:prstGeom>
          <a:solidFill>
            <a:srgbClr val="BFBFBF">
              <a:alpha val="54902"/>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Осетровые -  древние по происхождению рыбы, дожившие до наших дней. </a:t>
            </a:r>
            <a:r>
              <a:rPr lang="ru-RU" sz="2400" dirty="0">
                <a:solidFill>
                  <a:schemeClr val="tx1"/>
                </a:solidFill>
                <a:latin typeface="Times New Roman" panose="02020603050405020304" pitchFamily="18" charset="0"/>
                <a:cs typeface="Times New Roman" panose="02020603050405020304" pitchFamily="18" charset="0"/>
              </a:rPr>
              <a:t>Сейчас осетр встречается в Байкале в столь незначительных количествах, что, во избежание полного его истребления, лов на него современными правилами рыболовства вовсе запрещен.</a:t>
            </a:r>
          </a:p>
        </p:txBody>
      </p:sp>
      <p:pic>
        <p:nvPicPr>
          <p:cNvPr id="4098" name="Picture 2" descr="Picture background"/>
          <p:cNvPicPr>
            <a:picLocks noChangeAspect="1" noChangeArrowheads="1"/>
          </p:cNvPicPr>
          <p:nvPr/>
        </p:nvPicPr>
        <p:blipFill rotWithShape="1">
          <a:blip r:embed="rId2">
            <a:extLst>
              <a:ext uri="{28A0092B-C50C-407E-A947-70E740481C1C}">
                <a14:useLocalDpi xmlns:a14="http://schemas.microsoft.com/office/drawing/2010/main" val="0"/>
              </a:ext>
            </a:extLst>
          </a:blip>
          <a:srcRect b="16803"/>
          <a:stretch/>
        </p:blipFill>
        <p:spPr bwMode="auto">
          <a:xfrm>
            <a:off x="2434550" y="4121696"/>
            <a:ext cx="6709450" cy="273630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icture background"/>
          <p:cNvPicPr>
            <a:picLocks noChangeAspect="1" noChangeArrowheads="1"/>
          </p:cNvPicPr>
          <p:nvPr/>
        </p:nvPicPr>
        <p:blipFill rotWithShape="1">
          <a:blip r:embed="rId3">
            <a:extLst>
              <a:ext uri="{28A0092B-C50C-407E-A947-70E740481C1C}">
                <a14:useLocalDpi xmlns:a14="http://schemas.microsoft.com/office/drawing/2010/main" val="0"/>
              </a:ext>
            </a:extLst>
          </a:blip>
          <a:srcRect l="3111" t="4226" r="1951" b="8240"/>
          <a:stretch/>
        </p:blipFill>
        <p:spPr bwMode="auto">
          <a:xfrm rot="21361760">
            <a:off x="-16631" y="2648894"/>
            <a:ext cx="4590639" cy="2453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42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14982" y="140168"/>
            <a:ext cx="4004107" cy="6525344"/>
          </a:xfrm>
          <a:prstGeom prst="roundRect">
            <a:avLst>
              <a:gd name="adj" fmla="val 20718"/>
            </a:avLst>
          </a:prstGeom>
          <a:solidFill>
            <a:srgbClr val="BFBFBF">
              <a:alpha val="54902"/>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Times New Roman" panose="02020603050405020304" pitchFamily="18" charset="0"/>
                <a:cs typeface="Times New Roman" panose="02020603050405020304" pitchFamily="18" charset="0"/>
              </a:rPr>
              <a:t>Меж коряг, травы и тины, плавает большая рыба. Щука – это хищница. Чтобы поймать свою добычу, она прячется в зарослях подводных растений. Щуки имеют хороший аппетит, они легко проглатывают рыб, размер которых достигает половины ее собственной длинны.</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5122" name="Picture 2" descr="Pictur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4939" y="392894"/>
            <a:ext cx="4835413" cy="362656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icture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36896">
            <a:off x="4525576" y="3390590"/>
            <a:ext cx="4233177" cy="3176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5785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217</Words>
  <Application>Microsoft Office PowerPoint</Application>
  <PresentationFormat>Экран (4:3)</PresentationFormat>
  <Paragraphs>11</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Times New Roman</vt:lpstr>
      <vt:lpstr>Тема Office</vt:lpstr>
      <vt:lpstr>Наглядно-дидактический материал для детей старшего дошкольного возраста Серебристое богатство Байкала</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Серебристое богатство Байкала</dc:title>
  <dc:creator>админ</dc:creator>
  <cp:lastModifiedBy>User</cp:lastModifiedBy>
  <cp:revision>5</cp:revision>
  <dcterms:created xsi:type="dcterms:W3CDTF">2025-01-31T01:09:39Z</dcterms:created>
  <dcterms:modified xsi:type="dcterms:W3CDTF">2025-02-02T23:53:35Z</dcterms:modified>
</cp:coreProperties>
</file>