
<file path=[Content_Types].xml><?xml version="1.0" encoding="utf-8"?>
<Types xmlns="http://schemas.openxmlformats.org/package/2006/content-types">
  <Default ContentType="image/jpeg" Extension="jpg"/>
  <Default ContentType="audio/mpeg" Extension="mp3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presentationml.tags+xml" PartName="/ppt/tags/tag8.xml"/>
  <Override ContentType="application/vnd.openxmlformats-officedocument.presentationml.tags+xml" PartName="/ppt/tags/tag2.xml"/>
  <Override ContentType="application/vnd.openxmlformats-officedocument.presentationml.tags+xml" PartName="/ppt/tags/tag9.xml"/>
  <Override ContentType="application/vnd.openxmlformats-officedocument.presentationml.tags+xml" PartName="/ppt/tags/tag1.xml"/>
  <Override ContentType="application/vnd.openxmlformats-officedocument.presentationml.tags+xml" PartName="/ppt/tags/tag7.xml"/>
  <Override ContentType="application/vnd.openxmlformats-officedocument.presentationml.tags+xml" PartName="/ppt/tags/tag10.xml"/>
  <Override ContentType="application/vnd.openxmlformats-officedocument.presentationml.tags+xml" PartName="/ppt/tags/tag3.xml"/>
  <Override ContentType="application/vnd.openxmlformats-officedocument.presentationml.tags+xml" PartName="/ppt/tags/tag6.xml"/>
  <Override ContentType="application/vnd.openxmlformats-officedocument.presentationml.tags+xml" PartName="/ppt/tags/tag5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  <p:sldMasterId id="2147483660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6858000" cx="9144000"/>
  <p:notesSz cx="6858000" cy="9144000"/>
  <p:custDataLst>
    <p:tags r:id="rId21"/>
  </p:custDataLst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21" Type="http://schemas.openxmlformats.org/officeDocument/2006/relationships/tags" Target="tags/tag10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5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14745" y="2514600"/>
            <a:ext cx="4281055" cy="2362200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Отчёт о проделанной работе в рамках реализации проекта «Воздух и вода – мои лучшие друзья»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214745" y="5105400"/>
            <a:ext cx="3733800" cy="1447800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 воспитатель МБДОУ №156 г. Иркутск группы №13 «Ирисы»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Бурдуковская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А.И.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Детское - Водичка...Ихихих... (www.hotplayer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59505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10"/>
    </mc:Choice>
    <mc:Fallback>
      <p:transition spd="slow" advTm="3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709"/>
            <a:ext cx="4800000" cy="36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0"/>
            <a:ext cx="4800000" cy="360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4855"/>
            <a:ext cx="2352000" cy="1764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2400"/>
            <a:ext cx="3581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2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59"/>
    </mc:Choice>
    <mc:Fallback>
      <p:transition spd="slow" advTm="395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549" y="274638"/>
            <a:ext cx="4821451" cy="12493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Создание </a:t>
            </a:r>
            <a:r>
              <a:rPr lang="ru-RU" dirty="0" err="1" smtClean="0">
                <a:solidFill>
                  <a:schemeClr val="bg1"/>
                </a:solidFill>
              </a:rPr>
              <a:t>Лэпбука</a:t>
            </a:r>
            <a:r>
              <a:rPr lang="ru-RU" dirty="0" smtClean="0">
                <a:solidFill>
                  <a:schemeClr val="bg1"/>
                </a:solidFill>
              </a:rPr>
              <a:t> совместно с родителями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37" y="274638"/>
            <a:ext cx="2985416" cy="2239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74" y="1828800"/>
            <a:ext cx="5184000" cy="38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35" y="2971800"/>
            <a:ext cx="4858418" cy="36438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21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32"/>
    </mc:Choice>
    <mc:Fallback>
      <p:transition spd="slow" advTm="5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22639"/>
            <a:ext cx="3248891" cy="715963"/>
          </a:xfrm>
        </p:spPr>
        <p:txBody>
          <a:bodyPr/>
          <a:lstStyle/>
          <a:p>
            <a:r>
              <a:rPr lang="ru-RU" sz="3600" dirty="0" smtClean="0">
                <a:solidFill>
                  <a:srgbClr val="4D4D4D"/>
                </a:solidFill>
              </a:rPr>
              <a:t>Вывод: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5446" y="876663"/>
            <a:ext cx="327660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ходе реализации проекта «Воздух и вода – наши лучшие друзья» укрепились социальные связи между участниками проекта.  Повышение наблюдательности, любознательности у детей участвующих в проекте. Способствовали проявлению активности.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92" y="343421"/>
            <a:ext cx="3373307" cy="32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50" y="4220734"/>
            <a:ext cx="4632950" cy="230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36"/>
    </mc:Choice>
    <mc:Fallback>
      <p:transition spd="slow" advTm="313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8232" y="2967335"/>
            <a:ext cx="81275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/>
                <a:solidFill>
                  <a:schemeClr val="accent3"/>
                </a:solidFill>
                <a:effectLst/>
              </a:rPr>
              <a:t>Спасибо за внимание</a:t>
            </a:r>
            <a:endParaRPr lang="ru-RU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10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62"/>
    </mc:Choice>
    <mc:Fallback>
      <p:transition spd="slow" advTm="3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1" y="1168400"/>
            <a:ext cx="4191000" cy="414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ru-RU" altLang="ko-KR" sz="1600" b="1" dirty="0" smtClean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Необходимость помощи детям в получении позитивного социального опыта, стимуляция личностного роста. Поддержка развития детской инициативы, продолжение приобретения продуктивного опыта, межличностного общения.</a:t>
            </a:r>
            <a:endParaRPr lang="en-US" sz="1600" b="1" dirty="0" smtClean="0">
              <a:solidFill>
                <a:schemeClr val="bg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0668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ru-RU" altLang="ko-KR" sz="3500" dirty="0" smtClean="0">
                <a:solidFill>
                  <a:schemeClr val="bg1"/>
                </a:solidFill>
                <a:ea typeface="굴림" pitchFamily="34" charset="-127"/>
              </a:rPr>
              <a:t>Актуальность</a:t>
            </a:r>
            <a:endParaRPr kumimoji="1" lang="en-US" altLang="ko-KR" sz="3500" dirty="0">
              <a:solidFill>
                <a:schemeClr val="bg1"/>
              </a:solidFill>
              <a:ea typeface="굴림" pitchFamily="34" charset="-127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33500"/>
            <a:ext cx="3672334" cy="381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57" y="4027146"/>
            <a:ext cx="3869487" cy="25629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4"/>
    </mc:Choice>
    <mc:Fallback>
      <p:transition spd="slow" advTm="3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4724400" cy="59737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Серии фото экспериментальной деятельности в домашних условиях  по цепочке взаимодействия : </a:t>
            </a:r>
            <a:r>
              <a:rPr lang="ru-RU" i="1" dirty="0" smtClean="0">
                <a:solidFill>
                  <a:schemeClr val="bg1"/>
                </a:solidFill>
              </a:rPr>
              <a:t>воспитатель – ребенок-родитель - ребенок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24000"/>
            <a:ext cx="3151639" cy="4038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598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04"/>
    </mc:Choice>
    <mc:Fallback>
      <p:transition spd="slow" advTm="6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800" dirty="0" smtClean="0">
                <a:solidFill>
                  <a:schemeClr val="bg1"/>
                </a:solidFill>
              </a:rPr>
              <a:t>С водой: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67" y="1252234"/>
            <a:ext cx="24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205" y="1858737"/>
            <a:ext cx="135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3" y="1558322"/>
            <a:ext cx="24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71" y="4705000"/>
            <a:ext cx="155025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713" y="33054"/>
            <a:ext cx="1350000" cy="180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3" y="144085"/>
            <a:ext cx="1928112" cy="14460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219" y="34947"/>
            <a:ext cx="1350000" cy="180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70" y="4708386"/>
            <a:ext cx="1366908" cy="10251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900" y="3175496"/>
            <a:ext cx="1675100" cy="18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20" y="5777677"/>
            <a:ext cx="1211360" cy="9085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4" y="3392837"/>
            <a:ext cx="1802684" cy="135201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06" y="1844710"/>
            <a:ext cx="1350000" cy="180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82" y="2644392"/>
            <a:ext cx="2400000" cy="180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42" y="4333729"/>
            <a:ext cx="2101015" cy="235246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00" y="3462899"/>
            <a:ext cx="1447224" cy="108541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87" y="3089220"/>
            <a:ext cx="1350000" cy="180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45" y="1832749"/>
            <a:ext cx="1968565" cy="147642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2" y="4772559"/>
            <a:ext cx="2400000" cy="18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051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27"/>
    </mc:Choice>
    <mc:Fallback>
      <p:transition spd="slow" advTm="8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71500" lvl="0" marL="5715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ru-RU">
                <a:solidFill>
                  <a:schemeClr val="lt1"/>
                </a:solidFill>
              </a:rPr>
              <a:t>С воздухом: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5" name="Google Shape;35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73582" y="4704762"/>
            <a:ext cx="2880001" cy="21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880001" cy="21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880001" cy="21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3400" y="2757709"/>
            <a:ext cx="2880001" cy="21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2000" y="3803073"/>
            <a:ext cx="2880001" cy="21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1600" y="1080000"/>
            <a:ext cx="2880001" cy="21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0000" y="1981200"/>
            <a:ext cx="2880001" cy="21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3400" y="4329900"/>
            <a:ext cx="1920600" cy="25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8" y="160066"/>
            <a:ext cx="3580801" cy="4774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187">
            <a:off x="4327048" y="607984"/>
            <a:ext cx="4404075" cy="33030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1261">
            <a:off x="2133565" y="3283243"/>
            <a:ext cx="2472768" cy="3302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149">
            <a:off x="6339727" y="3528850"/>
            <a:ext cx="2340102" cy="3120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059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74"/>
    </mc:Choice>
    <mc:Fallback>
      <p:transition spd="slow" advTm="6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ходе реализации проекта использовались интерактивные технологии в соответствии с возрастными особенностями детей: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754" y="3519053"/>
            <a:ext cx="2348345" cy="15863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«Хоровод»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81399" y="3519054"/>
            <a:ext cx="2438400" cy="158634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«Карусель»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78781" y="3519053"/>
            <a:ext cx="2209800" cy="158634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«Цепочка»</a:t>
            </a:r>
            <a:endParaRPr lang="ru-RU" dirty="0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2819399" y="4312226"/>
            <a:ext cx="647700" cy="408432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6192981" y="4312226"/>
            <a:ext cx="609600" cy="429074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21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80"/>
    </mc:Choice>
    <mc:Fallback>
      <p:transition spd="slow" advTm="4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495800" cy="5032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Серия фото реализации проекта в группе детского сада: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1800"/>
            <a:ext cx="3840000" cy="28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953691"/>
            <a:ext cx="4800000" cy="36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4320000" cy="32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068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04"/>
    </mc:Choice>
    <mc:Fallback>
      <p:transition spd="slow" advTm="5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9" y="1447800"/>
            <a:ext cx="2700000" cy="36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700000" cy="36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908946"/>
            <a:ext cx="3036943" cy="22777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34" y="4021138"/>
            <a:ext cx="1624136" cy="21655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5" y="228600"/>
            <a:ext cx="2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4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40"/>
    </mc:Choice>
    <mc:Fallback>
      <p:transition spd="slow" advTm="424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>
  <p:tag name="may_ignore_ucw" val="true"/>
  <p:tag name="ppt/slides/slide5.xml" val="1355418840"/>
  <p:tag name="ppt/slides/slide12.xml" val="2603582603"/>
  <p:tag name="ppt/slides/slide6.xml" val="260063877"/>
  <p:tag name="ppt/slides/slide4.xml" val="4050120900"/>
  <p:tag name="ppt/slides/slide3.xml" val="1395562223"/>
  <p:tag name="ppt/slides/slide2.xml" val="3580871384"/>
  <p:tag name="ppt/slides/slide1.xml" val="1933823330"/>
  <p:tag name="ppt/slides/slide7.xml" val="1876872476"/>
  <p:tag name="ppt/slides/slide13.xml" val="3462161509"/>
  <p:tag name="ppt/slides/slide9.xml" val="2614747543"/>
  <p:tag name="ppt/slides/slide11.xml" val="1099152520"/>
  <p:tag name="ppt/slides/slide8.xml" val="3874538516"/>
  <p:tag name="ppt/slides/slide10.xml" val="1452272613"/>
  <p:tag name="ppt/slideMasters/slideMaster1.xml" val="1676884383"/>
  <p:tag name="ppt/slideMasters/slideMaster2.xml" val="3124458041"/>
  <p:tag name="ppt/slideMasters/slideMaster3.xml" val="1496061593"/>
  <p:tag name="ppt/slideLayouts/slideLayout8.xml" val="1925601901"/>
  <p:tag name="ppt/slideLayouts/slideLayout9.xml" val="4140336961"/>
  <p:tag name="ppt/slideLayouts/slideLayout10.xml" val="2218251873"/>
  <p:tag name="ppt/slideLayouts/slideLayout11.xml" val="1487782710"/>
  <p:tag name="ppt/slideLayouts/slideLayout12.xml" val="3175296688"/>
  <p:tag name="ppt/slideLayouts/slideLayout13.xml" val="998001421"/>
  <p:tag name="ppt/slideLayouts/slideLayout14.xml" val="1503041558"/>
  <p:tag name="ppt/slideLayouts/slideLayout7.xml" val="1437819866"/>
  <p:tag name="ppt/slideLayouts/slideLayout6.xml" val="3572438538"/>
  <p:tag name="ppt/slideLayouts/slideLayout5.xml" val="3638658143"/>
  <p:tag name="ppt/slideLayouts/slideLayout1.xml" val="2363351060"/>
  <p:tag name="ppt/slideLayouts/slideLayout2.xml" val="1379942117"/>
  <p:tag name="ppt/slideLayouts/slideLayout3.xml" val="1745376946"/>
  <p:tag name="ppt/slideLayouts/slideLayout4.xml" val="255952422"/>
  <p:tag name="ppt/slideLayouts/slideLayout15.xml" val="1054820482"/>
  <p:tag name="ppt/slideLayouts/slideLayout17.xml" val="3849443502"/>
  <p:tag name="ppt/slideLayouts/slideLayout27.xml" val="3792573551"/>
  <p:tag name="ppt/slideLayouts/slideLayout28.xml" val="4106137266"/>
  <p:tag name="ppt/slideLayouts/slideLayout29.xml" val="2582579893"/>
  <p:tag name="ppt/slideLayouts/slideLayout30.xml" val="2346498276"/>
  <p:tag name="ppt/slideLayouts/slideLayout31.xml" val="3958073480"/>
  <p:tag name="ppt/slideLayouts/slideLayout32.xml" val="194704760"/>
  <p:tag name="ppt/slideLayouts/slideLayout33.xml" val="644042185"/>
  <p:tag name="ppt/slideLayouts/slideLayout26.xml" val="709293651"/>
  <p:tag name="ppt/slideLayouts/slideLayout25.xml" val="62902655"/>
  <p:tag name="ppt/slideLayouts/slideLayout24.xml" val="3564824587"/>
  <p:tag name="ppt/slideLayouts/slideLayout18.xml" val="1680715134"/>
  <p:tag name="ppt/slideLayouts/slideLayout19.xml" val="1129878729"/>
  <p:tag name="ppt/slideLayouts/slideLayout16.xml" val="3917433595"/>
  <p:tag name="ppt/slideLayouts/slideLayout20.xml" val="3344320997"/>
  <p:tag name="ppt/slideLayouts/slideLayout22.xml" val="1764953490"/>
  <p:tag name="ppt/slideLayouts/slideLayout23.xml" val="3892516463"/>
  <p:tag name="ppt/slideLayouts/slideLayout21.xml" val="3047758021"/>
  <p:tag name="ppt/notesMasters/notesMaster1.xml" val="3474920690"/>
  <p:tag name="ppt/media/image49.jpeg" val="2281963442"/>
  <p:tag name="ppt/media/image50.jpg" val="1114319606"/>
  <p:tag name="ppt/media/image48.jpeg" val="3534081767"/>
  <p:tag name="ppt/media/image47.jpeg" val="3634836519"/>
  <p:tag name="ppt/media/image52.jpg" val="504919568"/>
  <p:tag name="ppt/media/image51.jpeg" val="2812142040"/>
  <p:tag name="ppt/media/image33.jpeg" val="1311914205"/>
  <p:tag name="ppt/theme/theme1.xml" val="675792538"/>
  <p:tag name="ppt/media/image16.jpeg" val="3121930935"/>
  <p:tag name="ppt/media/image15.jpeg" val="3924820820"/>
  <p:tag name="ppt/media/image14.jpeg" val="464815446"/>
  <p:tag name="ppt/media/image13.jpeg" val="4052392371"/>
  <p:tag name="ppt/media/image12.jpeg" val="849195797"/>
  <p:tag name="ppt/media/image17.jpeg" val="543160799"/>
  <p:tag name="ppt/media/image18.jpeg" val="3402982988"/>
  <p:tag name="ppt/media/image19.jpeg" val="778083971"/>
  <p:tag name="ppt/media/image23.jpeg" val="730166290"/>
  <p:tag name="ppt/media/image22.jpeg" val="1341240309"/>
  <p:tag name="ppt/media/image46.jpeg" val="3741657468"/>
  <p:tag name="ppt/media/image20.jpeg" val="3888604081"/>
  <p:tag name="ppt/media/image11.jpeg" val="2008099325"/>
  <p:tag name="ppt/media/image10.jpeg" val="1190730705"/>
  <p:tag name="ppt/media/image9.jpeg" val="3045735091"/>
  <p:tag name="ppt/theme/theme4.xml" val="956944377"/>
  <p:tag name="ppt/theme/theme3.xml" val="1634920623"/>
  <p:tag name="ppt/theme/theme2.xml" val="3489430842"/>
  <p:tag name="ppt/media/image1.jpg" val="1281110106"/>
  <p:tag name="ppt/media/image2.jpg" val="3524985028"/>
  <p:tag name="ppt/media/image3.png" val="3445977483"/>
  <p:tag name="ppt/media/image4.jpg" val="3910428785"/>
  <p:tag name="ppt/media/image8.jpeg" val="927287521"/>
  <p:tag name="ppt/media/image7.jpeg" val="2590661575"/>
  <p:tag name="ppt/media/image6.jpeg" val="2533734652"/>
  <p:tag name="ppt/media/image5.jpeg" val="1863030685"/>
  <p:tag name="ppt/media/image24.jpeg" val="2142428011"/>
  <p:tag name="ppt/media/image21.jpeg" val="1074893262"/>
  <p:tag name="ppt/media/image25.jpeg" val="6159579"/>
  <p:tag name="ppt/media/image36.jpeg" val="1517085091"/>
  <p:tag name="ppt/media/image37.jpeg" val="2202935340"/>
  <p:tag name="ppt/media/image38.jpeg" val="3383314941"/>
  <p:tag name="ppt/media/image45.jpeg" val="4112300285"/>
  <p:tag name="ppt/media/image44.jpeg" val="1613151840"/>
  <p:tag name="ppt/media/image43.jpeg" val="2178661207"/>
  <p:tag name="ppt/media/image39.jpeg" val="1935662533"/>
  <p:tag name="ppt/media/image42.jpeg" val="276471543"/>
  <p:tag name="ppt/media/image40.jpeg" val="2754011488"/>
  <p:tag name="ppt/media/image41.jpeg" val="713288978"/>
  <p:tag name="ppt/media/image35.jpeg" val="4055676430"/>
  <p:tag name="ppt/media/image28.jpeg" val="3198988206"/>
  <p:tag name="ppt/media/image30.jpeg" val="1130477053"/>
  <p:tag name="ppt/media/image27.jpeg" val="1454378045"/>
  <p:tag name="ppt/media/image26.jpeg" val="58796332"/>
  <p:tag name="ppt/media/image31.jpg" val="3098439857"/>
  <p:tag name="ppt/media/image32.jpg" val="1292407062"/>
  <p:tag name="ppt/media/image34.jpeg" val="3185266274"/>
  <p:tag name="ppt/media/image29.jpeg" val="1852175788"/>
  <p:tag name="ppt/media/media1.mp3" val="4662448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1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