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16"/>
  </p:notesMasterIdLst>
  <p:sldIdLst>
    <p:sldId id="256" r:id="rId2"/>
    <p:sldId id="270" r:id="rId3"/>
    <p:sldId id="257" r:id="rId4"/>
    <p:sldId id="271" r:id="rId5"/>
    <p:sldId id="276" r:id="rId6"/>
    <p:sldId id="272" r:id="rId7"/>
    <p:sldId id="273" r:id="rId8"/>
    <p:sldId id="275" r:id="rId9"/>
    <p:sldId id="277" r:id="rId10"/>
    <p:sldId id="278" r:id="rId11"/>
    <p:sldId id="279" r:id="rId12"/>
    <p:sldId id="280" r:id="rId13"/>
    <p:sldId id="281" r:id="rId14"/>
    <p:sldId id="274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01" autoAdjust="0"/>
  </p:normalViewPr>
  <p:slideViewPr>
    <p:cSldViewPr>
      <p:cViewPr varScale="1">
        <p:scale>
          <a:sx n="32" d="100"/>
          <a:sy n="32" d="100"/>
        </p:scale>
        <p:origin x="19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762D2-FAEE-45E6-BEBD-187C1102C527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3675B-01D3-4E9D-AF36-D76956E5F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12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675B-01D3-4E9D-AF36-D76956E5F3B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760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675B-01D3-4E9D-AF36-D76956E5F3B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114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675B-01D3-4E9D-AF36-D76956E5F3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29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675B-01D3-4E9D-AF36-D76956E5F3B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56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23675B-01D3-4E9D-AF36-D76956E5F3B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137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3D87AF-E903-4F35-852D-7690031978EE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8F9795-D1F9-48A2-8069-8D17EA0932E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THUqeIK84a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282" y="285728"/>
            <a:ext cx="1595884" cy="157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8193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52535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51547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D87AF-E903-4F35-852D-7690031978EE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F9795-D1F9-48A2-8069-8D17EA093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16897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D87AF-E903-4F35-852D-7690031978EE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F9795-D1F9-48A2-8069-8D17EA0932E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0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D87AF-E903-4F35-852D-7690031978EE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F9795-D1F9-48A2-8069-8D17EA093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5522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ct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ct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D87AF-E903-4F35-852D-7690031978EE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F9795-D1F9-48A2-8069-8D17EA093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44715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55787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9753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THUqeIK84a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20" y="285728"/>
            <a:ext cx="1143008" cy="112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61618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THUqeIK84aY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596" y="357166"/>
            <a:ext cx="1143008" cy="112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7866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2B3D87AF-E903-4F35-852D-7690031978EE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EC8F9795-D1F9-48A2-8069-8D17EA0932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019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367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audio" Target="../media/audio1.wav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audio" Target="../media/audio2.wav"/><Relationship Id="rId16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2.jpeg"/><Relationship Id="rId15" Type="http://schemas.openxmlformats.org/officeDocument/2006/relationships/image" Target="../media/image57.jpeg"/><Relationship Id="rId10" Type="http://schemas.openxmlformats.org/officeDocument/2006/relationships/image" Target="../media/image52.jpeg"/><Relationship Id="rId4" Type="http://schemas.openxmlformats.org/officeDocument/2006/relationships/slide" Target="slide11.xml"/><Relationship Id="rId9" Type="http://schemas.openxmlformats.org/officeDocument/2006/relationships/image" Target="../media/image51.jpeg"/><Relationship Id="rId14" Type="http://schemas.openxmlformats.org/officeDocument/2006/relationships/image" Target="../media/image5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3.jpeg"/><Relationship Id="rId18" Type="http://schemas.openxmlformats.org/officeDocument/2006/relationships/image" Target="../media/image68.jpeg"/><Relationship Id="rId3" Type="http://schemas.openxmlformats.org/officeDocument/2006/relationships/audio" Target="../media/audio2.wav"/><Relationship Id="rId21" Type="http://schemas.openxmlformats.org/officeDocument/2006/relationships/image" Target="../media/image71.jpeg"/><Relationship Id="rId7" Type="http://schemas.openxmlformats.org/officeDocument/2006/relationships/image" Target="../media/image59.jpeg"/><Relationship Id="rId12" Type="http://schemas.openxmlformats.org/officeDocument/2006/relationships/image" Target="../media/image62.jpeg"/><Relationship Id="rId17" Type="http://schemas.openxmlformats.org/officeDocument/2006/relationships/image" Target="../media/image67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6.jpeg"/><Relationship Id="rId20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11" Type="http://schemas.microsoft.com/office/2007/relationships/hdphoto" Target="../media/hdphoto2.wdp"/><Relationship Id="rId24" Type="http://schemas.openxmlformats.org/officeDocument/2006/relationships/image" Target="../media/image74.jpeg"/><Relationship Id="rId5" Type="http://schemas.openxmlformats.org/officeDocument/2006/relationships/slide" Target="slide12.xml"/><Relationship Id="rId15" Type="http://schemas.openxmlformats.org/officeDocument/2006/relationships/image" Target="../media/image65.jpeg"/><Relationship Id="rId23" Type="http://schemas.openxmlformats.org/officeDocument/2006/relationships/image" Target="../media/image73.jpeg"/><Relationship Id="rId10" Type="http://schemas.openxmlformats.org/officeDocument/2006/relationships/image" Target="../media/image61.jpeg"/><Relationship Id="rId19" Type="http://schemas.openxmlformats.org/officeDocument/2006/relationships/image" Target="../media/image69.jpeg"/><Relationship Id="rId4" Type="http://schemas.openxmlformats.org/officeDocument/2006/relationships/audio" Target="../media/audio1.wav"/><Relationship Id="rId9" Type="http://schemas.microsoft.com/office/2007/relationships/hdphoto" Target="../media/hdphoto1.wdp"/><Relationship Id="rId14" Type="http://schemas.openxmlformats.org/officeDocument/2006/relationships/image" Target="../media/image64.jpeg"/><Relationship Id="rId22" Type="http://schemas.openxmlformats.org/officeDocument/2006/relationships/image" Target="../media/image7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audio" Target="../media/audio1.wav"/><Relationship Id="rId7" Type="http://schemas.openxmlformats.org/officeDocument/2006/relationships/image" Target="../media/image7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11" Type="http://schemas.openxmlformats.org/officeDocument/2006/relationships/image" Target="../media/image79.jpeg"/><Relationship Id="rId5" Type="http://schemas.openxmlformats.org/officeDocument/2006/relationships/image" Target="../media/image2.jpeg"/><Relationship Id="rId10" Type="http://schemas.openxmlformats.org/officeDocument/2006/relationships/image" Target="../media/image78.jpeg"/><Relationship Id="rId4" Type="http://schemas.openxmlformats.org/officeDocument/2006/relationships/slide" Target="slide13.xml"/><Relationship Id="rId9" Type="http://schemas.openxmlformats.org/officeDocument/2006/relationships/image" Target="../media/image7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audio" Target="../media/audio2.wav"/><Relationship Id="rId7" Type="http://schemas.openxmlformats.org/officeDocument/2006/relationships/image" Target="../media/image8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10" Type="http://schemas.openxmlformats.org/officeDocument/2006/relationships/image" Target="../media/image2.jpeg"/><Relationship Id="rId4" Type="http://schemas.openxmlformats.org/officeDocument/2006/relationships/image" Target="../media/image80.jpeg"/><Relationship Id="rId9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" Target="slide4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5.xml"/><Relationship Id="rId10" Type="http://schemas.openxmlformats.org/officeDocument/2006/relationships/image" Target="../media/image11.jpeg"/><Relationship Id="rId4" Type="http://schemas.openxmlformats.org/officeDocument/2006/relationships/audio" Target="../media/audio2.wav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2.jpeg"/><Relationship Id="rId10" Type="http://schemas.openxmlformats.org/officeDocument/2006/relationships/image" Target="../media/image16.jpeg"/><Relationship Id="rId4" Type="http://schemas.openxmlformats.org/officeDocument/2006/relationships/slide" Target="slide6.xml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audio" Target="../media/audio4.wav"/><Relationship Id="rId7" Type="http://schemas.openxmlformats.org/officeDocument/2006/relationships/image" Target="../media/image1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.jpeg"/><Relationship Id="rId10" Type="http://schemas.openxmlformats.org/officeDocument/2006/relationships/image" Target="../media/image22.jpeg"/><Relationship Id="rId4" Type="http://schemas.openxmlformats.org/officeDocument/2006/relationships/slide" Target="slide7.xml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slide" Target="slide9.xml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2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slide" Target="slide14.xml"/><Relationship Id="rId7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2.jpeg"/><Relationship Id="rId9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5594" y="1844824"/>
            <a:ext cx="6899744" cy="1785950"/>
          </a:xfrm>
        </p:spPr>
        <p:txBody>
          <a:bodyPr>
            <a:noAutofit/>
          </a:bodyPr>
          <a:lstStyle/>
          <a:p>
            <a:pPr algn="ctr"/>
            <a:r>
              <a:rPr lang="ru-RU" sz="2800" cap="none" dirty="0" smtClean="0">
                <a:ln w="0"/>
                <a:solidFill>
                  <a:schemeClr val="tx1"/>
                </a:solidFill>
              </a:rPr>
              <a:t> </a:t>
            </a:r>
            <a:r>
              <a:rPr lang="ru-RU" sz="2800" cap="none" dirty="0">
                <a:ln w="0"/>
                <a:solidFill>
                  <a:schemeClr val="tx1"/>
                </a:solidFill>
              </a:rPr>
              <a:t>И</a:t>
            </a:r>
            <a:r>
              <a:rPr lang="ru-RU" sz="2800" cap="none" dirty="0" smtClean="0">
                <a:ln w="0"/>
                <a:solidFill>
                  <a:schemeClr val="tx1"/>
                </a:solidFill>
              </a:rPr>
              <a:t>нтерактивная дидактическая игра </a:t>
            </a:r>
            <a:br>
              <a:rPr lang="ru-RU" sz="2800" cap="none" dirty="0" smtClean="0">
                <a:ln w="0"/>
                <a:solidFill>
                  <a:schemeClr val="tx1"/>
                </a:solidFill>
              </a:rPr>
            </a:br>
            <a:r>
              <a:rPr lang="ru-RU" sz="2800" cap="none" dirty="0" smtClean="0">
                <a:ln w="0"/>
                <a:solidFill>
                  <a:schemeClr val="tx1"/>
                </a:solidFill>
              </a:rPr>
              <a:t>на развитие логического мышления </a:t>
            </a:r>
            <a:br>
              <a:rPr lang="ru-RU" sz="2800" cap="none" dirty="0" smtClean="0">
                <a:ln w="0"/>
                <a:solidFill>
                  <a:schemeClr val="tx1"/>
                </a:solidFill>
              </a:rPr>
            </a:br>
            <a:r>
              <a:rPr lang="ru-RU" sz="2800" cap="none" dirty="0">
                <a:ln w="0"/>
                <a:solidFill>
                  <a:schemeClr val="tx1"/>
                </a:solidFill>
              </a:rPr>
              <a:t>д</a:t>
            </a:r>
            <a:r>
              <a:rPr lang="ru-RU" sz="2800" cap="none" dirty="0" smtClean="0">
                <a:ln w="0"/>
                <a:solidFill>
                  <a:schemeClr val="tx1"/>
                </a:solidFill>
              </a:rPr>
              <a:t>етей старшего дошкольного возраста</a:t>
            </a:r>
            <a:br>
              <a:rPr lang="ru-RU" sz="2800" cap="none" dirty="0" smtClean="0">
                <a:ln w="0"/>
                <a:solidFill>
                  <a:schemeClr val="tx1"/>
                </a:solidFill>
              </a:rPr>
            </a:br>
            <a:r>
              <a:rPr lang="ru-RU" sz="2800" cap="none" dirty="0" smtClean="0">
                <a:ln w="0"/>
                <a:solidFill>
                  <a:schemeClr val="tx1"/>
                </a:solidFill>
              </a:rPr>
              <a:t>«Все работы хороши!» </a:t>
            </a:r>
            <a:endParaRPr lang="ru-RU" sz="6000" cap="none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285728"/>
            <a:ext cx="6786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2E22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1600" b="1" dirty="0" smtClean="0">
                <a:solidFill>
                  <a:srgbClr val="2E22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Иркутска детский сад 158</a:t>
            </a:r>
            <a:endParaRPr lang="ru-RU" sz="1600" b="1" dirty="0">
              <a:solidFill>
                <a:srgbClr val="2E22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9"/>
          <p:cNvSpPr txBox="1"/>
          <p:nvPr/>
        </p:nvSpPr>
        <p:spPr>
          <a:xfrm>
            <a:off x="142844" y="5857892"/>
            <a:ext cx="178595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kumimoji="0" lang="ru-RU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Рисунок 13" descr="Рисунок2 (2)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6136314"/>
            <a:ext cx="633670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Плотникова Н.В</a:t>
            </a:r>
            <a:r>
              <a:rPr lang="ru-RU" sz="2000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avatars.mds.yandex.net/get-zen_doc/1721884/pub_5f33abbeb6cc96244d55a89a_5f33c2ff6dfb3a749c4bd056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11538" y="4176962"/>
            <a:ext cx="2801550" cy="168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259632" y="332656"/>
            <a:ext cx="6480720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Выбери людей творческих профессий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4" name="Рисунок 3" descr="Рисунок2 (2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pic>
        <p:nvPicPr>
          <p:cNvPr id="13" name="Рисунок 12" descr="C:\Users\Хакер\Desktop\картинки для открытого занятия профессии\композитор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8661" y="3204383"/>
            <a:ext cx="2448272" cy="1593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Никас Сафронов: «Я сажусь за холст как ремесленник, но всегда заканчиваю  как художник» - МК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8661" y="1273962"/>
            <a:ext cx="2350703" cy="1693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Хакер\Desktop\картинки для открытого занятия профессии\актер театра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4773" y="1190111"/>
            <a:ext cx="2510433" cy="1693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Хакер\Desktop\картинки для открытого занятия профессии\певица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4881297"/>
            <a:ext cx="2536261" cy="17132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Хакер\Desktop\картинки для открытого занятия профессии\вальс.jpe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214" y="3382908"/>
            <a:ext cx="1913185" cy="2680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Работа вахтой уборщицей по всей России: найти вакансию несложно!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214" y="1371295"/>
            <a:ext cx="2563038" cy="1650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Моряк - где учиться, зарплата, преимущества профессии – “Навигатор  Образования”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9692" y="3125723"/>
            <a:ext cx="2200593" cy="1514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Врач лечит людей, а ветеринарный врач человечество — Журавейник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2" r="17266"/>
          <a:stretch>
            <a:fillRect/>
          </a:stretch>
        </p:blipFill>
        <p:spPr bwMode="auto">
          <a:xfrm>
            <a:off x="2667683" y="4936558"/>
            <a:ext cx="2411854" cy="16379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88979" y="2276872"/>
            <a:ext cx="858150" cy="8581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47220" y="2276872"/>
            <a:ext cx="773996" cy="7739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81512" y="4084413"/>
            <a:ext cx="782784" cy="7827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68994" y="5929330"/>
            <a:ext cx="800739" cy="8007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6349" y="5355166"/>
            <a:ext cx="800739" cy="80073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0800000">
            <a:off x="2359591" y="2303391"/>
            <a:ext cx="751532" cy="75153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94191" y="3969852"/>
            <a:ext cx="749873" cy="75597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66128" y="5883835"/>
            <a:ext cx="749873" cy="7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24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 nodeType="clickPar">
                      <p:stCondLst>
                        <p:cond delay="0"/>
                      </p:stCondLst>
                      <p:childTnLst>
                        <p:par>
                          <p:cTn id="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 nodeType="clickPar">
                      <p:stCondLst>
                        <p:cond delay="0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  <p:cond evt="onBegin" delay="0">
                          <p:tn val="90"/>
                        </p:cond>
                      </p:stCondLst>
                      <p:childTnLst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withEffect"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 nodeType="clickPar">
                      <p:stCondLst>
                        <p:cond delay="0"/>
                        <p:cond evt="onBegin" delay="0">
                          <p:tn val="95"/>
                        </p:cond>
                      </p:stCondLst>
                      <p:childTnLst>
                        <p:par>
                          <p:cTn id="9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withEffect"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 (2)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8263" y="6054734"/>
            <a:ext cx="609550" cy="60955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259632" y="332656"/>
            <a:ext cx="6480720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Четвертый лишний </a:t>
            </a:r>
            <a:endParaRPr lang="ru-RU" sz="2000" b="1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1719" y="1144396"/>
            <a:ext cx="7836545" cy="1296144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Палитра краски 3D Модель $21 - .obj .fbx .3ds .max - Free3D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3" t="11523" r="8540" b="7264"/>
          <a:stretch>
            <a:fillRect/>
          </a:stretch>
        </p:blipFill>
        <p:spPr bwMode="auto">
          <a:xfrm>
            <a:off x="881880" y="1362336"/>
            <a:ext cx="1512168" cy="946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81718" y="2522924"/>
            <a:ext cx="7836545" cy="1356533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2310" y="3923008"/>
            <a:ext cx="7836545" cy="1296144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سعر طقم فراشي رسم احترافية من النايلون 12 قطعة - لون اسود فى الامارات |  بواسطة امازون الامارات | كان بكام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6087" y="1188042"/>
            <a:ext cx="1331089" cy="1208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Ящик художника с ячейками для кистей и красок с палитрой Гамма &quot;Студия&quot;,  2,5*25*7,5см,бук купить оптом"/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5203" y="1198640"/>
            <a:ext cx="1259387" cy="116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Стамеска Великобритания, 2-16-888 - купить в интернет-магазине OZON с  доставкой по России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7982" y="1205348"/>
            <a:ext cx="1215202" cy="11553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-конечная звезда 6"/>
          <p:cNvSpPr/>
          <p:nvPr/>
        </p:nvSpPr>
        <p:spPr>
          <a:xfrm>
            <a:off x="666760" y="1299311"/>
            <a:ext cx="216024" cy="216024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6-конечная звезда 15"/>
          <p:cNvSpPr/>
          <p:nvPr/>
        </p:nvSpPr>
        <p:spPr>
          <a:xfrm>
            <a:off x="4890463" y="1249650"/>
            <a:ext cx="216024" cy="216024"/>
          </a:xfrm>
          <a:prstGeom prst="star6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6-конечная звезда 16"/>
          <p:cNvSpPr/>
          <p:nvPr/>
        </p:nvSpPr>
        <p:spPr>
          <a:xfrm>
            <a:off x="2858636" y="1254324"/>
            <a:ext cx="216024" cy="216024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6-конечная звезда 17"/>
          <p:cNvSpPr/>
          <p:nvPr/>
        </p:nvSpPr>
        <p:spPr>
          <a:xfrm>
            <a:off x="6827283" y="1202900"/>
            <a:ext cx="216024" cy="216024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C:\Users\Хакер\Desktop\картинки для открытого занятия профессии\нотыjpg.jpg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5969" y="2776281"/>
            <a:ext cx="900117" cy="900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Хакер\Desktop\картинки для открытого занятия профессии\нотная тетрадь.jpg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7982" y="2820775"/>
            <a:ext cx="1514688" cy="951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www.culture.ru/storage/images/901ae2f4e739d2c39d66b0311397b35c/1440a34fadb4429ec872e4ee9f1d769e.jpe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8829" y="2599740"/>
            <a:ext cx="1361189" cy="121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 descr="Рукоделие - нитки, игла, ножницы, швейная машина, вышивка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9914" y="2700180"/>
            <a:ext cx="1123296" cy="96508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6-конечная звезда 14"/>
          <p:cNvSpPr/>
          <p:nvPr/>
        </p:nvSpPr>
        <p:spPr>
          <a:xfrm>
            <a:off x="774772" y="2652084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6-конечная звезда 25"/>
          <p:cNvSpPr/>
          <p:nvPr/>
        </p:nvSpPr>
        <p:spPr>
          <a:xfrm>
            <a:off x="4827408" y="2627572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6-конечная звезда 27"/>
          <p:cNvSpPr/>
          <p:nvPr/>
        </p:nvSpPr>
        <p:spPr>
          <a:xfrm>
            <a:off x="2630337" y="2616883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6-конечная звезда 28"/>
          <p:cNvSpPr/>
          <p:nvPr/>
        </p:nvSpPr>
        <p:spPr>
          <a:xfrm>
            <a:off x="6818836" y="2664418"/>
            <a:ext cx="306025" cy="286929"/>
          </a:xfrm>
          <a:prstGeom prst="star6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83554" y="5293646"/>
            <a:ext cx="7836545" cy="1296144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15" y="4132814"/>
            <a:ext cx="1485865" cy="968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83" y="4008617"/>
            <a:ext cx="858491" cy="1144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Рисунок 26" descr="Как выбрать идеальный ноутбук: от офисных до геймерских"/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7783" y="4013002"/>
            <a:ext cx="1626036" cy="1128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2" y="4177307"/>
            <a:ext cx="1418831" cy="917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" name="6-конечная звезда 29"/>
          <p:cNvSpPr/>
          <p:nvPr/>
        </p:nvSpPr>
        <p:spPr>
          <a:xfrm>
            <a:off x="666760" y="4008617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6-конечная звезда 30"/>
          <p:cNvSpPr/>
          <p:nvPr/>
        </p:nvSpPr>
        <p:spPr>
          <a:xfrm>
            <a:off x="2988625" y="4042175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6-конечная звезда 31"/>
          <p:cNvSpPr/>
          <p:nvPr/>
        </p:nvSpPr>
        <p:spPr>
          <a:xfrm>
            <a:off x="4674395" y="4132814"/>
            <a:ext cx="306025" cy="286929"/>
          </a:xfrm>
          <a:prstGeom prst="star6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6-конечная звезда 32"/>
          <p:cNvSpPr/>
          <p:nvPr/>
        </p:nvSpPr>
        <p:spPr>
          <a:xfrm>
            <a:off x="6561462" y="5517524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6-конечная звезда 33"/>
          <p:cNvSpPr/>
          <p:nvPr/>
        </p:nvSpPr>
        <p:spPr>
          <a:xfrm>
            <a:off x="6345829" y="4115888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6-конечная звезда 34"/>
          <p:cNvSpPr/>
          <p:nvPr/>
        </p:nvSpPr>
        <p:spPr>
          <a:xfrm>
            <a:off x="4845462" y="5559954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6-конечная звезда 35"/>
          <p:cNvSpPr/>
          <p:nvPr/>
        </p:nvSpPr>
        <p:spPr>
          <a:xfrm>
            <a:off x="2759184" y="5564884"/>
            <a:ext cx="306025" cy="286929"/>
          </a:xfrm>
          <a:prstGeom prst="star6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6-конечная звезда 36"/>
          <p:cNvSpPr/>
          <p:nvPr/>
        </p:nvSpPr>
        <p:spPr>
          <a:xfrm>
            <a:off x="774771" y="5509266"/>
            <a:ext cx="306025" cy="286929"/>
          </a:xfrm>
          <a:prstGeom prst="star6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 descr="Покупаем гуашевые краски - Волга Ньюс"/>
          <p:cNvPicPr/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4820" y="5473739"/>
            <a:ext cx="1254940" cy="1029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Рисунок 41" descr="https://penelite.ru/images/diplomat/excellence/D40215040-1.jpg"/>
          <p:cNvPicPr/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6487" y="5432911"/>
            <a:ext cx="1172104" cy="1156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Рисунок 42" descr="Как выбрать идеальный ноутбук: от офисных до геймерских"/>
          <p:cNvPicPr/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5722" y="5361925"/>
            <a:ext cx="1495434" cy="1128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2" descr="https://www.pinclipart.com/picdir/big/564-5643623_green-open-book-png-clipart-open-book-png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43307" y="5548210"/>
            <a:ext cx="1255477" cy="84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7547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  <p:cond evt="onBegin" delay="0">
                          <p:tn val="25"/>
                        </p:cond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  <p:cond evt="onBegin" delay="0">
                          <p:tn val="33"/>
                        </p:cond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  <p:cond evt="onBegin" delay="0">
                          <p:tn val="41"/>
                        </p:cond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  <p:cond evt="onBegin" delay="0">
                          <p:tn val="49"/>
                        </p:cond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  <p:cond evt="onBegin" delay="0">
                          <p:tn val="57"/>
                        </p:cond>
                      </p:stCondLst>
                      <p:childTnLst>
                        <p:par>
                          <p:cTn id="5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  <p:cond evt="onBegin" delay="0">
                          <p:tn val="65"/>
                        </p:cond>
                      </p:stCondLst>
                      <p:childTnLst>
                        <p:par>
                          <p:cTn id="6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  <p:cond evt="onBegin" delay="0">
                          <p:tn val="73"/>
                        </p:cond>
                      </p:stCondLst>
                      <p:childTnLst>
                        <p:par>
                          <p:cTn id="7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  <p:cond evt="onBegin" delay="0">
                          <p:tn val="81"/>
                        </p:cond>
                      </p:stCondLst>
                      <p:childTnLst>
                        <p:par>
                          <p:cTn id="8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mph" presetSubtype="0" fill="hold" nodeType="withEffect">
                                  <p:childTnLst>
                                    <p:animClr clrSpc="hsl" dir="cw">
                                      <p:cBhvr override="childStyl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  <p:cond evt="onBegin" delay="0">
                          <p:tn val="94"/>
                        </p:cond>
                      </p:stCondLst>
                      <p:childTnLst>
                        <p:par>
                          <p:cTn id="9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  <p:cond evt="onBegin" delay="0">
                          <p:tn val="102"/>
                        </p:cond>
                      </p:stCondLst>
                      <p:childTnLst>
                        <p:par>
                          <p:cTn id="10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  <p:cond evt="onBegin" delay="0">
                          <p:tn val="110"/>
                        </p:cond>
                      </p:stCondLst>
                      <p:childTnLst>
                        <p:par>
                          <p:cTn id="1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2" presetClass="emph" presetSubtype="0" fill="hold" nodeType="withEffect">
                                  <p:childTnLst>
                                    <p:animClr clrSpc="hsl" dir="cw">
                                      <p:cBhvr override="childStyl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  <p:cond evt="onBegin" delay="0">
                          <p:tn val="123"/>
                        </p:cond>
                      </p:stCondLst>
                      <p:childTnLst>
                        <p:par>
                          <p:cTn id="1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1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 nodeType="clickPar">
                      <p:stCondLst>
                        <p:cond delay="0"/>
                      </p:stCondLst>
                      <p:childTnLst>
                        <p:par>
                          <p:cTn id="1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3" nodeType="clickEffect"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  <p:cond evt="onBegin" delay="0">
                          <p:tn val="142"/>
                        </p:cond>
                      </p:stCondLst>
                      <p:childTnLst>
                        <p:par>
                          <p:cTn id="1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1" nodeType="withEffect"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" presetClass="entr" presetSubtype="0" fill="hold" grpId="2" nodeType="withEffect"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 nodeType="clickPar">
                      <p:stCondLst>
                        <p:cond delay="0"/>
                      </p:stCondLst>
                      <p:childTnLst>
                        <p:par>
                          <p:cTn id="1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4" nodeType="clickEffect"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  <p:cond evt="onBegin" delay="0">
                          <p:tn val="154"/>
                        </p:cond>
                      </p:stCondLst>
                      <p:childTnLst>
                        <p:par>
                          <p:cTn id="1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5" nodeType="withEffect"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 nodeType="clickPar">
                      <p:stCondLst>
                        <p:cond delay="0"/>
                        <p:cond evt="onBegin" delay="0">
                          <p:tn val="159"/>
                        </p:cond>
                      </p:stCondLst>
                      <p:childTnLst>
                        <p:par>
                          <p:cTn id="1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7" nodeType="withEffect"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  <p:cond evt="onBegin" delay="0">
                          <p:tn val="164"/>
                        </p:cond>
                      </p:stCondLst>
                      <p:childTnLst>
                        <p:par>
                          <p:cTn id="1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6" nodeType="withEffect"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 nodeType="clickPar">
                      <p:stCondLst>
                        <p:cond delay="0"/>
                        <p:cond evt="onBegin" delay="0">
                          <p:tn val="169"/>
                        </p:cond>
                      </p:stCondLst>
                      <p:childTnLst>
                        <p:par>
                          <p:cTn id="1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8" nodeType="withEffect"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 nodeType="clickPar">
                      <p:stCondLst>
                        <p:cond delay="0"/>
                      </p:stCondLst>
                      <p:childTnLst>
                        <p:par>
                          <p:cTn id="1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9" nodeType="clickEffect"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 nodeType="clickPar">
                      <p:stCondLst>
                        <p:cond delay="0"/>
                      </p:stCondLst>
                      <p:childTnLst>
                        <p:par>
                          <p:cTn id="1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10" nodeType="clickEffect"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 nodeType="clickPar">
                      <p:stCondLst>
                        <p:cond delay="0"/>
                        <p:cond evt="onBegin" delay="0">
                          <p:tn val="184"/>
                        </p:cond>
                      </p:stCondLst>
                      <p:childTnLst>
                        <p:par>
                          <p:cTn id="1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15" nodeType="withEffect"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9" presetID="1" presetClass="entr" presetSubtype="0" fill="hold" grpId="16" nodeType="withEffect"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 nodeType="clickPar">
                      <p:stCondLst>
                        <p:cond delay="0"/>
                        <p:cond evt="onBegin" delay="0">
                          <p:tn val="191"/>
                        </p:cond>
                      </p:stCondLst>
                      <p:childTnLst>
                        <p:par>
                          <p:cTn id="19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grpId="11" nodeType="withEffect"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0"/>
                        <p:cond evt="onBegin" delay="0">
                          <p:tn val="195"/>
                        </p:cond>
                      </p:stCondLst>
                      <p:childTnLst>
                        <p:par>
                          <p:cTn id="19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12" nodeType="clickEffect"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1" presetID="1" presetClass="entr" presetSubtype="0" fill="hold" grpId="13" nodeType="withEffect"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 nodeType="clickPar">
                      <p:stCondLst>
                        <p:cond delay="0"/>
                      </p:stCondLst>
                      <p:childTnLst>
                        <p:par>
                          <p:cTn id="20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19" nodeType="clickEffect"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 nodeType="clickPar">
                      <p:stCondLst>
                        <p:cond delay="0"/>
                      </p:stCondLst>
                      <p:childTnLst>
                        <p:par>
                          <p:cTn id="2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18" nodeType="clickEffect"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 nodeType="clickPar">
                      <p:stCondLst>
                        <p:cond delay="0"/>
                      </p:stCondLst>
                      <p:childTnLst>
                        <p:par>
                          <p:cTn id="2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17" nodeType="clickEffect"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14" nodeType="clickEffect"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7" grpId="0" animBg="1"/>
      <p:bldP spid="16" grpId="1" animBg="1"/>
      <p:bldP spid="16" grpId="2" animBg="1"/>
      <p:bldP spid="17" grpId="3" animBg="1"/>
      <p:bldP spid="18" grpId="4" animBg="1"/>
      <p:bldP spid="15" grpId="5" animBg="1"/>
      <p:bldP spid="26" grpId="6" animBg="1"/>
      <p:bldP spid="28" grpId="7" animBg="1"/>
      <p:bldP spid="29" grpId="8" animBg="1"/>
      <p:bldP spid="30" grpId="9" animBg="1"/>
      <p:bldP spid="31" grpId="10" animBg="1"/>
      <p:bldP spid="32" grpId="11" animBg="1"/>
      <p:bldP spid="32" grpId="12" animBg="1"/>
      <p:bldP spid="32" grpId="13" animBg="1"/>
      <p:bldP spid="33" grpId="14" animBg="1"/>
      <p:bldP spid="34" grpId="15" animBg="1"/>
      <p:bldP spid="34" grpId="16" animBg="1"/>
      <p:bldP spid="35" grpId="17" animBg="1"/>
      <p:bldP spid="36" grpId="18" animBg="1"/>
      <p:bldP spid="37" grpId="19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332656"/>
            <a:ext cx="6480720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Подбери дирижёру  атрибут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5" name="Рисунок 4" descr="Рисунок2 (2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pic>
        <p:nvPicPr>
          <p:cNvPr id="2050" name="Picture 2" descr="https://www.pinclipart.com/picdir/big/564-5643623_green-open-book-png-clipart-open-book-p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577" y="-18063192"/>
            <a:ext cx="1464096" cy="98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Хакер\Desktop\картинки для открытого занятия профессии\дирижер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0"/>
          <a:stretch>
            <a:fillRect/>
          </a:stretch>
        </p:blipFill>
        <p:spPr bwMode="auto">
          <a:xfrm>
            <a:off x="2159732" y="3429000"/>
            <a:ext cx="4824536" cy="29658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Овал 1"/>
          <p:cNvSpPr/>
          <p:nvPr/>
        </p:nvSpPr>
        <p:spPr>
          <a:xfrm>
            <a:off x="3851920" y="3498043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66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Хакер\Desktop\картинки для открытого занятия профессии\микрофон.jpg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" t="7006" r="12523" b="7776"/>
          <a:stretch>
            <a:fillRect/>
          </a:stretch>
        </p:blipFill>
        <p:spPr bwMode="auto">
          <a:xfrm rot="16200000">
            <a:off x="755577" y="1421768"/>
            <a:ext cx="1440000" cy="1440000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2" name="Picture 4" descr="https://thumbs.dreamstime.com/b/%D0%B7%D0%BE-%D0%BE%D1%82%D0%B0%D1%8F-%D0%B2%D0%BE-%D1%88%D0%B5%D0%B1%D0%BD%D0%B0%D1%8F-%D0%BF%D0%B0-%D0%BE%D1%87%D0%BA%D0%B0-34181145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67276" y="1455508"/>
            <a:ext cx="1440000" cy="1440000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elodiasmolensk.ru/wp-content/uploads/2020/05/stentor_1261_xf_images_2272838400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V="1">
            <a:off x="4929318" y="1455508"/>
            <a:ext cx="1440000" cy="1418458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Дирижерский инструмент — 6 букв сканворд"/>
          <p:cNvPicPr/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1676" y="1459137"/>
            <a:ext cx="1440160" cy="144000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4780403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withEffect"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nodeType="withEffect"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259632" y="332656"/>
            <a:ext cx="6480720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Какой музыкальный инструмент лишний?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5122" name="Picture 2" descr="https://xn--80adji4acwmcsx2e.xn--p1ai/upload/iblock/817/81767a407ca1835047855e088a135b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9706" y="1672760"/>
            <a:ext cx="2605645" cy="194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.onlinetrade.ru/img/items/m/nasha_igrushka_46143_25_dyuym_1233346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0348" y="4267772"/>
            <a:ext cx="2386844" cy="238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tatic8.depositphotos.com/1452420/923/i/450/depositphotos_9234559-stock-photo-violin-cutou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319925">
            <a:off x="6229947" y="1380509"/>
            <a:ext cx="1967643" cy="261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muz2u.ru/image/cache/img_new/test/yts-480-1000x10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815" y="2644788"/>
            <a:ext cx="2908287" cy="29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skybeat.ru/upload/iblock/e21/gusli_nasta_img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7958" y="4256003"/>
            <a:ext cx="226243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Рисунок2 (2)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652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mph" presetSubtype="0" fill="hold" nodeType="clickEffect"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 (2)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276194"/>
            <a:ext cx="4653136" cy="4653136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819273" y="1946449"/>
            <a:ext cx="4104456" cy="1872208"/>
          </a:xfrm>
          <a:prstGeom prst="wedgeEllipseCallout">
            <a:avLst>
              <a:gd name="adj1" fmla="val 65349"/>
              <a:gd name="adj2" fmla="val 2834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420888"/>
            <a:ext cx="3186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Молодец!</a:t>
            </a:r>
            <a:endParaRPr lang="ru-RU" sz="5400" b="1" cap="none" spc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4157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2" presetClass="emph" presetSubtype="0" fill="hold" grpId="0" nodeType="afterEffect">
                                  <p:childTnLst>
                                    <p:animClr clrSpc="hsl" dir="cw">
                                      <p:cBhvr override="childStyl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4400000" s="0" l="0"/>
                                      </p:by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овая запись 29 (1)(online-audio-convert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882" y="871080"/>
            <a:ext cx="8591550" cy="795359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u="sng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</a:t>
            </a:r>
            <a:endParaRPr lang="ru-RU" b="1" u="sng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8595360" cy="28449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b="1" smtClean="0">
                <a:latin typeface="Bookman Old Style" panose="02050604050505020204" pitchFamily="18" charset="0"/>
              </a:rPr>
              <a:t> Развитие логического мышления у детей старшего дошкольного возраста.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400" b="1" smtClean="0">
              <a:latin typeface="Bookman Old Style" panose="020506040505050202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b="1" smtClean="0">
                <a:latin typeface="Bookman Old Style" panose="02050604050505020204" pitchFamily="18" charset="0"/>
              </a:rPr>
              <a:t> Закрепление </a:t>
            </a:r>
            <a:r>
              <a:rPr lang="ru-RU" sz="2400" b="1">
                <a:latin typeface="Bookman Old Style" panose="02050604050505020204" pitchFamily="18" charset="0"/>
              </a:rPr>
              <a:t>у детей представлений о </a:t>
            </a:r>
            <a:r>
              <a:rPr lang="ru-RU" sz="2400" b="1" smtClean="0">
                <a:latin typeface="Bookman Old Style" panose="02050604050505020204" pitchFamily="18" charset="0"/>
              </a:rPr>
              <a:t>строительных и творческих профессиях. </a:t>
            </a:r>
            <a:endParaRPr lang="ru-RU" sz="2400" b="1">
              <a:latin typeface="Bookman Old Style" panose="02050604050505020204" pitchFamily="18" charset="0"/>
            </a:endParaRPr>
          </a:p>
        </p:txBody>
      </p:sp>
      <p:pic>
        <p:nvPicPr>
          <p:cNvPr id="4" name="Рисунок 3" descr="Рисунок2 (2)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pic>
        <p:nvPicPr>
          <p:cNvPr id="5" name="Рисунок 4" descr="u_8edf99a212269e0de46a7a9eaae321e8_80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493" y="3897153"/>
            <a:ext cx="2952328" cy="295232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Рисунок2 (2)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340" y="2636912"/>
            <a:ext cx="2514086" cy="2667957"/>
          </a:xfrm>
          <a:prstGeom prst="rect">
            <a:avLst/>
          </a:prstGeom>
        </p:spPr>
      </p:pic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611560" y="4365104"/>
            <a:ext cx="2880320" cy="8640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Строительные профессии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>
            <a:hlinkClick r:id="rId6" action="ppaction://hlinksldjump"/>
          </p:cNvPr>
          <p:cNvSpPr/>
          <p:nvPr/>
        </p:nvSpPr>
        <p:spPr>
          <a:xfrm>
            <a:off x="5629043" y="4365104"/>
            <a:ext cx="2880320" cy="8640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Творческие профессии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74853" y="0"/>
            <a:ext cx="124906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6600" b="1" cap="none" spc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64417" y="2489435"/>
            <a:ext cx="1800000" cy="1800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Желтая строительная каска купить в Санкт-Петербурге. Характеристики, цены,  акции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541423">
            <a:off x="1422223" y="2794292"/>
            <a:ext cx="1149653" cy="12338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Овал 10"/>
          <p:cNvSpPr/>
          <p:nvPr/>
        </p:nvSpPr>
        <p:spPr>
          <a:xfrm>
            <a:off x="6169203" y="2489435"/>
            <a:ext cx="1800000" cy="1800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Скрипичный Ключ Png - Бесплатное изображение на Pixabay"/>
          <p:cNvPicPr/>
          <p:nvPr/>
        </p:nvPicPr>
        <p:blipFill>
          <a:blip r:embed="rId8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4853" y="2533025"/>
            <a:ext cx="1028700" cy="1756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ntr" presetSubtype="0" fill="hold" nodeType="afterEffect"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Рисунок2 (2)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94688" y="428135"/>
            <a:ext cx="8013985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solidFill>
                  <a:srgbClr val="002060"/>
                </a:solidFill>
              </a:rPr>
              <a:t>Выбери картинки с изображением строительной площадки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458" y="3994507"/>
            <a:ext cx="3286330" cy="2362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67"/>
          <a:stretch>
            <a:fillRect/>
          </a:stretch>
        </p:blipFill>
        <p:spPr>
          <a:xfrm>
            <a:off x="1043608" y="1427905"/>
            <a:ext cx="3144837" cy="228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458" y="1446434"/>
            <a:ext cx="3267698" cy="2216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4025470"/>
            <a:ext cx="3144836" cy="2236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Улыбающееся лицо 20"/>
          <p:cNvSpPr/>
          <p:nvPr/>
        </p:nvSpPr>
        <p:spPr>
          <a:xfrm>
            <a:off x="385558" y="1481443"/>
            <a:ext cx="504056" cy="45004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лыбающееся лицо 21"/>
          <p:cNvSpPr/>
          <p:nvPr/>
        </p:nvSpPr>
        <p:spPr>
          <a:xfrm>
            <a:off x="385558" y="4068524"/>
            <a:ext cx="504056" cy="450046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8213729" y="1427905"/>
            <a:ext cx="504056" cy="450046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8213729" y="3994507"/>
            <a:ext cx="504056" cy="45004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31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3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100-k-1-wrong-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4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1" grpId="0" animBg="1"/>
      <p:bldP spid="22" grpId="1" animBg="1"/>
      <p:bldP spid="23" grpId="2"/>
      <p:bldP spid="23" grpId="3" animBg="1"/>
      <p:bldP spid="24" grpId="4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 (2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428135"/>
            <a:ext cx="8424936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Какая строительная техника нужна на стройке?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34"/>
          <a:stretch>
            <a:fillRect/>
          </a:stretch>
        </p:blipFill>
        <p:spPr>
          <a:xfrm>
            <a:off x="3491880" y="1351986"/>
            <a:ext cx="5256584" cy="30212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1490">
            <a:off x="6020942" y="5089508"/>
            <a:ext cx="2007441" cy="14493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4" y="3284984"/>
            <a:ext cx="1951951" cy="14847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020479"/>
            <a:ext cx="2519745" cy="1552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73313"/>
            <a:ext cx="2264212" cy="1470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3528" y="4783561"/>
            <a:ext cx="2620160" cy="173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577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childTnLst>
                                    <p:animMotion origin="layout" path="M 3.61111E-06 1.48148E-06 L 0.34097 -0.0976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9" y="-48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4" presetClass="path" presetSubtype="0" accel="50000" decel="50000" fill="hold" nodeType="clickEffect">
                                  <p:childTnLst>
                                    <p:animMotion origin="layout" path="M 8.33333E-07 4.81481E-06 L 8.33333E-07 -0.32825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4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ine_op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 (2)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5683" y="6045451"/>
            <a:ext cx="609550" cy="60955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428135"/>
            <a:ext cx="8424936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Выбери профессии людей, которые работают на строительной площадке 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4" y="1360431"/>
            <a:ext cx="2524660" cy="1889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5"/>
          <a:stretch>
            <a:fillRect/>
          </a:stretch>
        </p:blipFill>
        <p:spPr>
          <a:xfrm>
            <a:off x="611560" y="4241873"/>
            <a:ext cx="2524660" cy="1687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2"/>
          <a:stretch>
            <a:fillRect/>
          </a:stretch>
        </p:blipFill>
        <p:spPr>
          <a:xfrm>
            <a:off x="6010178" y="4168555"/>
            <a:ext cx="2594270" cy="1834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Работа, от которой захватывает дух: 18 опасных профессий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" r="11536"/>
          <a:stretch>
            <a:fillRect/>
          </a:stretch>
        </p:blipFill>
        <p:spPr bwMode="auto">
          <a:xfrm>
            <a:off x="3305696" y="2667995"/>
            <a:ext cx="2524660" cy="175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Профессия инспектора ГИБДД в 2018 году: полное описание, отзывы,  должностные обязанности инспекторов ГИБДД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0178" y="1360431"/>
            <a:ext cx="2520280" cy="1969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Улыбающееся лицо 14"/>
          <p:cNvSpPr/>
          <p:nvPr/>
        </p:nvSpPr>
        <p:spPr>
          <a:xfrm>
            <a:off x="3727893" y="2724461"/>
            <a:ext cx="1616206" cy="1645285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6496727" y="1517066"/>
            <a:ext cx="1621171" cy="1656184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114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8000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23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with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5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5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 (2)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424" y="5928402"/>
            <a:ext cx="609550" cy="6095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428135"/>
            <a:ext cx="8424936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Подбери костюм для строителя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9FDFE"/>
              </a:clrFrom>
              <a:clrTo>
                <a:srgbClr val="F9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42"/>
          <a:stretch>
            <a:fillRect/>
          </a:stretch>
        </p:blipFill>
        <p:spPr>
          <a:xfrm>
            <a:off x="6406534" y="2247626"/>
            <a:ext cx="2133230" cy="4881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clrChange>
              <a:clrFrom>
                <a:srgbClr val="F1F4F9"/>
              </a:clrFrom>
              <a:clrTo>
                <a:srgbClr val="F1F4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75"/>
          <a:stretch>
            <a:fillRect/>
          </a:stretch>
        </p:blipFill>
        <p:spPr>
          <a:xfrm>
            <a:off x="4841663" y="3082309"/>
            <a:ext cx="1723051" cy="34556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1F4F9"/>
              </a:clrFrom>
              <a:clrTo>
                <a:srgbClr val="F1F4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9" r="19676"/>
          <a:stretch>
            <a:fillRect/>
          </a:stretch>
        </p:blipFill>
        <p:spPr>
          <a:xfrm>
            <a:off x="2870115" y="2961460"/>
            <a:ext cx="2100559" cy="35886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clrChange>
              <a:clrFrom>
                <a:srgbClr val="F4F7FC"/>
              </a:clrFrom>
              <a:clrTo>
                <a:srgbClr val="F4F7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" r="7805" b="46015"/>
          <a:stretch>
            <a:fillRect/>
          </a:stretch>
        </p:blipFill>
        <p:spPr>
          <a:xfrm rot="16200000">
            <a:off x="49496" y="3761572"/>
            <a:ext cx="3140448" cy="24123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clrChange>
              <a:clrFrom>
                <a:srgbClr val="F0F4F7"/>
              </a:clrFrom>
              <a:clrTo>
                <a:srgbClr val="F0F4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51" t="60928" r="12972" b="9672"/>
          <a:stretch>
            <a:fillRect/>
          </a:stretch>
        </p:blipFill>
        <p:spPr>
          <a:xfrm rot="16200000">
            <a:off x="935443" y="1528774"/>
            <a:ext cx="851818" cy="14377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clrChange>
              <a:clrFrom>
                <a:srgbClr val="F0F4F7"/>
              </a:clrFrom>
              <a:clrTo>
                <a:srgbClr val="F0F4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8" t="60928" r="39756" b="9672"/>
          <a:stretch>
            <a:fillRect/>
          </a:stretch>
        </p:blipFill>
        <p:spPr>
          <a:xfrm rot="16200000">
            <a:off x="3037420" y="1657676"/>
            <a:ext cx="926630" cy="12972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clrChange>
              <a:clrFrom>
                <a:srgbClr val="F0F4F7"/>
              </a:clrFrom>
              <a:clrTo>
                <a:srgbClr val="F0F4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28" r="71636" b="9672"/>
          <a:stretch>
            <a:fillRect/>
          </a:stretch>
        </p:blipFill>
        <p:spPr>
          <a:xfrm rot="16200000">
            <a:off x="5164934" y="1273212"/>
            <a:ext cx="1142083" cy="162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702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childTnLst>
                                    <p:animMotion origin="layout" path="M 4.16667E-06 2.96296E-06 L 0.42569 -0.00741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withEffect">
                                  <p:childTnLst>
                                    <p:animMotion origin="layout" path="M -4.72222E-06 2.22222E-06 L 0.68976 0.03541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79" y="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 (2)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994255" y="428134"/>
            <a:ext cx="7200800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Помоги строителю собрать инструменты в ящик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Хакер\Desktop\картинки для открытого занятия профессии\микрофон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" t="7006" r="12523" b="7776"/>
          <a:stretch>
            <a:fillRect/>
          </a:stretch>
        </p:blipFill>
        <p:spPr bwMode="auto">
          <a:xfrm>
            <a:off x="7025686" y="4817448"/>
            <a:ext cx="1338709" cy="12793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Кельма каменщика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35075" y="3289882"/>
            <a:ext cx="1972936" cy="1410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Дрель-шуруповерт аккумуляторная ДА-12-2Л Ресанта — купить в Москве в  интернет-магазине электроинструментов Ресанта, цена, характеристики, фото.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4248" y="1510057"/>
            <a:ext cx="1781586" cy="1718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MT-SHOP - Рубанок Dictum N4.1/2 265мм/60мм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9337" y="4668888"/>
            <a:ext cx="1713048" cy="1576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Бетономешалка бытовая MP 120 C (120л/550Вт/230В)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889" y="1808737"/>
            <a:ext cx="2000987" cy="1682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autosklad.net | Купить Рулетка 3м*16мм Master Tool 68-3016 в  интернет-магазине.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61827" y="1332893"/>
            <a:ext cx="2507738" cy="1196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Классическая гитара YAMAHA C40 — купить в интернет-магазине ОНЛАЙН ТРЕЙД.РУ"/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2530" y="2451324"/>
            <a:ext cx="1931873" cy="1916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xn--80aabflmke6byewa.xn--p1ai/files/catalog/items/4233/800x800/211683/5de865d9d6298.pn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389" y="4085471"/>
            <a:ext cx="2453409" cy="245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половник (с изображениями) | Занятия для ребенка, Учебные идеи, Игры и  другие занятия для детей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t="28726" r="23401" b="6232"/>
          <a:stretch>
            <a:fillRect/>
          </a:stretch>
        </p:blipFill>
        <p:spPr bwMode="auto">
          <a:xfrm>
            <a:off x="5064440" y="4476386"/>
            <a:ext cx="1541271" cy="20309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Пила по дереву SYSTEC 350 мм мелкий зуб в Тюмени – купить по низкой цене в  интернет-магазине Леруа Мерлен"/>
          <p:cNvPicPr/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9213" y="2887997"/>
            <a:ext cx="1561980" cy="1754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1288" y="1276185"/>
            <a:ext cx="1585707" cy="158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396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childTnLst>
                                    <p:animMotion origin="layout" path="M 3.05556E-06 2.59259E-06 L -0.55313 0.1469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56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childTnLst>
                                    <p:animMotion origin="layout" path="M 3.61111E-06 -2.59259E-06 L 0.01666 0.40764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2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childTnLst>
                                    <p:animMotion origin="layout" path="M -3.33333E-06 -4.07407E-06 L -0.18316 0.21366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67" y="10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childTnLst>
                                    <p:animMotion origin="layout" path="M 1.11022E-16 -1.48148E-06 L -0.46354 0.49121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77" y="2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childTnLst>
                                    <p:animMotion origin="layout" path="M 0 0 L -0.25 0 E" pathEditMode="relative" ptsTypes="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path" presetSubtype="0" accel="50000" decel="50000" fill="hold" nodeType="clickEffect">
                                  <p:childTnLst>
                                    <p:animMotion origin="layout" path="M -3.05556E-06 -3.7037E-07 L -0.68003 0.44861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10" y="2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yandex-images.naydex.net/r5x6TO088/973149YnQzHL/mDgiNCOoFioC2wHl2c-tpPclQajHgbD70gAvGvQw9UmRLDWOnxDujnD5hZEW2RovfhFxlTiSlMhXXxZms2Ig6rjcs8GnqDIfc7oG8FnbDFVXAPTNo3DQfubRih8wURHslI-Qqp4UK4s13yWRVtjo3dwgluaf9KZvtfiXxrbiMJspffeXwTwFmzC7tDaIHwhU97aTSOV3kksgJu-J5kS2uQCfJw6-Rtg5ZO5hBfNvmqz8ERSnfkYEDIc65GSUQyO5jz-kRFP7hdgwule32S0ZxbXVEdu3hfJ6sxbNWCTkN2lTvsf83RS7C7eewvZiT3m_HkAmpV0V993lqQTkhiAg6f3t5ZeiGVQYYVs2Jiuc-jWn5pJ61XXAa_Lnv-m0RjSrI4z2n06HeYm2vXJU8s97Xh2Q5BZ-lgTuRUi318aj8Op_T4dVk8rn-JBZNkcZL_omVBfASET1gGoSZiwJNSZEy4Jtt7xMJMgbds_yJoKPOnzO0RWVH2bmb9XY1xfHMDJKfU5Wt6FYVkjCqXXXe78aNkUWsUuW5FM7Qtd-One2NLhAbyXsX5VIudcMQYdjT0quTND1hs_l1i_XGXTW56Nymf_Nx2SSaGV4IrtHNYocCucVJuLqp4WAqMBH_TiHNGXbE_6VvixUeMqV7OBHIO87vy4itjQdt1TOpSqFF-eCsVnOn3WG84iUOWPLtEZqvrlUdiUSuMUlsErDNBz55GZHSILf1uxNZviYtryRhJD_Kf6_E_Rl70d0rdXYlWYFACPKzzylpnDbhhjC-vYVS25aVdcmwLoVlTGZMNWMSYVWZMjj3SZMvVTK2lT8giaiXdpsXzMnpU235H90W3YU9FPz6Z_N9KVjq4XZEalWB_ivyeeGp_DY9NfQmbHXrVo3FVW48k60TLwHeUm07CDVQ676rR8wdBY_tSfuVZplxbVSwIvuDPWWgllU6mG6B6ZJvAm0ZGfRWrZFI1rQ5B2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197148"/>
            <a:ext cx="8593289" cy="537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Рисунок2 (2)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5338" y="5929330"/>
            <a:ext cx="609550" cy="609550"/>
          </a:xfrm>
          <a:prstGeom prst="rect">
            <a:avLst/>
          </a:prstGeom>
        </p:spPr>
      </p:pic>
      <p:pic>
        <p:nvPicPr>
          <p:cNvPr id="5" name="Picture 2" descr="https://webstockreview.net/images/clipart-vegetables-basket-vegetable-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5351503"/>
            <a:ext cx="1115279" cy="88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971864">
            <a:off x="6804248" y="3645024"/>
            <a:ext cx="828725" cy="828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584" y="4918352"/>
            <a:ext cx="1603423" cy="16114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05912">
            <a:off x="2970633" y="3161397"/>
            <a:ext cx="953039" cy="834037"/>
          </a:xfrm>
          <a:prstGeom prst="rect">
            <a:avLst/>
          </a:prstGeom>
        </p:spPr>
      </p:pic>
      <p:pic>
        <p:nvPicPr>
          <p:cNvPr id="4108" name="Picture 12" descr="https://static.vecteezy.com/system/resources/previews/000/492/846/large_2x/wooden-tool-box-vector-illustration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755" y="4417076"/>
            <a:ext cx="769901" cy="59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797" y="4292112"/>
            <a:ext cx="723776" cy="723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2099892" y="349640"/>
            <a:ext cx="5040560" cy="72008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rgbClr val="002060"/>
                </a:solidFill>
              </a:rPr>
              <a:t>Что перепутал художник?</a:t>
            </a:r>
            <a:endParaRPr lang="ru-RU" sz="20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684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1401</TotalTime>
  <Words>99</Words>
  <Application>Microsoft Office PowerPoint</Application>
  <PresentationFormat>Экран (4:3)</PresentationFormat>
  <Paragraphs>27</Paragraphs>
  <Slides>14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Bookman Old Style</vt:lpstr>
      <vt:lpstr>Calibri</vt:lpstr>
      <vt:lpstr>Corbel</vt:lpstr>
      <vt:lpstr>Times New Roman</vt:lpstr>
      <vt:lpstr>Wingdings</vt:lpstr>
      <vt:lpstr>Базис</vt:lpstr>
      <vt:lpstr> Интерактивная дидактическая игра  на развитие логического мышления  детей старшего дошкольного возраста «Все работы хороши!» </vt:lpstr>
      <vt:lpstr>ЦЕЛЬ ИГРЫ: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задачи для дошкольников В.1</dc:title>
  <dc:subject>логика</dc:subject>
  <dc:creator>Алейник Н.В.</dc:creator>
  <cp:lastModifiedBy>MUZ158</cp:lastModifiedBy>
  <cp:revision>305</cp:revision>
  <dcterms:created xsi:type="dcterms:W3CDTF">2018-08-12T18:29:27Z</dcterms:created>
  <dcterms:modified xsi:type="dcterms:W3CDTF">2025-01-30T10:03:41Z</dcterms:modified>
  <cp:category>презентация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4817792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