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83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ru-RU"/>
              <a:t>Образец заголовка</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7" name="Date Placeholder 6"/>
          <p:cNvSpPr>
            <a:spLocks noGrp="1"/>
          </p:cNvSpPr>
          <p:nvPr>
            <p:ph type="dt" sz="half" idx="10"/>
          </p:nvPr>
        </p:nvSpPr>
        <p:spPr/>
        <p:txBody>
          <a:bodyPr/>
          <a:lstStyle/>
          <a:p>
            <a:fld id="{31B2653E-1841-4DEB-91DB-2FBC95DCE393}" type="datetimeFigureOut">
              <a:rPr lang="ru-RU" smtClean="0"/>
              <a:t>03.11.2024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60ADEE9-F844-40F0-A27A-F2CF44036FB1}" type="slidenum">
              <a:rPr lang="ru-RU" smtClean="0"/>
              <a:t>‹#›</a:t>
            </a:fld>
            <a:endParaRPr lang="ru-RU"/>
          </a:p>
        </p:txBody>
      </p:sp>
    </p:spTree>
    <p:extLst>
      <p:ext uri="{BB962C8B-B14F-4D97-AF65-F5344CB8AC3E}">
        <p14:creationId xmlns:p14="http://schemas.microsoft.com/office/powerpoint/2010/main" val="1701305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31B2653E-1841-4DEB-91DB-2FBC95DCE393}" type="datetimeFigureOut">
              <a:rPr lang="ru-RU" smtClean="0"/>
              <a:t>03.11.2024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60ADEE9-F844-40F0-A27A-F2CF44036FB1}" type="slidenum">
              <a:rPr lang="ru-RU" smtClean="0"/>
              <a:t>‹#›</a:t>
            </a:fld>
            <a:endParaRPr lang="ru-RU"/>
          </a:p>
        </p:txBody>
      </p:sp>
    </p:spTree>
    <p:extLst>
      <p:ext uri="{BB962C8B-B14F-4D97-AF65-F5344CB8AC3E}">
        <p14:creationId xmlns:p14="http://schemas.microsoft.com/office/powerpoint/2010/main" val="1235895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31B2653E-1841-4DEB-91DB-2FBC95DCE393}" type="datetimeFigureOut">
              <a:rPr lang="ru-RU" smtClean="0"/>
              <a:t>03.11.2024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60ADEE9-F844-40F0-A27A-F2CF44036FB1}" type="slidenum">
              <a:rPr lang="ru-RU" smtClean="0"/>
              <a:t>‹#›</a:t>
            </a:fld>
            <a:endParaRPr lang="ru-RU"/>
          </a:p>
        </p:txBody>
      </p:sp>
    </p:spTree>
    <p:extLst>
      <p:ext uri="{BB962C8B-B14F-4D97-AF65-F5344CB8AC3E}">
        <p14:creationId xmlns:p14="http://schemas.microsoft.com/office/powerpoint/2010/main" val="2213237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31B2653E-1841-4DEB-91DB-2FBC95DCE393}" type="datetimeFigureOut">
              <a:rPr lang="ru-RU" smtClean="0"/>
              <a:t>03.11.2024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60ADEE9-F844-40F0-A27A-F2CF44036FB1}" type="slidenum">
              <a:rPr lang="ru-RU" smtClean="0"/>
              <a:t>‹#›</a:t>
            </a:fld>
            <a:endParaRPr lang="ru-RU"/>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6619296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ru-RU"/>
              <a:t>Образец заголовка</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31B2653E-1841-4DEB-91DB-2FBC95DCE393}" type="datetimeFigureOut">
              <a:rPr lang="ru-RU" smtClean="0"/>
              <a:t>03.11.2024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60ADEE9-F844-40F0-A27A-F2CF44036FB1}" type="slidenum">
              <a:rPr lang="ru-RU" smtClean="0"/>
              <a:t>‹#›</a:t>
            </a:fld>
            <a:endParaRPr lang="ru-RU"/>
          </a:p>
        </p:txBody>
      </p:sp>
    </p:spTree>
    <p:extLst>
      <p:ext uri="{BB962C8B-B14F-4D97-AF65-F5344CB8AC3E}">
        <p14:creationId xmlns:p14="http://schemas.microsoft.com/office/powerpoint/2010/main" val="24805666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ru-RU"/>
              <a:t>Образец заголовка</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ru-RU"/>
              <a:t>Образец текста</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ru-RU"/>
              <a:t>Образец текста</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31B2653E-1841-4DEB-91DB-2FBC95DCE393}" type="datetimeFigureOut">
              <a:rPr lang="ru-RU" smtClean="0"/>
              <a:t>03.11.2024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60ADEE9-F844-40F0-A27A-F2CF44036FB1}" type="slidenum">
              <a:rPr lang="ru-RU" smtClean="0"/>
              <a:t>‹#›</a:t>
            </a:fld>
            <a:endParaRPr lang="ru-RU"/>
          </a:p>
        </p:txBody>
      </p:sp>
    </p:spTree>
    <p:extLst>
      <p:ext uri="{BB962C8B-B14F-4D97-AF65-F5344CB8AC3E}">
        <p14:creationId xmlns:p14="http://schemas.microsoft.com/office/powerpoint/2010/main" val="39498340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31B2653E-1841-4DEB-91DB-2FBC95DCE393}" type="datetimeFigureOut">
              <a:rPr lang="ru-RU" smtClean="0"/>
              <a:t>03.11.2024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60ADEE9-F844-40F0-A27A-F2CF44036FB1}" type="slidenum">
              <a:rPr lang="ru-RU" smtClean="0"/>
              <a:t>‹#›</a:t>
            </a:fld>
            <a:endParaRPr lang="ru-RU"/>
          </a:p>
        </p:txBody>
      </p:sp>
    </p:spTree>
    <p:extLst>
      <p:ext uri="{BB962C8B-B14F-4D97-AF65-F5344CB8AC3E}">
        <p14:creationId xmlns:p14="http://schemas.microsoft.com/office/powerpoint/2010/main" val="22657872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31B2653E-1841-4DEB-91DB-2FBC95DCE393}" type="datetimeFigureOut">
              <a:rPr lang="ru-RU" smtClean="0"/>
              <a:t>03.11.2024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0ADEE9-F844-40F0-A27A-F2CF44036FB1}" type="slidenum">
              <a:rPr lang="ru-RU" smtClean="0"/>
              <a:t>‹#›</a:t>
            </a:fld>
            <a:endParaRPr lang="ru-RU"/>
          </a:p>
        </p:txBody>
      </p:sp>
    </p:spTree>
    <p:extLst>
      <p:ext uri="{BB962C8B-B14F-4D97-AF65-F5344CB8AC3E}">
        <p14:creationId xmlns:p14="http://schemas.microsoft.com/office/powerpoint/2010/main" val="35680715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31B2653E-1841-4DEB-91DB-2FBC95DCE393}" type="datetimeFigureOut">
              <a:rPr lang="ru-RU" smtClean="0"/>
              <a:t>03.11.2024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0ADEE9-F844-40F0-A27A-F2CF44036FB1}" type="slidenum">
              <a:rPr lang="ru-RU" smtClean="0"/>
              <a:t>‹#›</a:t>
            </a:fld>
            <a:endParaRPr lang="ru-RU"/>
          </a:p>
        </p:txBody>
      </p:sp>
    </p:spTree>
    <p:extLst>
      <p:ext uri="{BB962C8B-B14F-4D97-AF65-F5344CB8AC3E}">
        <p14:creationId xmlns:p14="http://schemas.microsoft.com/office/powerpoint/2010/main" val="1875596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31B2653E-1841-4DEB-91DB-2FBC95DCE393}" type="datetimeFigureOut">
              <a:rPr lang="ru-RU" smtClean="0"/>
              <a:t>03.11.2024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0ADEE9-F844-40F0-A27A-F2CF44036FB1}" type="slidenum">
              <a:rPr lang="ru-RU" smtClean="0"/>
              <a:t>‹#›</a:t>
            </a:fld>
            <a:endParaRPr lang="ru-RU"/>
          </a:p>
        </p:txBody>
      </p:sp>
    </p:spTree>
    <p:extLst>
      <p:ext uri="{BB962C8B-B14F-4D97-AF65-F5344CB8AC3E}">
        <p14:creationId xmlns:p14="http://schemas.microsoft.com/office/powerpoint/2010/main" val="2147455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ru-RU"/>
              <a:t>Образец заголовка</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31B2653E-1841-4DEB-91DB-2FBC95DCE393}" type="datetimeFigureOut">
              <a:rPr lang="ru-RU" smtClean="0"/>
              <a:t>03.11.2024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0ADEE9-F844-40F0-A27A-F2CF44036FB1}" type="slidenum">
              <a:rPr lang="ru-RU" smtClean="0"/>
              <a:t>‹#›</a:t>
            </a:fld>
            <a:endParaRPr lang="ru-RU"/>
          </a:p>
        </p:txBody>
      </p:sp>
    </p:spTree>
    <p:extLst>
      <p:ext uri="{BB962C8B-B14F-4D97-AF65-F5344CB8AC3E}">
        <p14:creationId xmlns:p14="http://schemas.microsoft.com/office/powerpoint/2010/main" val="15294842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31B2653E-1841-4DEB-91DB-2FBC95DCE393}" type="datetimeFigureOut">
              <a:rPr lang="ru-RU" smtClean="0"/>
              <a:t>03.11.2024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60ADEE9-F844-40F0-A27A-F2CF44036FB1}" type="slidenum">
              <a:rPr lang="ru-RU" smtClean="0"/>
              <a:t>‹#›</a:t>
            </a:fld>
            <a:endParaRPr lang="ru-RU"/>
          </a:p>
        </p:txBody>
      </p:sp>
    </p:spTree>
    <p:extLst>
      <p:ext uri="{BB962C8B-B14F-4D97-AF65-F5344CB8AC3E}">
        <p14:creationId xmlns:p14="http://schemas.microsoft.com/office/powerpoint/2010/main" val="4031804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20000" y="2505075"/>
            <a:ext cx="5025216"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ru-RU"/>
              <a:t>Образец текста</a:t>
            </a:r>
          </a:p>
        </p:txBody>
      </p:sp>
      <p:sp>
        <p:nvSpPr>
          <p:cNvPr id="6" name="Content Placeholder 5"/>
          <p:cNvSpPr>
            <a:spLocks noGrp="1"/>
          </p:cNvSpPr>
          <p:nvPr>
            <p:ph sz="quarter" idx="4"/>
          </p:nvPr>
        </p:nvSpPr>
        <p:spPr>
          <a:xfrm>
            <a:off x="6319840" y="2505075"/>
            <a:ext cx="503554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31B2653E-1841-4DEB-91DB-2FBC95DCE393}" type="datetimeFigureOut">
              <a:rPr lang="ru-RU" smtClean="0"/>
              <a:t>03.11.2024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60ADEE9-F844-40F0-A27A-F2CF44036FB1}" type="slidenum">
              <a:rPr lang="ru-RU" smtClean="0"/>
              <a:t>‹#›</a:t>
            </a:fld>
            <a:endParaRPr lang="ru-RU"/>
          </a:p>
        </p:txBody>
      </p:sp>
    </p:spTree>
    <p:extLst>
      <p:ext uri="{BB962C8B-B14F-4D97-AF65-F5344CB8AC3E}">
        <p14:creationId xmlns:p14="http://schemas.microsoft.com/office/powerpoint/2010/main" val="2375849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31B2653E-1841-4DEB-91DB-2FBC95DCE393}" type="datetimeFigureOut">
              <a:rPr lang="ru-RU" smtClean="0"/>
              <a:t>03.11.2024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60ADEE9-F844-40F0-A27A-F2CF44036FB1}" type="slidenum">
              <a:rPr lang="ru-RU" smtClean="0"/>
              <a:t>‹#›</a:t>
            </a:fld>
            <a:endParaRPr lang="ru-RU"/>
          </a:p>
        </p:txBody>
      </p:sp>
    </p:spTree>
    <p:extLst>
      <p:ext uri="{BB962C8B-B14F-4D97-AF65-F5344CB8AC3E}">
        <p14:creationId xmlns:p14="http://schemas.microsoft.com/office/powerpoint/2010/main" val="557777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B2653E-1841-4DEB-91DB-2FBC95DCE393}" type="datetimeFigureOut">
              <a:rPr lang="ru-RU" smtClean="0"/>
              <a:t>03.11.2024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60ADEE9-F844-40F0-A27A-F2CF44036FB1}" type="slidenum">
              <a:rPr lang="ru-RU" smtClean="0"/>
              <a:t>‹#›</a:t>
            </a:fld>
            <a:endParaRPr lang="ru-RU"/>
          </a:p>
        </p:txBody>
      </p:sp>
    </p:spTree>
    <p:extLst>
      <p:ext uri="{BB962C8B-B14F-4D97-AF65-F5344CB8AC3E}">
        <p14:creationId xmlns:p14="http://schemas.microsoft.com/office/powerpoint/2010/main" val="3537730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31B2653E-1841-4DEB-91DB-2FBC95DCE393}" type="datetimeFigureOut">
              <a:rPr lang="ru-RU" smtClean="0"/>
              <a:t>03.11.2024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60ADEE9-F844-40F0-A27A-F2CF44036FB1}" type="slidenum">
              <a:rPr lang="ru-RU" smtClean="0"/>
              <a:t>‹#›</a:t>
            </a:fld>
            <a:endParaRPr lang="ru-RU"/>
          </a:p>
        </p:txBody>
      </p:sp>
    </p:spTree>
    <p:extLst>
      <p:ext uri="{BB962C8B-B14F-4D97-AF65-F5344CB8AC3E}">
        <p14:creationId xmlns:p14="http://schemas.microsoft.com/office/powerpoint/2010/main" val="3251759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31B2653E-1841-4DEB-91DB-2FBC95DCE393}" type="datetimeFigureOut">
              <a:rPr lang="ru-RU" smtClean="0"/>
              <a:t>03.11.2024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60ADEE9-F844-40F0-A27A-F2CF44036FB1}" type="slidenum">
              <a:rPr lang="ru-RU" smtClean="0"/>
              <a:t>‹#›</a:t>
            </a:fld>
            <a:endParaRPr lang="ru-RU"/>
          </a:p>
        </p:txBody>
      </p:sp>
    </p:spTree>
    <p:extLst>
      <p:ext uri="{BB962C8B-B14F-4D97-AF65-F5344CB8AC3E}">
        <p14:creationId xmlns:p14="http://schemas.microsoft.com/office/powerpoint/2010/main" val="3765728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31B2653E-1841-4DEB-91DB-2FBC95DCE393}" type="datetimeFigureOut">
              <a:rPr lang="ru-RU" smtClean="0"/>
              <a:t>03.11.2024</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60ADEE9-F844-40F0-A27A-F2CF44036FB1}" type="slidenum">
              <a:rPr lang="ru-RU" smtClean="0"/>
              <a:t>‹#›</a:t>
            </a:fld>
            <a:endParaRPr lang="ru-RU"/>
          </a:p>
        </p:txBody>
      </p:sp>
    </p:spTree>
    <p:extLst>
      <p:ext uri="{BB962C8B-B14F-4D97-AF65-F5344CB8AC3E}">
        <p14:creationId xmlns:p14="http://schemas.microsoft.com/office/powerpoint/2010/main" val="1300375735"/>
      </p:ext>
    </p:extLst>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 id="2147483794" r:id="rId14"/>
    <p:sldLayoutId id="2147483795" r:id="rId15"/>
    <p:sldLayoutId id="2147483796" r:id="rId16"/>
    <p:sldLayoutId id="2147483797" r:id="rId17"/>
  </p:sldLayoutIdLst>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5047A91-C58E-4546-8F2F-822C415E46EB}"/>
              </a:ext>
            </a:extLst>
          </p:cNvPr>
          <p:cNvSpPr>
            <a:spLocks noGrp="1"/>
          </p:cNvSpPr>
          <p:nvPr>
            <p:ph type="ctrTitle"/>
          </p:nvPr>
        </p:nvSpPr>
        <p:spPr>
          <a:xfrm>
            <a:off x="603504" y="770467"/>
            <a:ext cx="9792521" cy="2479170"/>
          </a:xfrm>
        </p:spPr>
        <p:txBody>
          <a:bodyPr>
            <a:normAutofit/>
          </a:bodyPr>
          <a:lstStyle/>
          <a:p>
            <a:pPr algn="ctr"/>
            <a:r>
              <a:rPr lang="ru-RU" sz="9600" dirty="0">
                <a:latin typeface="Times New Roman" panose="02020603050405020304" pitchFamily="18" charset="0"/>
                <a:cs typeface="Times New Roman" panose="02020603050405020304" pitchFamily="18" charset="0"/>
              </a:rPr>
              <a:t>    Зимующие птицы</a:t>
            </a:r>
          </a:p>
        </p:txBody>
      </p:sp>
      <p:pic>
        <p:nvPicPr>
          <p:cNvPr id="11266" name="Picture 2" descr="Зимующие-птицы-Названия-описания-и-особенности-зимующих-птиц-1">
            <a:extLst>
              <a:ext uri="{FF2B5EF4-FFF2-40B4-BE49-F238E27FC236}">
                <a16:creationId xmlns:a16="http://schemas.microsoft.com/office/drawing/2014/main" id="{6CB891C9-678D-4AA7-A30A-94F992578B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7848" y="2870728"/>
            <a:ext cx="6240675" cy="355864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789A0D10-A1EA-6E09-62D5-519A82C874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763" y="2400299"/>
            <a:ext cx="4145657" cy="4029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0224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Снегирь">
            <a:extLst>
              <a:ext uri="{FF2B5EF4-FFF2-40B4-BE49-F238E27FC236}">
                <a16:creationId xmlns:a16="http://schemas.microsoft.com/office/drawing/2014/main" id="{20E4C605-BE3C-42C0-8BA9-52F4E1C8C9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7170" y="221933"/>
            <a:ext cx="10440428" cy="6474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67438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E944CED-47B6-42F6-8858-F7335AAF9406}"/>
              </a:ext>
            </a:extLst>
          </p:cNvPr>
          <p:cNvSpPr>
            <a:spLocks noGrp="1"/>
          </p:cNvSpPr>
          <p:nvPr>
            <p:ph type="title"/>
          </p:nvPr>
        </p:nvSpPr>
        <p:spPr>
          <a:xfrm>
            <a:off x="657224" y="499532"/>
            <a:ext cx="10772775" cy="5999741"/>
          </a:xfrm>
        </p:spPr>
        <p:txBody>
          <a:bodyPr>
            <a:normAutofit/>
          </a:bodyPr>
          <a:lstStyle/>
          <a:p>
            <a:pPr algn="ctr"/>
            <a:r>
              <a:rPr lang="ru-RU" b="0" i="0" dirty="0">
                <a:effectLst/>
                <a:latin typeface="Times New Roman" panose="02020603050405020304" pitchFamily="18" charset="0"/>
                <a:cs typeface="Times New Roman" panose="02020603050405020304" pitchFamily="18" charset="0"/>
              </a:rPr>
              <a:t>Синица</a:t>
            </a:r>
            <a:br>
              <a:rPr lang="ru-RU" sz="3200" b="0" i="0" dirty="0">
                <a:effectLst/>
                <a:latin typeface="Times New Roman" panose="02020603050405020304" pitchFamily="18" charset="0"/>
                <a:cs typeface="Times New Roman" panose="02020603050405020304" pitchFamily="18" charset="0"/>
              </a:rPr>
            </a:br>
            <a:br>
              <a:rPr lang="ru-RU" sz="3200" b="0" i="0" dirty="0">
                <a:effectLst/>
                <a:latin typeface="Times New Roman" panose="02020603050405020304" pitchFamily="18" charset="0"/>
                <a:cs typeface="Times New Roman" panose="02020603050405020304" pitchFamily="18" charset="0"/>
              </a:rPr>
            </a:br>
            <a:r>
              <a:rPr lang="ru-RU" sz="3200" b="0" i="0" dirty="0">
                <a:effectLst/>
                <a:latin typeface="Times New Roman" panose="02020603050405020304" pitchFamily="18" charset="0"/>
                <a:cs typeface="Times New Roman" panose="02020603050405020304" pitchFamily="18" charset="0"/>
              </a:rPr>
              <a:t>Размеры синицы не превышают 14 см. Имеет характерный окрас – желтое оперение и черная полоса на грудке. Питается личинками насекомых-вредителей. Зимой выбирает населенные пункты. Подбирает корм у домов, в специальных местах, оборудованных человеком. Может есть сало без соли, пшено и крошки.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96548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Синица">
            <a:extLst>
              <a:ext uri="{FF2B5EF4-FFF2-40B4-BE49-F238E27FC236}">
                <a16:creationId xmlns:a16="http://schemas.microsoft.com/office/drawing/2014/main" id="{A520D522-C2DB-4AFE-B48A-56CC527D4D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1576" y="213288"/>
            <a:ext cx="10598590" cy="6468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511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F5BDB50-CF46-4138-8D95-B37C729F8F4E}"/>
              </a:ext>
            </a:extLst>
          </p:cNvPr>
          <p:cNvSpPr>
            <a:spLocks noGrp="1"/>
          </p:cNvSpPr>
          <p:nvPr>
            <p:ph type="title"/>
          </p:nvPr>
        </p:nvSpPr>
        <p:spPr>
          <a:xfrm>
            <a:off x="657224" y="499533"/>
            <a:ext cx="10772775" cy="6041944"/>
          </a:xfrm>
        </p:spPr>
        <p:txBody>
          <a:bodyPr>
            <a:normAutofit fontScale="90000"/>
          </a:bodyPr>
          <a:lstStyle/>
          <a:p>
            <a:pPr algn="ctr"/>
            <a:r>
              <a:rPr lang="ru-RU" b="0" i="0" dirty="0">
                <a:effectLst/>
                <a:latin typeface="Times New Roman" panose="02020603050405020304" pitchFamily="18" charset="0"/>
                <a:cs typeface="Times New Roman" panose="02020603050405020304" pitchFamily="18" charset="0"/>
              </a:rPr>
              <a:t>Клест</a:t>
            </a:r>
            <a:br>
              <a:rPr lang="ru-RU" sz="3200" b="0" i="0" dirty="0">
                <a:effectLst/>
                <a:latin typeface="Times New Roman" panose="02020603050405020304" pitchFamily="18" charset="0"/>
                <a:cs typeface="Times New Roman" panose="02020603050405020304" pitchFamily="18" charset="0"/>
              </a:rPr>
            </a:br>
            <a:br>
              <a:rPr lang="ru-RU" sz="3200" b="0" i="0" dirty="0">
                <a:effectLst/>
                <a:latin typeface="Times New Roman" panose="02020603050405020304" pitchFamily="18" charset="0"/>
                <a:cs typeface="Times New Roman" panose="02020603050405020304" pitchFamily="18" charset="0"/>
              </a:rPr>
            </a:br>
            <a:r>
              <a:rPr lang="ru-RU" sz="3200" b="0" i="0" dirty="0">
                <a:effectLst/>
                <a:latin typeface="Times New Roman" panose="02020603050405020304" pitchFamily="18" charset="0"/>
                <a:cs typeface="Times New Roman" panose="02020603050405020304" pitchFamily="18" charset="0"/>
              </a:rPr>
              <a:t>Эта птица семейства вьюрковых с загнутым, кривым клювом. Его строение обусловлено функцией. Клювом клест подцепляет зерна из шишек. При этом раздается характерный щелчок. Отсюда и название зимующих птиц. Несмотря на приспособленность клюва, клестам не удается вынуть все кедровые орешки. Брошенные птицами шишки дочищают белки. Самцы вида красно-коричневые, а самки серо-зелено-желтые. Такими птицы становятся к 3-летнему возрасту. Будучи взрослыми, клесты не превышают в длину 20-ти сантиметров, весят около 50-ти граммов. Клесты – не просто зимующие птицы России, а поющие в снегах. «Трели» раздаются даже при 50-ти градусах мороза. При -30-ти клесты спокойно высиживают яйца и растят потомство.</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0818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2" name="Picture 8" descr="Зимующие-птицы-Названия-описания-и-особенности-зимующих-птиц-20">
            <a:extLst>
              <a:ext uri="{FF2B5EF4-FFF2-40B4-BE49-F238E27FC236}">
                <a16:creationId xmlns:a16="http://schemas.microsoft.com/office/drawing/2014/main" id="{922AEFE5-B691-4B24-BE8D-B671836E79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216" y="87337"/>
            <a:ext cx="5715000" cy="3543300"/>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Зимующие-птицы-Названия-описания-и-особенности-зимующих-птиц-4">
            <a:extLst>
              <a:ext uri="{FF2B5EF4-FFF2-40B4-BE49-F238E27FC236}">
                <a16:creationId xmlns:a16="http://schemas.microsoft.com/office/drawing/2014/main" id="{FC495D85-6DD9-407A-B29A-2897D01943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6309" y="1849462"/>
            <a:ext cx="5705475" cy="3562350"/>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a:extLst>
              <a:ext uri="{FF2B5EF4-FFF2-40B4-BE49-F238E27FC236}">
                <a16:creationId xmlns:a16="http://schemas.microsoft.com/office/drawing/2014/main" id="{39A824AA-7C93-4693-9FFD-80BA751E45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4343" y="3779813"/>
            <a:ext cx="4524375" cy="2990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94243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2535405-46C1-4EC3-8BB5-4C0F6472AFE4}"/>
              </a:ext>
            </a:extLst>
          </p:cNvPr>
          <p:cNvSpPr>
            <a:spLocks noGrp="1"/>
          </p:cNvSpPr>
          <p:nvPr>
            <p:ph type="title"/>
          </p:nvPr>
        </p:nvSpPr>
        <p:spPr>
          <a:xfrm>
            <a:off x="657224" y="499533"/>
            <a:ext cx="10772775" cy="6112282"/>
          </a:xfrm>
        </p:spPr>
        <p:txBody>
          <a:bodyPr>
            <a:normAutofit/>
          </a:bodyPr>
          <a:lstStyle/>
          <a:p>
            <a:pPr algn="ctr"/>
            <a:r>
              <a:rPr lang="ru-RU" dirty="0">
                <a:latin typeface="Times New Roman" panose="02020603050405020304" pitchFamily="18" charset="0"/>
                <a:cs typeface="Times New Roman" panose="02020603050405020304" pitchFamily="18" charset="0"/>
              </a:rPr>
              <a:t>Щегол</a:t>
            </a:r>
            <a:br>
              <a:rPr lang="ru-RU" sz="3200" dirty="0">
                <a:latin typeface="Times New Roman" panose="02020603050405020304" pitchFamily="18" charset="0"/>
                <a:cs typeface="Times New Roman" panose="02020603050405020304" pitchFamily="18" charset="0"/>
              </a:rPr>
            </a:b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Это птица семейства вьюрковых. Отличительная черта – красное пятно на голове. Рядом с белыми щечками и черной макушкой алый смотрится контрастно, нарядно. Отсюда и название птицы. В длину щеглы достигают 17-ти сантиметров, весят около 20-ти граммов. Несмотря на малые размеры, щеглы слывут драчунами. Это связано с обостренным чувством собственности. Щеглы сражаются за территории, которые считают своими. Питаются щеглы семенами сорных трав, к примеру, чертополоха. Еду птицы собирают, перелетая от поля к полю, выискивают под снегом и на торчащих над ним сухих растениях.</a:t>
            </a:r>
          </a:p>
        </p:txBody>
      </p:sp>
    </p:spTree>
    <p:extLst>
      <p:ext uri="{BB962C8B-B14F-4D97-AF65-F5344CB8AC3E}">
        <p14:creationId xmlns:p14="http://schemas.microsoft.com/office/powerpoint/2010/main" val="1559631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Щегол">
            <a:extLst>
              <a:ext uri="{FF2B5EF4-FFF2-40B4-BE49-F238E27FC236}">
                <a16:creationId xmlns:a16="http://schemas.microsoft.com/office/drawing/2014/main" id="{44FD3FE1-2C19-4309-BD05-2533A8FD6C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1211" y="2111839"/>
            <a:ext cx="7801056" cy="4700441"/>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Зимующие-птицы-Названия-описания-и-особенности-зимующих-птиц-11">
            <a:extLst>
              <a:ext uri="{FF2B5EF4-FFF2-40B4-BE49-F238E27FC236}">
                <a16:creationId xmlns:a16="http://schemas.microsoft.com/office/drawing/2014/main" id="{8D9BD063-71AB-487C-A71C-E83D1EF6CE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733" y="247430"/>
            <a:ext cx="5705475" cy="3390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8618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7FFA21E-3F6E-405B-A7DC-A8AEA1C978C4}"/>
              </a:ext>
            </a:extLst>
          </p:cNvPr>
          <p:cNvSpPr>
            <a:spLocks noGrp="1"/>
          </p:cNvSpPr>
          <p:nvPr>
            <p:ph type="title"/>
          </p:nvPr>
        </p:nvSpPr>
        <p:spPr>
          <a:xfrm>
            <a:off x="657224" y="499532"/>
            <a:ext cx="10772775" cy="6182621"/>
          </a:xfrm>
        </p:spPr>
        <p:txBody>
          <a:bodyPr>
            <a:normAutofit fontScale="90000"/>
          </a:bodyPr>
          <a:lstStyle/>
          <a:p>
            <a:pPr algn="ctr"/>
            <a:r>
              <a:rPr lang="ru-RU" dirty="0">
                <a:latin typeface="Times New Roman" panose="02020603050405020304" pitchFamily="18" charset="0"/>
                <a:cs typeface="Times New Roman" panose="02020603050405020304" pitchFamily="18" charset="0"/>
              </a:rPr>
              <a:t>Ворона</a:t>
            </a:r>
            <a:br>
              <a:rPr lang="ru-RU" sz="3200" dirty="0">
                <a:latin typeface="Times New Roman" panose="02020603050405020304" pitchFamily="18" charset="0"/>
                <a:cs typeface="Times New Roman" panose="02020603050405020304" pitchFamily="18" charset="0"/>
              </a:rPr>
            </a:b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Этакий попугай по-русски. Вороны отлично адаптируются к неволе. В ней птицы живут около 40-ка лет. В природе же средний срок вороны – 20 лет. Среди людей пернатые схватывают речевые навыки, говоря не хуже попугаев ара. Интеллект воронов, кстати, сравним с развитием 5-летних детей. Птицы решают те же логические задачи. Один из показателей ума – способ защиты гнезд. Вороны бросаются во врагов камнями, поднимая их в цепких лапах. В еде птицы неприхотливы, поглощают и зерна, и овощи, и хлеб. Пернатые часто разоряют гнезда других птиц. Но, любимое лакомство воронов – падаль. Ее зимой много, ведь холода выдерживают не все животные. Вот птицы и остаются зимовать.</a:t>
            </a:r>
          </a:p>
        </p:txBody>
      </p:sp>
    </p:spTree>
    <p:extLst>
      <p:ext uri="{BB962C8B-B14F-4D97-AF65-F5344CB8AC3E}">
        <p14:creationId xmlns:p14="http://schemas.microsoft.com/office/powerpoint/2010/main" val="13539684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Зимующие-птицы-Названия-описания-и-особенности-зимующих-птиц-22">
            <a:extLst>
              <a:ext uri="{FF2B5EF4-FFF2-40B4-BE49-F238E27FC236}">
                <a16:creationId xmlns:a16="http://schemas.microsoft.com/office/drawing/2014/main" id="{16EF3D15-12F5-41D2-8C57-2F550D7185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7771" y="291245"/>
            <a:ext cx="10636457" cy="6275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25778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CAEF762-D327-49BD-9DB1-0D6461D1563B}"/>
              </a:ext>
            </a:extLst>
          </p:cNvPr>
          <p:cNvSpPr>
            <a:spLocks noGrp="1"/>
          </p:cNvSpPr>
          <p:nvPr>
            <p:ph type="title"/>
          </p:nvPr>
        </p:nvSpPr>
        <p:spPr>
          <a:xfrm>
            <a:off x="657224" y="499533"/>
            <a:ext cx="10772775" cy="6056012"/>
          </a:xfrm>
        </p:spPr>
        <p:txBody>
          <a:bodyPr>
            <a:normAutofit/>
          </a:bodyPr>
          <a:lstStyle/>
          <a:p>
            <a:pPr algn="ctr"/>
            <a:r>
              <a:rPr lang="ru-RU" b="0" i="0" dirty="0">
                <a:effectLst/>
                <a:latin typeface="Times New Roman" panose="02020603050405020304" pitchFamily="18" charset="0"/>
                <a:cs typeface="Times New Roman" panose="02020603050405020304" pitchFamily="18" charset="0"/>
              </a:rPr>
              <a:t>Сорока </a:t>
            </a:r>
            <a:br>
              <a:rPr lang="ru-RU" sz="3200" b="0" i="0" dirty="0">
                <a:effectLst/>
                <a:latin typeface="Times New Roman" panose="02020603050405020304" pitchFamily="18" charset="0"/>
                <a:cs typeface="Times New Roman" panose="02020603050405020304" pitchFamily="18" charset="0"/>
              </a:rPr>
            </a:br>
            <a:br>
              <a:rPr lang="ru-RU" sz="3200" b="0" i="0" dirty="0">
                <a:effectLst/>
                <a:latin typeface="Times New Roman" panose="02020603050405020304" pitchFamily="18" charset="0"/>
                <a:cs typeface="Times New Roman" panose="02020603050405020304" pitchFamily="18" charset="0"/>
              </a:rPr>
            </a:br>
            <a:r>
              <a:rPr lang="ru-RU" sz="3200" b="0" i="0" dirty="0">
                <a:effectLst/>
                <a:latin typeface="Times New Roman" panose="02020603050405020304" pitchFamily="18" charset="0"/>
                <a:cs typeface="Times New Roman" panose="02020603050405020304" pitchFamily="18" charset="0"/>
              </a:rPr>
              <a:t>Отличительная особенность – расцветка оперения. Контраст черного и белого не позволяет спутать птицу с другими видами. Самцов можно отличить по выраженному металлическому блеску хвоста, дополнительно присутствует зеленый или фиолетовый оттенок оперения. Клюв и ноги черного цвета. Масса достигает 300 г. В городах практически не встречаются. Гнездоваться предпочитают в хвойных или смешанных лесах. Выбирают сады, заросли кустарников или лесополосы. Зимой можно встретить на свалках, около скотных дворов и на полях.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2332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8B44E08F-EA03-4531-A0A1-B16859455DC8}"/>
              </a:ext>
            </a:extLst>
          </p:cNvPr>
          <p:cNvSpPr>
            <a:spLocks noGrp="1"/>
          </p:cNvSpPr>
          <p:nvPr>
            <p:ph type="title"/>
          </p:nvPr>
        </p:nvSpPr>
        <p:spPr>
          <a:xfrm>
            <a:off x="657224" y="499533"/>
            <a:ext cx="10772775" cy="5929402"/>
          </a:xfrm>
        </p:spPr>
        <p:txBody>
          <a:bodyPr>
            <a:normAutofit/>
          </a:bodyPr>
          <a:lstStyle/>
          <a:p>
            <a:pPr algn="ctr"/>
            <a:r>
              <a:rPr lang="ru-RU" sz="3200" dirty="0">
                <a:latin typeface="Times New Roman" panose="02020603050405020304" pitchFamily="18" charset="0"/>
                <a:cs typeface="Times New Roman" panose="02020603050405020304" pitchFamily="18" charset="0"/>
              </a:rPr>
              <a:t>Зимующими называют птиц, остающихся в родном краю круглогодично. Животные руководствуются не столько температурой воздуха, сколько личными способностями и спецификой кормовой базы региона. Тепло в холода лишь сытым пернатым. Значит, зимующая птица должна уметь добыть пропитание среди снегов. Соответственно, насекомоядные виды улетают зимой на юг. Остаются довольствующиеся ягодами, семенами и хищники, охотящиеся на мышек, зайцев.</a:t>
            </a:r>
          </a:p>
        </p:txBody>
      </p:sp>
    </p:spTree>
    <p:extLst>
      <p:ext uri="{BB962C8B-B14F-4D97-AF65-F5344CB8AC3E}">
        <p14:creationId xmlns:p14="http://schemas.microsoft.com/office/powerpoint/2010/main" val="26592338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Сорока">
            <a:extLst>
              <a:ext uri="{FF2B5EF4-FFF2-40B4-BE49-F238E27FC236}">
                <a16:creationId xmlns:a16="http://schemas.microsoft.com/office/drawing/2014/main" id="{020C47FC-9748-421C-9A56-BCD9F8FF70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415" y="126609"/>
            <a:ext cx="7275936" cy="454386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Зимующие-птицы-Названия-описания-и-особенности-зимующих-птиц-10">
            <a:extLst>
              <a:ext uri="{FF2B5EF4-FFF2-40B4-BE49-F238E27FC236}">
                <a16:creationId xmlns:a16="http://schemas.microsoft.com/office/drawing/2014/main" id="{BFFAC6E7-BAA8-460B-9578-DB0B7E7C4A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4585" y="2817861"/>
            <a:ext cx="5715000" cy="3705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23143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90828BE-E99E-44C2-BAC2-E9D82B94741A}"/>
              </a:ext>
            </a:extLst>
          </p:cNvPr>
          <p:cNvSpPr>
            <a:spLocks noGrp="1"/>
          </p:cNvSpPr>
          <p:nvPr>
            <p:ph type="title"/>
          </p:nvPr>
        </p:nvSpPr>
        <p:spPr>
          <a:xfrm>
            <a:off x="657224" y="499533"/>
            <a:ext cx="10772775" cy="5943470"/>
          </a:xfrm>
        </p:spPr>
        <p:txBody>
          <a:bodyPr>
            <a:normAutofit/>
          </a:bodyPr>
          <a:lstStyle/>
          <a:p>
            <a:pPr algn="ctr"/>
            <a:r>
              <a:rPr lang="ru-RU" b="0" i="0" dirty="0">
                <a:effectLst/>
                <a:latin typeface="Times New Roman" panose="02020603050405020304" pitchFamily="18" charset="0"/>
                <a:cs typeface="Times New Roman" panose="02020603050405020304" pitchFamily="18" charset="0"/>
              </a:rPr>
              <a:t>Свиристель</a:t>
            </a:r>
            <a:br>
              <a:rPr lang="ru-RU" sz="3200" b="0" i="0" dirty="0">
                <a:effectLst/>
                <a:latin typeface="Times New Roman" panose="02020603050405020304" pitchFamily="18" charset="0"/>
                <a:cs typeface="Times New Roman" panose="02020603050405020304" pitchFamily="18" charset="0"/>
              </a:rPr>
            </a:br>
            <a:br>
              <a:rPr lang="ru-RU" sz="3200" b="0" i="0" dirty="0">
                <a:effectLst/>
                <a:latin typeface="Times New Roman" panose="02020603050405020304" pitchFamily="18" charset="0"/>
                <a:cs typeface="Times New Roman" panose="02020603050405020304" pitchFamily="18" charset="0"/>
              </a:rPr>
            </a:br>
            <a:r>
              <a:rPr lang="ru-RU" sz="3200" b="0" i="0" dirty="0">
                <a:effectLst/>
                <a:latin typeface="Times New Roman" panose="02020603050405020304" pitchFamily="18" charset="0"/>
                <a:cs typeface="Times New Roman" panose="02020603050405020304" pitchFamily="18" charset="0"/>
              </a:rPr>
              <a:t>Размеры птицы находятся в пределах 20 см. Характерная особенность: наличие на голове хохолка розового цвета. Черные полосы имеются по периметру глаз, крыльев и хвоста. Предпочтительными для проживания являются таежные леса. Можно встретить ее в садах и зарослях. Основная пища – ягоды рябины. Также в рацион входят шиповник, бузина, семена яблонь.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955938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Свиристель">
            <a:extLst>
              <a:ext uri="{FF2B5EF4-FFF2-40B4-BE49-F238E27FC236}">
                <a16:creationId xmlns:a16="http://schemas.microsoft.com/office/drawing/2014/main" id="{9DAECE64-F13D-4B98-9671-C1C6B717CA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4456" y="159361"/>
            <a:ext cx="10274104" cy="65918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31452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B0351FA4-A85C-4216-B9C6-F57A32ED7503}"/>
              </a:ext>
            </a:extLst>
          </p:cNvPr>
          <p:cNvSpPr>
            <a:spLocks noGrp="1"/>
          </p:cNvSpPr>
          <p:nvPr>
            <p:ph type="title"/>
          </p:nvPr>
        </p:nvSpPr>
        <p:spPr>
          <a:xfrm>
            <a:off x="657224" y="499532"/>
            <a:ext cx="10772775" cy="5985673"/>
          </a:xfrm>
        </p:spPr>
        <p:txBody>
          <a:bodyPr>
            <a:normAutofit/>
          </a:bodyPr>
          <a:lstStyle/>
          <a:p>
            <a:pPr algn="ctr"/>
            <a:r>
              <a:rPr lang="ru-RU" b="0" i="0" dirty="0">
                <a:effectLst/>
                <a:latin typeface="Times New Roman" panose="02020603050405020304" pitchFamily="18" charset="0"/>
                <a:cs typeface="Times New Roman" panose="02020603050405020304" pitchFamily="18" charset="0"/>
              </a:rPr>
              <a:t>Дятел</a:t>
            </a:r>
            <a:br>
              <a:rPr lang="ru-RU" sz="3200" b="0" i="0" dirty="0">
                <a:effectLst/>
                <a:latin typeface="Times New Roman" panose="02020603050405020304" pitchFamily="18" charset="0"/>
                <a:cs typeface="Times New Roman" panose="02020603050405020304" pitchFamily="18" charset="0"/>
              </a:rPr>
            </a:br>
            <a:br>
              <a:rPr lang="ru-RU" sz="3200" b="0" i="0" dirty="0">
                <a:effectLst/>
                <a:latin typeface="Times New Roman" panose="02020603050405020304" pitchFamily="18" charset="0"/>
                <a:cs typeface="Times New Roman" panose="02020603050405020304" pitchFamily="18" charset="0"/>
              </a:rPr>
            </a:br>
            <a:r>
              <a:rPr lang="ru-RU" sz="3200" b="0" i="0" dirty="0">
                <a:effectLst/>
                <a:latin typeface="Times New Roman" panose="02020603050405020304" pitchFamily="18" charset="0"/>
                <a:cs typeface="Times New Roman" panose="02020603050405020304" pitchFamily="18" charset="0"/>
              </a:rPr>
              <a:t>Предпочитает жить в лесах. Встречается в сельской местности. Зимует в дуплах, которые самостоятельно выдалбливает. В рационе питания – насекомые-вредители. В период холодов птицы предпочитают растительную еду – семена, плоды косточковых, орехи. Отличительная особенность окраса – красная шапочка. Клюв мощный и длинный. Пение напоминает крик. Летает хорошо.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187295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Дятел">
            <a:extLst>
              <a:ext uri="{FF2B5EF4-FFF2-40B4-BE49-F238E27FC236}">
                <a16:creationId xmlns:a16="http://schemas.microsoft.com/office/drawing/2014/main" id="{6D50C12B-06C2-4107-84A4-C468AA3630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3778" y="197681"/>
            <a:ext cx="10323391" cy="6512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17186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CC6D6A3-E821-4F43-8457-06B2388957B5}"/>
              </a:ext>
            </a:extLst>
          </p:cNvPr>
          <p:cNvSpPr>
            <a:spLocks noGrp="1"/>
          </p:cNvSpPr>
          <p:nvPr>
            <p:ph type="title"/>
          </p:nvPr>
        </p:nvSpPr>
        <p:spPr>
          <a:xfrm>
            <a:off x="657224" y="499532"/>
            <a:ext cx="10772775" cy="6098215"/>
          </a:xfrm>
        </p:spPr>
        <p:txBody>
          <a:bodyPr>
            <a:noAutofit/>
          </a:bodyPr>
          <a:lstStyle/>
          <a:p>
            <a:pPr algn="ctr"/>
            <a:br>
              <a:rPr lang="ru-RU" sz="3200"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Сойка</a:t>
            </a:r>
            <a:br>
              <a:rPr lang="ru-RU" sz="3200" dirty="0">
                <a:latin typeface="Times New Roman" panose="02020603050405020304" pitchFamily="18" charset="0"/>
                <a:cs typeface="Times New Roman" panose="02020603050405020304" pitchFamily="18" charset="0"/>
              </a:rPr>
            </a:b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Относится к воробьинообразным. В длину птица достигает 34-ех сантиметров, весит примерно 180 граммов. Питается птица семенами ели, подсолнухов, зернами злаковых. Сойка славится способностью имитировать голоса других животных, различные звуки. Птица легко воспроизводит скрип двери, лай собак, соловьиную трель. Услышать сойку проще, чем увидеть. Пернатое осторожно. Если все же посчастливиться, видишь нарядную птицу с белыми и голубыми всполохами на крыльях, небольшим хохолком на голове. Кроме растительной пищи сойка воспринимает дичь, может съесть яйца других птиц или уже вылупившихся птенчиков.</a:t>
            </a:r>
            <a:br>
              <a:rPr lang="ru-RU" sz="3200" dirty="0">
                <a:latin typeface="Times New Roman" panose="02020603050405020304" pitchFamily="18" charset="0"/>
                <a:cs typeface="Times New Roman" panose="02020603050405020304" pitchFamily="18" charset="0"/>
              </a:rPr>
            </a:b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522166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Зимующие-птицы-Названия-описания-и-особенности-зимующих-птиц-9">
            <a:extLst>
              <a:ext uri="{FF2B5EF4-FFF2-40B4-BE49-F238E27FC236}">
                <a16:creationId xmlns:a16="http://schemas.microsoft.com/office/drawing/2014/main" id="{E2AF0294-DFE5-451F-8CC4-F7B1A40802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0886" y="271976"/>
            <a:ext cx="9636369" cy="64242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65030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C1698DF-4E62-41D2-A7E0-8BB2C6CDBD82}"/>
              </a:ext>
            </a:extLst>
          </p:cNvPr>
          <p:cNvSpPr>
            <a:spLocks noGrp="1"/>
          </p:cNvSpPr>
          <p:nvPr>
            <p:ph type="title"/>
          </p:nvPr>
        </p:nvSpPr>
        <p:spPr>
          <a:xfrm>
            <a:off x="657224" y="499532"/>
            <a:ext cx="10772775" cy="6196689"/>
          </a:xfrm>
        </p:spPr>
        <p:txBody>
          <a:bodyPr>
            <a:normAutofit/>
          </a:bodyPr>
          <a:lstStyle/>
          <a:p>
            <a:pPr algn="ctr"/>
            <a:r>
              <a:rPr lang="ru-RU" dirty="0">
                <a:latin typeface="Times New Roman" panose="02020603050405020304" pitchFamily="18" charset="0"/>
                <a:cs typeface="Times New Roman" panose="02020603050405020304" pitchFamily="18" charset="0"/>
              </a:rPr>
              <a:t>Кедровка</a:t>
            </a:r>
            <a:br>
              <a:rPr lang="ru-RU" sz="3200" dirty="0">
                <a:latin typeface="Times New Roman" panose="02020603050405020304" pitchFamily="18" charset="0"/>
                <a:cs typeface="Times New Roman" panose="02020603050405020304" pitchFamily="18" charset="0"/>
              </a:rPr>
            </a:b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Птица питается кедровыми орешками. Для них у пернатого есть подъязычный мешок. В нем кедровка переносит около 100 орешков. Российская тайга богата кедрачами, а значит, птице незачем улетать зимой. Часть шишек остается на деревьях зимой. Не вместившиеся в подъязычный мешок орехи кедровка прячем в радиусе 2-4-ех километров от дерева, на котором те созрели. Зимой запасы зарываются в сугробы, а летом в землю. В России есть памятник кедровке. Он стоит в Томске. Сибирский город окружен кедрачами. Жители региона знают и любят их обитательницу, любуясь ей круглогодично.</a:t>
            </a:r>
          </a:p>
        </p:txBody>
      </p:sp>
    </p:spTree>
    <p:extLst>
      <p:ext uri="{BB962C8B-B14F-4D97-AF65-F5344CB8AC3E}">
        <p14:creationId xmlns:p14="http://schemas.microsoft.com/office/powerpoint/2010/main" val="7847900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Зимующие-птицы-Названия-описания-и-особенности-зимующих-птиц-13">
            <a:extLst>
              <a:ext uri="{FF2B5EF4-FFF2-40B4-BE49-F238E27FC236}">
                <a16:creationId xmlns:a16="http://schemas.microsoft.com/office/drawing/2014/main" id="{0F86337F-8DCA-43D5-A15C-0E78297F98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094" y="147784"/>
            <a:ext cx="10504364" cy="64358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97076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14CEC4-B2B5-4BD2-B3DD-43EDC1E7BBCF}"/>
              </a:ext>
            </a:extLst>
          </p:cNvPr>
          <p:cNvSpPr>
            <a:spLocks noGrp="1"/>
          </p:cNvSpPr>
          <p:nvPr>
            <p:ph type="title"/>
          </p:nvPr>
        </p:nvSpPr>
        <p:spPr>
          <a:xfrm>
            <a:off x="657224" y="499532"/>
            <a:ext cx="10772775" cy="6358467"/>
          </a:xfrm>
        </p:spPr>
        <p:txBody>
          <a:bodyPr>
            <a:normAutofit/>
          </a:bodyPr>
          <a:lstStyle/>
          <a:p>
            <a:pPr algn="ctr"/>
            <a:r>
              <a:rPr lang="ru-RU" b="0" i="0" dirty="0">
                <a:effectLst/>
                <a:latin typeface="Times New Roman" panose="02020603050405020304" pitchFamily="18" charset="0"/>
                <a:cs typeface="Times New Roman" panose="02020603050405020304" pitchFamily="18" charset="0"/>
              </a:rPr>
              <a:t>Поползень</a:t>
            </a:r>
            <a:br>
              <a:rPr lang="ru-RU" sz="3200" b="0" i="0" dirty="0">
                <a:effectLst/>
                <a:latin typeface="Times New Roman" panose="02020603050405020304" pitchFamily="18" charset="0"/>
                <a:cs typeface="Times New Roman" panose="02020603050405020304" pitchFamily="18" charset="0"/>
              </a:rPr>
            </a:br>
            <a:br>
              <a:rPr lang="ru-RU" sz="3200" b="0" i="0" dirty="0">
                <a:effectLst/>
                <a:latin typeface="Times New Roman" panose="02020603050405020304" pitchFamily="18" charset="0"/>
                <a:cs typeface="Times New Roman" panose="02020603050405020304" pitchFamily="18" charset="0"/>
              </a:rPr>
            </a:br>
            <a:r>
              <a:rPr lang="ru-RU" sz="3200" b="0" i="0" dirty="0">
                <a:effectLst/>
                <a:latin typeface="Times New Roman" panose="02020603050405020304" pitchFamily="18" charset="0"/>
                <a:cs typeface="Times New Roman" panose="02020603050405020304" pitchFamily="18" charset="0"/>
              </a:rPr>
              <a:t>Второе название – ямщики. Встретить птиц можно в смешанных, хвойных и лиственных лесах. Ареал обитания: средняя полоса </a:t>
            </a:r>
            <a:r>
              <a:rPr lang="ru-RU" sz="3200" dirty="0">
                <a:latin typeface="Times New Roman" panose="02020603050405020304" pitchFamily="18" charset="0"/>
                <a:cs typeface="Times New Roman" panose="02020603050405020304" pitchFamily="18" charset="0"/>
              </a:rPr>
              <a:t>Р</a:t>
            </a:r>
            <a:r>
              <a:rPr lang="ru-RU" sz="3200" b="0" i="0" dirty="0">
                <a:effectLst/>
                <a:latin typeface="Times New Roman" panose="02020603050405020304" pitchFamily="18" charset="0"/>
                <a:cs typeface="Times New Roman" panose="02020603050405020304" pitchFamily="18" charset="0"/>
              </a:rPr>
              <a:t>оссии и </a:t>
            </a:r>
            <a:r>
              <a:rPr lang="ru-RU" sz="3200" dirty="0">
                <a:latin typeface="Times New Roman" panose="02020603050405020304" pitchFamily="18" charset="0"/>
                <a:cs typeface="Times New Roman" panose="02020603050405020304" pitchFamily="18" charset="0"/>
              </a:rPr>
              <a:t>С</a:t>
            </a:r>
            <a:r>
              <a:rPr lang="ru-RU" sz="3200" b="0" i="0" dirty="0">
                <a:effectLst/>
                <a:latin typeface="Times New Roman" panose="02020603050405020304" pitchFamily="18" charset="0"/>
                <a:cs typeface="Times New Roman" panose="02020603050405020304" pitchFamily="18" charset="0"/>
              </a:rPr>
              <a:t>ибирь. Могут гнездиться в городских парках и скверах. Зимуют в дуплах. Там же выводят потомство. Активно перебираются по стволам деревьев, цепляясь за кору крепкими когтями. Громкое пение – в конце осени и зимой. Пища растительная и животная. Особенность: создание запасов в расщелинах и дуплах. Маскировка места обитания корой.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81946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572661E6-ACEC-408D-95AE-70796DCD45FB}"/>
              </a:ext>
            </a:extLst>
          </p:cNvPr>
          <p:cNvSpPr>
            <a:spLocks noGrp="1"/>
          </p:cNvSpPr>
          <p:nvPr>
            <p:ph type="title"/>
          </p:nvPr>
        </p:nvSpPr>
        <p:spPr>
          <a:xfrm>
            <a:off x="657224" y="499532"/>
            <a:ext cx="10772775" cy="6070079"/>
          </a:xfrm>
        </p:spPr>
        <p:txBody>
          <a:bodyPr>
            <a:normAutofit/>
          </a:bodyPr>
          <a:lstStyle/>
          <a:p>
            <a:pPr algn="ctr"/>
            <a:r>
              <a:rPr lang="ru-RU" b="0" i="0" dirty="0">
                <a:effectLst/>
                <a:latin typeface="Times New Roman" panose="02020603050405020304" pitchFamily="18" charset="0"/>
                <a:cs typeface="Times New Roman" panose="02020603050405020304" pitchFamily="18" charset="0"/>
              </a:rPr>
              <a:t>Голубь</a:t>
            </a:r>
            <a:br>
              <a:rPr lang="ru-RU" sz="3200" b="0" i="0" dirty="0">
                <a:effectLst/>
                <a:latin typeface="Times New Roman" panose="02020603050405020304" pitchFamily="18" charset="0"/>
                <a:cs typeface="Times New Roman" panose="02020603050405020304" pitchFamily="18" charset="0"/>
              </a:rPr>
            </a:br>
            <a:br>
              <a:rPr lang="ru-RU" sz="3200" b="0" i="0" dirty="0">
                <a:effectLst/>
                <a:latin typeface="Times New Roman" panose="02020603050405020304" pitchFamily="18" charset="0"/>
                <a:cs typeface="Times New Roman" panose="02020603050405020304" pitchFamily="18" charset="0"/>
              </a:rPr>
            </a:br>
            <a:r>
              <a:rPr lang="ru-RU" sz="3200" b="0" i="0" dirty="0">
                <a:effectLst/>
                <a:latin typeface="Times New Roman" panose="02020603050405020304" pitchFamily="18" charset="0"/>
                <a:cs typeface="Times New Roman" panose="02020603050405020304" pitchFamily="18" charset="0"/>
              </a:rPr>
              <a:t>Пернатые не улетают в теплые края, так как привязываются к месту рождения. Преодолевать значительные расстояния им не сложно. Преимущественно можно встретить в городах, близко к людям. Птицы этого вида являются всеядными. Корм находят не только в специализированных кормушках, но и на помойках. Встретить их можно на свалках. Приспособлены к жизни в неволе. Люди научились выводить особые породы, которые участвуют в выставках и получают различные награды.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968157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a:extLst>
              <a:ext uri="{FF2B5EF4-FFF2-40B4-BE49-F238E27FC236}">
                <a16:creationId xmlns:a16="http://schemas.microsoft.com/office/drawing/2014/main" id="{51C989F1-1B01-497D-B5AB-E8407049A6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043" y="302383"/>
            <a:ext cx="4562475" cy="2905125"/>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a:extLst>
              <a:ext uri="{FF2B5EF4-FFF2-40B4-BE49-F238E27FC236}">
                <a16:creationId xmlns:a16="http://schemas.microsoft.com/office/drawing/2014/main" id="{D62DCAFB-59FB-44FF-AA57-BB7A91B0B5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3799" y="1090612"/>
            <a:ext cx="6867525" cy="4676775"/>
          </a:xfrm>
          <a:prstGeom prst="rect">
            <a:avLst/>
          </a:prstGeom>
          <a:noFill/>
          <a:extLst>
            <a:ext uri="{909E8E84-426E-40DD-AFC4-6F175D3DCCD1}">
              <a14:hiddenFill xmlns:a14="http://schemas.microsoft.com/office/drawing/2010/main">
                <a:solidFill>
                  <a:srgbClr val="FFFFFF"/>
                </a:solidFill>
              </a14:hiddenFill>
            </a:ext>
          </a:extLst>
        </p:spPr>
      </p:pic>
      <p:pic>
        <p:nvPicPr>
          <p:cNvPr id="15370" name="Picture 10" descr="Зимующие-птицы-Названия-описания-и-особенности-зимующих-птиц-15">
            <a:extLst>
              <a:ext uri="{FF2B5EF4-FFF2-40B4-BE49-F238E27FC236}">
                <a16:creationId xmlns:a16="http://schemas.microsoft.com/office/drawing/2014/main" id="{84176656-3A31-47A3-B1AA-A17559F15B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043" y="3590411"/>
            <a:ext cx="4744330" cy="29652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14563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DC57BD3-2C3C-4B2D-850A-E6BC22E772B2}"/>
              </a:ext>
            </a:extLst>
          </p:cNvPr>
          <p:cNvSpPr>
            <a:spLocks noGrp="1"/>
          </p:cNvSpPr>
          <p:nvPr>
            <p:ph type="title"/>
          </p:nvPr>
        </p:nvSpPr>
        <p:spPr>
          <a:xfrm>
            <a:off x="657224" y="499532"/>
            <a:ext cx="10772775" cy="5901267"/>
          </a:xfrm>
        </p:spPr>
        <p:txBody>
          <a:bodyPr>
            <a:normAutofit/>
          </a:bodyPr>
          <a:lstStyle/>
          <a:p>
            <a:pPr algn="ctr"/>
            <a:r>
              <a:rPr lang="ru-RU" b="0" i="0" dirty="0">
                <a:effectLst/>
                <a:latin typeface="Times New Roman" panose="02020603050405020304" pitchFamily="18" charset="0"/>
                <a:cs typeface="Times New Roman" panose="02020603050405020304" pitchFamily="18" charset="0"/>
              </a:rPr>
              <a:t>Пищуха</a:t>
            </a:r>
            <a:br>
              <a:rPr lang="ru-RU" sz="3200" b="0" i="0" dirty="0">
                <a:effectLst/>
                <a:latin typeface="Times New Roman" panose="02020603050405020304" pitchFamily="18" charset="0"/>
                <a:cs typeface="Times New Roman" panose="02020603050405020304" pitchFamily="18" charset="0"/>
              </a:rPr>
            </a:br>
            <a:br>
              <a:rPr lang="ru-RU" sz="3200" b="0" i="0" dirty="0">
                <a:effectLst/>
                <a:latin typeface="Times New Roman" panose="02020603050405020304" pitchFamily="18" charset="0"/>
                <a:cs typeface="Times New Roman" panose="02020603050405020304" pitchFamily="18" charset="0"/>
              </a:rPr>
            </a:br>
            <a:r>
              <a:rPr lang="ru-RU" sz="3200" b="0" i="0" dirty="0">
                <a:effectLst/>
                <a:latin typeface="Times New Roman" panose="02020603050405020304" pitchFamily="18" charset="0"/>
                <a:cs typeface="Times New Roman" panose="02020603050405020304" pitchFamily="18" charset="0"/>
              </a:rPr>
              <a:t>Небольшая птица. Серо-синее оперение и светлая грудка. Местом зимовки выбирает смешанные и лиственные леса. Она устраивает гнезда за корой дерева. Может поселиться в оставленных дуплах. Кормовая база состоит из насекомых. Птица отлавливает их с помощью тонкого и острого клюва. Отличительная особенность: быстрое перемещение по спирали вверх. Летает пищуха мало. Активно защищает свой дом, отпугивая потенциальных врагов.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46771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Пищуха">
            <a:extLst>
              <a:ext uri="{FF2B5EF4-FFF2-40B4-BE49-F238E27FC236}">
                <a16:creationId xmlns:a16="http://schemas.microsoft.com/office/drawing/2014/main" id="{23F93C13-D5D3-40DD-BB6A-86B0BA90A0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6320" y="131225"/>
            <a:ext cx="10210276" cy="65509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31406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797FCFC-1CE3-4E7D-B612-2BE63643AB86}"/>
              </a:ext>
            </a:extLst>
          </p:cNvPr>
          <p:cNvSpPr>
            <a:spLocks noGrp="1"/>
          </p:cNvSpPr>
          <p:nvPr>
            <p:ph type="title"/>
          </p:nvPr>
        </p:nvSpPr>
        <p:spPr>
          <a:xfrm>
            <a:off x="657224" y="499532"/>
            <a:ext cx="10772775" cy="6084147"/>
          </a:xfrm>
        </p:spPr>
        <p:txBody>
          <a:bodyPr>
            <a:normAutofit fontScale="90000"/>
          </a:bodyPr>
          <a:lstStyle/>
          <a:p>
            <a:pPr algn="ctr"/>
            <a:r>
              <a:rPr lang="ru-RU" b="0" i="0" dirty="0">
                <a:effectLst/>
                <a:latin typeface="Times New Roman" panose="02020603050405020304" pitchFamily="18" charset="0"/>
                <a:cs typeface="Times New Roman" panose="02020603050405020304" pitchFamily="18" charset="0"/>
              </a:rPr>
              <a:t>Щур</a:t>
            </a:r>
            <a:br>
              <a:rPr lang="ru-RU" sz="3200" b="0" i="0" dirty="0">
                <a:effectLst/>
                <a:latin typeface="Times New Roman" panose="02020603050405020304" pitchFamily="18" charset="0"/>
                <a:cs typeface="Times New Roman" panose="02020603050405020304" pitchFamily="18" charset="0"/>
              </a:rPr>
            </a:br>
            <a:br>
              <a:rPr lang="ru-RU" sz="3200" b="0" i="0" dirty="0">
                <a:effectLst/>
                <a:latin typeface="Times New Roman" panose="02020603050405020304" pitchFamily="18" charset="0"/>
                <a:cs typeface="Times New Roman" panose="02020603050405020304" pitchFamily="18" charset="0"/>
              </a:rPr>
            </a:br>
            <a:r>
              <a:rPr lang="ru-RU" sz="3200" b="0" i="0" dirty="0">
                <a:effectLst/>
                <a:latin typeface="Times New Roman" panose="02020603050405020304" pitchFamily="18" charset="0"/>
                <a:cs typeface="Times New Roman" panose="02020603050405020304" pitchFamily="18" charset="0"/>
              </a:rPr>
              <a:t>Птица отличается ярким окрасом. Больше всего выделяются оттенки красного и малинового. Эта особенность – характерная черта для самцов. Самки окрашены в грязно-желтые оттенки. Размеры тела сравнимы со скворцом. Клюв толстый, плотный, крючковатый. С его помощью пернатым удается без особого труда добывать семена из шишек или дробить замерзшие зимой ягоды, яблоки. Звонкие песни можно услышать в брачный период. Отличительная особенность поведения – водные процедуры птица проводит даже зимой. Способна жить в неволе, но в домашних условиях не приносит потомства.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23675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Щур">
            <a:extLst>
              <a:ext uri="{FF2B5EF4-FFF2-40B4-BE49-F238E27FC236}">
                <a16:creationId xmlns:a16="http://schemas.microsoft.com/office/drawing/2014/main" id="{86965EE4-936F-432F-97AA-C2A39A4087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8405" y="207426"/>
            <a:ext cx="10201063" cy="64043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13505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F59B594-9760-436F-B2AA-37DC6355A3DA}"/>
              </a:ext>
            </a:extLst>
          </p:cNvPr>
          <p:cNvSpPr>
            <a:spLocks noGrp="1"/>
          </p:cNvSpPr>
          <p:nvPr>
            <p:ph type="title"/>
          </p:nvPr>
        </p:nvSpPr>
        <p:spPr>
          <a:xfrm>
            <a:off x="657224" y="499532"/>
            <a:ext cx="10772775" cy="6084147"/>
          </a:xfrm>
        </p:spPr>
        <p:txBody>
          <a:bodyPr>
            <a:normAutofit/>
          </a:bodyPr>
          <a:lstStyle/>
          <a:p>
            <a:pPr algn="ctr"/>
            <a:r>
              <a:rPr lang="ru-RU" sz="3600" b="0" i="0" dirty="0">
                <a:effectLst/>
                <a:latin typeface="Times New Roman" panose="02020603050405020304" pitchFamily="18" charset="0"/>
                <a:cs typeface="Times New Roman" panose="02020603050405020304" pitchFamily="18" charset="0"/>
              </a:rPr>
              <a:t>Зимующие птицы обладают выраженными способностями к адаптации. Оседлость связана с тем, что пищу можно найти в любое время года. Устойчивые к холоду и морозам виды научились добывать корм из-под снега. Также у них имеется выраженная жировая прослойка, которая отсутствует у теплолюбивых или тропических видов. Некоторые могут в зимний период включать в меню личинок и куколок, переходить с одного типа питания на другой. </a:t>
            </a:r>
            <a:endParaRPr lang="ru-RU"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55306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71D8DA8-2C9B-4AE6-9156-FE5DF0787A90}"/>
              </a:ext>
            </a:extLst>
          </p:cNvPr>
          <p:cNvSpPr>
            <a:spLocks noGrp="1"/>
          </p:cNvSpPr>
          <p:nvPr>
            <p:ph type="title"/>
          </p:nvPr>
        </p:nvSpPr>
        <p:spPr>
          <a:xfrm>
            <a:off x="657224" y="499532"/>
            <a:ext cx="10772775" cy="6098215"/>
          </a:xfrm>
        </p:spPr>
        <p:txBody>
          <a:bodyPr>
            <a:normAutofit/>
          </a:bodyPr>
          <a:lstStyle/>
          <a:p>
            <a:pPr algn="ctr"/>
            <a:r>
              <a:rPr lang="ru-RU" sz="3600" b="0" i="0" dirty="0">
                <a:effectLst/>
                <a:latin typeface="Times New Roman" panose="02020603050405020304" pitchFamily="18" charset="0"/>
                <a:cs typeface="Times New Roman" panose="02020603050405020304" pitchFamily="18" charset="0"/>
              </a:rPr>
              <a:t>Кормовая база зимой ограничена. В нее входят семена, ягоды, плоды, оставшиеся на деревьях. Некоторые птицы способны разорять кладовые грызунов. Шишки хвойных, почки, веточки, опавшие яблоки, рябина, боярышник или шиповник – все это позволяет пернатым пережить суровые времена и подготовиться к весне. Также спасают птиц личинки насекомых, остатки пищи, наличие рядом с населенными пунктами помоек и свалок. </a:t>
            </a:r>
            <a:endParaRPr lang="ru-RU"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71264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Голубь">
            <a:extLst>
              <a:ext uri="{FF2B5EF4-FFF2-40B4-BE49-F238E27FC236}">
                <a16:creationId xmlns:a16="http://schemas.microsoft.com/office/drawing/2014/main" id="{F10B9C65-F667-4B84-AC84-7E3B6B7990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884" y="140237"/>
            <a:ext cx="10590231" cy="6577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626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AE7707E-BEEF-4E38-AC0C-8E726DE82A3E}"/>
              </a:ext>
            </a:extLst>
          </p:cNvPr>
          <p:cNvSpPr>
            <a:spLocks noGrp="1"/>
          </p:cNvSpPr>
          <p:nvPr>
            <p:ph type="title"/>
          </p:nvPr>
        </p:nvSpPr>
        <p:spPr>
          <a:xfrm>
            <a:off x="657224" y="499532"/>
            <a:ext cx="10772775" cy="6168553"/>
          </a:xfrm>
        </p:spPr>
        <p:txBody>
          <a:bodyPr>
            <a:normAutofit/>
          </a:bodyPr>
          <a:lstStyle/>
          <a:p>
            <a:pPr algn="ctr"/>
            <a:r>
              <a:rPr lang="ru-RU" b="0" i="0" dirty="0">
                <a:effectLst/>
                <a:latin typeface="Times New Roman" panose="02020603050405020304" pitchFamily="18" charset="0"/>
                <a:cs typeface="Times New Roman" panose="02020603050405020304" pitchFamily="18" charset="0"/>
              </a:rPr>
              <a:t>Чиж</a:t>
            </a:r>
            <a:br>
              <a:rPr lang="ru-RU" sz="3200" b="0" i="0" dirty="0">
                <a:effectLst/>
                <a:latin typeface="Times New Roman" panose="02020603050405020304" pitchFamily="18" charset="0"/>
                <a:cs typeface="Times New Roman" panose="02020603050405020304" pitchFamily="18" charset="0"/>
              </a:rPr>
            </a:br>
            <a:br>
              <a:rPr lang="ru-RU" sz="3200" b="0" i="0" dirty="0">
                <a:effectLst/>
                <a:latin typeface="Times New Roman" panose="02020603050405020304" pitchFamily="18" charset="0"/>
                <a:cs typeface="Times New Roman" panose="02020603050405020304" pitchFamily="18" charset="0"/>
              </a:rPr>
            </a:br>
            <a:r>
              <a:rPr lang="ru-RU" sz="3200" b="0" i="0" dirty="0">
                <a:effectLst/>
                <a:latin typeface="Times New Roman" panose="02020603050405020304" pitchFamily="18" charset="0"/>
                <a:cs typeface="Times New Roman" panose="02020603050405020304" pitchFamily="18" charset="0"/>
              </a:rPr>
              <a:t>Представитель воробьинообразных. Выбирает для жизни хвойные леса. Питается насекомыми и семенами. В конце осени выбирает место для гнездования вблизи к незамерзающим водоемам. Птица отлично подходит для домашнего содержания. В клетках быстро обживается, принимает корм с руки человека. В этом случае рацион питания формируется из семян рапса и льна, подходит корм для канареек. Особенность: способна обучаться разнообразным трюкам. Окрас яркий желтый, с серым оттенком.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43358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Чиж">
            <a:extLst>
              <a:ext uri="{FF2B5EF4-FFF2-40B4-BE49-F238E27FC236}">
                <a16:creationId xmlns:a16="http://schemas.microsoft.com/office/drawing/2014/main" id="{071A4842-B528-43C2-9386-D5A57A4271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5981" y="135547"/>
            <a:ext cx="10169992" cy="6574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58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15A67BE-24FC-4601-8BDF-2102AAFBDC50}"/>
              </a:ext>
            </a:extLst>
          </p:cNvPr>
          <p:cNvSpPr>
            <a:spLocks noGrp="1"/>
          </p:cNvSpPr>
          <p:nvPr>
            <p:ph type="title"/>
          </p:nvPr>
        </p:nvSpPr>
        <p:spPr>
          <a:xfrm>
            <a:off x="657224" y="499532"/>
            <a:ext cx="10772775" cy="6196689"/>
          </a:xfrm>
        </p:spPr>
        <p:txBody>
          <a:bodyPr>
            <a:normAutofit/>
          </a:bodyPr>
          <a:lstStyle/>
          <a:p>
            <a:pPr algn="ctr"/>
            <a:r>
              <a:rPr lang="ru-RU" b="0" i="0" dirty="0">
                <a:effectLst/>
                <a:latin typeface="Times New Roman" panose="02020603050405020304" pitchFamily="18" charset="0"/>
                <a:cs typeface="Times New Roman" panose="02020603050405020304" pitchFamily="18" charset="0"/>
              </a:rPr>
              <a:t>Воробей</a:t>
            </a:r>
            <a:br>
              <a:rPr lang="ru-RU" sz="3200" b="0" i="0" dirty="0">
                <a:effectLst/>
                <a:latin typeface="Times New Roman" panose="02020603050405020304" pitchFamily="18" charset="0"/>
                <a:cs typeface="Times New Roman" panose="02020603050405020304" pitchFamily="18" charset="0"/>
              </a:rPr>
            </a:br>
            <a:br>
              <a:rPr lang="ru-RU" sz="3200" b="0" i="0" dirty="0">
                <a:effectLst/>
                <a:latin typeface="Times New Roman" panose="02020603050405020304" pitchFamily="18" charset="0"/>
                <a:cs typeface="Times New Roman" panose="02020603050405020304" pitchFamily="18" charset="0"/>
              </a:rPr>
            </a:br>
            <a:r>
              <a:rPr lang="ru-RU" sz="3200" b="0" i="0" dirty="0">
                <a:effectLst/>
                <a:latin typeface="Times New Roman" panose="02020603050405020304" pitchFamily="18" charset="0"/>
                <a:cs typeface="Times New Roman" panose="02020603050405020304" pitchFamily="18" charset="0"/>
              </a:rPr>
              <a:t>Домовой воробей и другие 12 подвидов ведут оседлый образ жизни. Не улетают в теплые края. Самец имеет черное пятно, которое заходит наверх грудки и подбородок. Голова темно-серой окраски. У самки макушка темно-бурая. Сверху глаза проходит полоска серо-желтого оттенка. Птицы относятся к группе всеядных. Крошки и остатки еды способны взять непосредственно с человеческого со стола. Срок жизни-3-5 лет.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605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Воробей">
            <a:extLst>
              <a:ext uri="{FF2B5EF4-FFF2-40B4-BE49-F238E27FC236}">
                <a16:creationId xmlns:a16="http://schemas.microsoft.com/office/drawing/2014/main" id="{1338C15A-EE3B-4031-ADC6-AD66C66E8D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351" y="176506"/>
            <a:ext cx="9795476" cy="65197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78423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810C849-1FB6-47EF-9B6D-5E904225E8E8}"/>
              </a:ext>
            </a:extLst>
          </p:cNvPr>
          <p:cNvSpPr>
            <a:spLocks noGrp="1"/>
          </p:cNvSpPr>
          <p:nvPr>
            <p:ph type="title"/>
          </p:nvPr>
        </p:nvSpPr>
        <p:spPr>
          <a:xfrm>
            <a:off x="657224" y="499533"/>
            <a:ext cx="10772775" cy="6140418"/>
          </a:xfrm>
        </p:spPr>
        <p:txBody>
          <a:bodyPr>
            <a:normAutofit/>
          </a:bodyPr>
          <a:lstStyle/>
          <a:p>
            <a:pPr algn="ctr"/>
            <a:r>
              <a:rPr lang="ru-RU" b="0" i="0" dirty="0">
                <a:effectLst/>
                <a:latin typeface="Times New Roman" panose="02020603050405020304" pitchFamily="18" charset="0"/>
                <a:cs typeface="Times New Roman" panose="02020603050405020304" pitchFamily="18" charset="0"/>
              </a:rPr>
              <a:t>Снегирь</a:t>
            </a:r>
            <a:br>
              <a:rPr lang="ru-RU" sz="3200" b="0" i="0" dirty="0">
                <a:effectLst/>
                <a:latin typeface="Times New Roman" panose="02020603050405020304" pitchFamily="18" charset="0"/>
                <a:cs typeface="Times New Roman" panose="02020603050405020304" pitchFamily="18" charset="0"/>
              </a:rPr>
            </a:br>
            <a:br>
              <a:rPr lang="ru-RU" sz="3200" b="0" i="0" dirty="0">
                <a:effectLst/>
                <a:latin typeface="Times New Roman" panose="02020603050405020304" pitchFamily="18" charset="0"/>
                <a:cs typeface="Times New Roman" panose="02020603050405020304" pitchFamily="18" charset="0"/>
              </a:rPr>
            </a:br>
            <a:r>
              <a:rPr lang="ru-RU" sz="3200" b="0" i="0" dirty="0">
                <a:effectLst/>
                <a:latin typeface="Times New Roman" panose="02020603050405020304" pitchFamily="18" charset="0"/>
                <a:cs typeface="Times New Roman" panose="02020603050405020304" pitchFamily="18" charset="0"/>
              </a:rPr>
              <a:t>Представители семейства вьюрковых. Ареал обитания – смешанные и хвойные леса. Кормовая база формируется из: семян хвойных деревьев; ягод рябины; почек деревьев. Могут питаться из кормушек гречкой и пшеном. Летом увидеть птиц практически невозможно. Размеры снегиря могут доходить до 30 см. Окрас белый с яркими красными грудками и черной шапочкой на голове. </a:t>
            </a:r>
            <a:br>
              <a:rPr lang="ru-RU" sz="3200" b="0" i="0" dirty="0">
                <a:effectLst/>
                <a:latin typeface="Times New Roman" panose="02020603050405020304" pitchFamily="18" charset="0"/>
                <a:cs typeface="Times New Roman" panose="02020603050405020304" pitchFamily="18" charset="0"/>
              </a:rPr>
            </a:br>
            <a:r>
              <a:rPr lang="ru-RU" sz="3200" b="0" i="0" dirty="0">
                <a:effectLst/>
                <a:latin typeface="Times New Roman" panose="02020603050405020304" pitchFamily="18" charset="0"/>
                <a:cs typeface="Times New Roman" panose="02020603050405020304" pitchFamily="18" charset="0"/>
              </a:rPr>
              <a:t>Особенность: отлично живут в неволе. В клетках способны заводить потомство. На севере страны могут зимовать при температуре до -50 градусов.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11394820"/>
      </p:ext>
    </p:extLst>
  </p:cSld>
  <p:clrMapOvr>
    <a:masterClrMapping/>
  </p:clrMapOvr>
</p:sld>
</file>

<file path=ppt/theme/theme1.xml><?xml version="1.0" encoding="utf-8"?>
<a:theme xmlns:a="http://schemas.openxmlformats.org/drawingml/2006/main" name="Глубина">
  <a:themeElements>
    <a:clrScheme name="Глубина">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Глубина">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убина">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docProps/app.xml><?xml version="1.0" encoding="utf-8"?>
<Properties xmlns="http://schemas.openxmlformats.org/officeDocument/2006/extended-properties" xmlns:vt="http://schemas.openxmlformats.org/officeDocument/2006/docPropsVTypes">
  <Template>Глубина</Template>
  <TotalTime>61</TotalTime>
  <Words>1602</Words>
  <Application>Microsoft Office PowerPoint</Application>
  <PresentationFormat>Широкоэкранный</PresentationFormat>
  <Paragraphs>20</Paragraphs>
  <Slides>36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36</vt:i4>
      </vt:variant>
    </vt:vector>
  </HeadingPairs>
  <TitlesOfParts>
    <vt:vector size="40" baseType="lpstr">
      <vt:lpstr>Arial</vt:lpstr>
      <vt:lpstr>Corbel</vt:lpstr>
      <vt:lpstr>Times New Roman</vt:lpstr>
      <vt:lpstr>Глубина</vt:lpstr>
      <vt:lpstr>    Зимующие птицы</vt:lpstr>
      <vt:lpstr>Зимующими называют птиц, остающихся в родном краю круглогодично. Животные руководствуются не столько температурой воздуха, сколько личными способностями и спецификой кормовой базы региона. Тепло в холода лишь сытым пернатым. Значит, зимующая птица должна уметь добыть пропитание среди снегов. Соответственно, насекомоядные виды улетают зимой на юг. Остаются довольствующиеся ягодами, семенами и хищники, охотящиеся на мышек, зайцев.</vt:lpstr>
      <vt:lpstr>Голубь  Пернатые не улетают в теплые края, так как привязываются к месту рождения. Преодолевать значительные расстояния им не сложно. Преимущественно можно встретить в городах, близко к людям. Птицы этого вида являются всеядными. Корм находят не только в специализированных кормушках, но и на помойках. Встретить их можно на свалках. Приспособлены к жизни в неволе. Люди научились выводить особые породы, которые участвуют в выставках и получают различные награды. </vt:lpstr>
      <vt:lpstr>Презентация PowerPoint</vt:lpstr>
      <vt:lpstr>Чиж  Представитель воробьинообразных. Выбирает для жизни хвойные леса. Питается насекомыми и семенами. В конце осени выбирает место для гнездования вблизи к незамерзающим водоемам. Птица отлично подходит для домашнего содержания. В клетках быстро обживается, принимает корм с руки человека. В этом случае рацион питания формируется из семян рапса и льна, подходит корм для канареек. Особенность: способна обучаться разнообразным трюкам. Окрас яркий желтый, с серым оттенком. </vt:lpstr>
      <vt:lpstr>Презентация PowerPoint</vt:lpstr>
      <vt:lpstr>Воробей  Домовой воробей и другие 12 подвидов ведут оседлый образ жизни. Не улетают в теплые края. Самец имеет черное пятно, которое заходит наверх грудки и подбородок. Голова темно-серой окраски. У самки макушка темно-бурая. Сверху глаза проходит полоска серо-желтого оттенка. Птицы относятся к группе всеядных. Крошки и остатки еды способны взять непосредственно с человеческого со стола. Срок жизни-3-5 лет. </vt:lpstr>
      <vt:lpstr>Презентация PowerPoint</vt:lpstr>
      <vt:lpstr>Снегирь  Представители семейства вьюрковых. Ареал обитания – смешанные и хвойные леса. Кормовая база формируется из: семян хвойных деревьев; ягод рябины; почек деревьев. Могут питаться из кормушек гречкой и пшеном. Летом увидеть птиц практически невозможно. Размеры снегиря могут доходить до 30 см. Окрас белый с яркими красными грудками и черной шапочкой на голове.  Особенность: отлично живут в неволе. В клетках способны заводить потомство. На севере страны могут зимовать при температуре до -50 градусов. </vt:lpstr>
      <vt:lpstr>Презентация PowerPoint</vt:lpstr>
      <vt:lpstr>Синица  Размеры синицы не превышают 14 см. Имеет характерный окрас – желтое оперение и черная полоса на грудке. Питается личинками насекомых-вредителей. Зимой выбирает населенные пункты. Подбирает корм у домов, в специальных местах, оборудованных человеком. Может есть сало без соли, пшено и крошки. </vt:lpstr>
      <vt:lpstr>Презентация PowerPoint</vt:lpstr>
      <vt:lpstr>Клест  Эта птица семейства вьюрковых с загнутым, кривым клювом. Его строение обусловлено функцией. Клювом клест подцепляет зерна из шишек. При этом раздается характерный щелчок. Отсюда и название зимующих птиц. Несмотря на приспособленность клюва, клестам не удается вынуть все кедровые орешки. Брошенные птицами шишки дочищают белки. Самцы вида красно-коричневые, а самки серо-зелено-желтые. Такими птицы становятся к 3-летнему возрасту. Будучи взрослыми, клесты не превышают в длину 20-ти сантиметров, весят около 50-ти граммов. Клесты – не просто зимующие птицы России, а поющие в снегах. «Трели» раздаются даже при 50-ти градусах мороза. При -30-ти клесты спокойно высиживают яйца и растят потомство.</vt:lpstr>
      <vt:lpstr>Презентация PowerPoint</vt:lpstr>
      <vt:lpstr>Щегол  Это птица семейства вьюрковых. Отличительная черта – красное пятно на голове. Рядом с белыми щечками и черной макушкой алый смотрится контрастно, нарядно. Отсюда и название птицы. В длину щеглы достигают 17-ти сантиметров, весят около 20-ти граммов. Несмотря на малые размеры, щеглы слывут драчунами. Это связано с обостренным чувством собственности. Щеглы сражаются за территории, которые считают своими. Питаются щеглы семенами сорных трав, к примеру, чертополоха. Еду птицы собирают, перелетая от поля к полю, выискивают под снегом и на торчащих над ним сухих растениях.</vt:lpstr>
      <vt:lpstr>Презентация PowerPoint</vt:lpstr>
      <vt:lpstr>Ворона  Этакий попугай по-русски. Вороны отлично адаптируются к неволе. В ней птицы живут около 40-ка лет. В природе же средний срок вороны – 20 лет. Среди людей пернатые схватывают речевые навыки, говоря не хуже попугаев ара. Интеллект воронов, кстати, сравним с развитием 5-летних детей. Птицы решают те же логические задачи. Один из показателей ума – способ защиты гнезд. Вороны бросаются во врагов камнями, поднимая их в цепких лапах. В еде птицы неприхотливы, поглощают и зерна, и овощи, и хлеб. Пернатые часто разоряют гнезда других птиц. Но, любимое лакомство воронов – падаль. Ее зимой много, ведь холода выдерживают не все животные. Вот птицы и остаются зимовать.</vt:lpstr>
      <vt:lpstr>Презентация PowerPoint</vt:lpstr>
      <vt:lpstr>Сорока   Отличительная особенность – расцветка оперения. Контраст черного и белого не позволяет спутать птицу с другими видами. Самцов можно отличить по выраженному металлическому блеску хвоста, дополнительно присутствует зеленый или фиолетовый оттенок оперения. Клюв и ноги черного цвета. Масса достигает 300 г. В городах практически не встречаются. Гнездоваться предпочитают в хвойных или смешанных лесах. Выбирают сады, заросли кустарников или лесополосы. Зимой можно встретить на свалках, около скотных дворов и на полях. </vt:lpstr>
      <vt:lpstr>Презентация PowerPoint</vt:lpstr>
      <vt:lpstr>Свиристель  Размеры птицы находятся в пределах 20 см. Характерная особенность: наличие на голове хохолка розового цвета. Черные полосы имеются по периметру глаз, крыльев и хвоста. Предпочтительными для проживания являются таежные леса. Можно встретить ее в садах и зарослях. Основная пища – ягоды рябины. Также в рацион входят шиповник, бузина, семена яблонь. </vt:lpstr>
      <vt:lpstr>Презентация PowerPoint</vt:lpstr>
      <vt:lpstr>Дятел  Предпочитает жить в лесах. Встречается в сельской местности. Зимует в дуплах, которые самостоятельно выдалбливает. В рационе питания – насекомые-вредители. В период холодов птицы предпочитают растительную еду – семена, плоды косточковых, орехи. Отличительная особенность окраса – красная шапочка. Клюв мощный и длинный. Пение напоминает крик. Летает хорошо. </vt:lpstr>
      <vt:lpstr>Презентация PowerPoint</vt:lpstr>
      <vt:lpstr> Сойка  Относится к воробьинообразным. В длину птица достигает 34-ех сантиметров, весит примерно 180 граммов. Питается птица семенами ели, подсолнухов, зернами злаковых. Сойка славится способностью имитировать голоса других животных, различные звуки. Птица легко воспроизводит скрип двери, лай собак, соловьиную трель. Услышать сойку проще, чем увидеть. Пернатое осторожно. Если все же посчастливиться, видишь нарядную птицу с белыми и голубыми всполохами на крыльях, небольшим хохолком на голове. Кроме растительной пищи сойка воспринимает дичь, может съесть яйца других птиц или уже вылупившихся птенчиков. </vt:lpstr>
      <vt:lpstr>Презентация PowerPoint</vt:lpstr>
      <vt:lpstr>Кедровка  Птица питается кедровыми орешками. Для них у пернатого есть подъязычный мешок. В нем кедровка переносит около 100 орешков. Российская тайга богата кедрачами, а значит, птице незачем улетать зимой. Часть шишек остается на деревьях зимой. Не вместившиеся в подъязычный мешок орехи кедровка прячем в радиусе 2-4-ех километров от дерева, на котором те созрели. Зимой запасы зарываются в сугробы, а летом в землю. В России есть памятник кедровке. Он стоит в Томске. Сибирский город окружен кедрачами. Жители региона знают и любят их обитательницу, любуясь ей круглогодично.</vt:lpstr>
      <vt:lpstr>Презентация PowerPoint</vt:lpstr>
      <vt:lpstr>Поползень  Второе название – ямщики. Встретить птиц можно в смешанных, хвойных и лиственных лесах. Ареал обитания: средняя полоса России и Сибирь. Могут гнездиться в городских парках и скверах. Зимуют в дуплах. Там же выводят потомство. Активно перебираются по стволам деревьев, цепляясь за кору крепкими когтями. Громкое пение – в конце осени и зимой. Пища растительная и животная. Особенность: создание запасов в расщелинах и дуплах. Маскировка места обитания корой. </vt:lpstr>
      <vt:lpstr>Презентация PowerPoint</vt:lpstr>
      <vt:lpstr>Пищуха  Небольшая птица. Серо-синее оперение и светлая грудка. Местом зимовки выбирает смешанные и лиственные леса. Она устраивает гнезда за корой дерева. Может поселиться в оставленных дуплах. Кормовая база состоит из насекомых. Птица отлавливает их с помощью тонкого и острого клюва. Отличительная особенность: быстрое перемещение по спирали вверх. Летает пищуха мало. Активно защищает свой дом, отпугивая потенциальных врагов. </vt:lpstr>
      <vt:lpstr>Презентация PowerPoint</vt:lpstr>
      <vt:lpstr>Щур  Птица отличается ярким окрасом. Больше всего выделяются оттенки красного и малинового. Эта особенность – характерная черта для самцов. Самки окрашены в грязно-желтые оттенки. Размеры тела сравнимы со скворцом. Клюв толстый, плотный, крючковатый. С его помощью пернатым удается без особого труда добывать семена из шишек или дробить замерзшие зимой ягоды, яблоки. Звонкие песни можно услышать в брачный период. Отличительная особенность поведения – водные процедуры птица проводит даже зимой. Способна жить в неволе, но в домашних условиях не приносит потомства. </vt:lpstr>
      <vt:lpstr>Презентация PowerPoint</vt:lpstr>
      <vt:lpstr>Зимующие птицы обладают выраженными способностями к адаптации. Оседлость связана с тем, что пищу можно найти в любое время года. Устойчивые к холоду и морозам виды научились добывать корм из-под снега. Также у них имеется выраженная жировая прослойка, которая отсутствует у теплолюбивых или тропических видов. Некоторые могут в зимний период включать в меню личинок и куколок, переходить с одного типа питания на другой. </vt:lpstr>
      <vt:lpstr>Кормовая база зимой ограничена. В нее входят семена, ягоды, плоды, оставшиеся на деревьях. Некоторые птицы способны разорять кладовые грызунов. Шишки хвойных, почки, веточки, опавшие яблоки, рябина, боярышник или шиповник – все это позволяет пернатым пережить суровые времена и подготовиться к весне. Также спасают птиц личинки насекомых, остатки пищи, наличие рядом с населенными пунктами помоек и свалок.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Зимующие птицы</dc:title>
  <dc:creator>Татьяна Симонова</dc:creator>
  <cp:lastModifiedBy>Татьяна Симонова</cp:lastModifiedBy>
  <cp:revision>4</cp:revision>
  <dcterms:created xsi:type="dcterms:W3CDTF">2021-10-07T14:10:43Z</dcterms:created>
  <dcterms:modified xsi:type="dcterms:W3CDTF">2024-11-03T12:53:31Z</dcterms:modified>
</cp:coreProperties>
</file>