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63" r:id="rId12"/>
    <p:sldId id="264" r:id="rId13"/>
    <p:sldId id="265" r:id="rId14"/>
    <p:sldId id="274" r:id="rId15"/>
    <p:sldId id="279" r:id="rId16"/>
    <p:sldId id="275" r:id="rId17"/>
    <p:sldId id="266" r:id="rId18"/>
    <p:sldId id="267" r:id="rId19"/>
    <p:sldId id="268" r:id="rId20"/>
    <p:sldId id="276" r:id="rId21"/>
    <p:sldId id="277" r:id="rId22"/>
    <p:sldId id="269" r:id="rId23"/>
    <p:sldId id="27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F8C8BC3-49E9-4511-ABBF-3035C8A0B387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D543D1C-4029-4318-820D-15016F61C8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268760"/>
            <a:ext cx="6400800" cy="4370040"/>
          </a:xfrm>
        </p:spPr>
        <p:txBody>
          <a:bodyPr>
            <a:normAutofit/>
          </a:bodyPr>
          <a:lstStyle/>
          <a:p>
            <a:endParaRPr lang="ru-RU" sz="4400" dirty="0" smtClean="0">
              <a:solidFill>
                <a:prstClr val="black"/>
              </a:solidFill>
              <a:latin typeface="Bookman Old Style" pitchFamily="18" charset="0"/>
              <a:ea typeface="+mj-ea"/>
              <a:cs typeface="+mj-cs"/>
            </a:endParaRPr>
          </a:p>
          <a:p>
            <a:r>
              <a:rPr lang="ru-RU" sz="4400" b="1" i="1" dirty="0" smtClean="0">
                <a:solidFill>
                  <a:srgbClr val="00B050"/>
                </a:solidFill>
                <a:latin typeface="Bookman Old Style" pitchFamily="18" charset="0"/>
                <a:ea typeface="+mj-ea"/>
                <a:cs typeface="+mj-cs"/>
              </a:rPr>
              <a:t>С К А З К А  О</a:t>
            </a:r>
          </a:p>
          <a:p>
            <a:r>
              <a:rPr lang="ru-RU" sz="4400" b="1" i="1" dirty="0" smtClean="0">
                <a:solidFill>
                  <a:srgbClr val="FF0000"/>
                </a:solidFill>
                <a:latin typeface="Bookman Old Style" pitchFamily="18" charset="0"/>
                <a:ea typeface="+mj-ea"/>
                <a:cs typeface="+mj-cs"/>
              </a:rPr>
              <a:t>« Т Р Ё Х  К И Т А Х»</a:t>
            </a: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>
            <a:off x="11484768" y="2492896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958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О В Р Е М Е Н </a:t>
            </a:r>
            <a:r>
              <a:rPr lang="ru-RU" dirty="0" err="1" smtClean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 Ы Й  Т А Н Е Ц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сад\Desktop\ПРИРОДА\61916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63367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Летка Енка - Танец белочек Букварь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642775"/>
              </p:ext>
            </p:extLst>
          </p:nvPr>
        </p:nvGraphicFramePr>
        <p:xfrm>
          <a:off x="1403648" y="1340768"/>
          <a:ext cx="6048672" cy="427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Acrobat Document" r:id="rId3" imgW="8019943" imgH="5667255" progId="AcroExch.Document.7">
                  <p:embed/>
                </p:oleObj>
              </mc:Choice>
              <mc:Fallback>
                <p:oleObj name="Acrobat Document" r:id="rId3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8" y="1340768"/>
                        <a:ext cx="6048672" cy="4274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5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196752"/>
            <a:ext cx="7408333" cy="49294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Наряду с песней и танцем, марш также является основой музыки. Имеет ярко-выраженный ритмический аккомпанемент. Впервые встречается в трагедиях древней Греции в качестве аккомпанемента сопровождающего выход на сцену актёров. С маршами, различными по настроению: весёлыми и бодрыми, праздничными и походными, траурными и печальными связаны многие моменты из жизни человека. Из беседы композитора Д. Д. </a:t>
            </a:r>
            <a:r>
              <a:rPr lang="ru-RU" sz="2000" dirty="0" err="1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Кабалевского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«О трёх китах в музыке» можно сделать вывод по поводу характера марша, а именно, у каждого отдельного произведения этого жанра абсолютно свой характер, не похожий на другие.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2413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« К И Т - М А Р Ш»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9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МАРШИРУЮЩИХ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О Е Н </a:t>
            </a:r>
            <a:r>
              <a:rPr lang="ru-RU" dirty="0" err="1" smtClean="0">
                <a:solidFill>
                  <a:srgbClr val="FF0000"/>
                </a:solidFill>
              </a:rPr>
              <a:t>Н</a:t>
            </a:r>
            <a:r>
              <a:rPr lang="ru-RU" dirty="0" smtClean="0">
                <a:solidFill>
                  <a:srgbClr val="FF0000"/>
                </a:solidFill>
              </a:rPr>
              <a:t> Ы Й  М А Р Ш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сад\Desktop\ПРИРОДА\24-600x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5608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.Агапкин vs оркестр ГДР - Марш Прощание Славянки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4242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П О Р Т И В Н Ы Й  М А Р Ш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сад\Desktop\ПРИРОДА\rosssiyskaya_sbornaya_na_ceremonii_otkrytiya_olimpiady_v_sochi_2014_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262">
            <a:off x="1084392" y="1752670"/>
            <a:ext cx="69847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асилий Лебедев-Кумач (аффтор) - Спортивный марш (1937)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65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В А Д Е Б Н Ы Й  М А Р Ш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сад\Desktop\Новая папка (4)\СВАДЬБ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523">
            <a:off x="1295117" y="2295172"/>
            <a:ext cx="5168515" cy="39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ендельсон - Свадебный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137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К А З О Ч Н Ы Й  М А Р Ш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сад\Desktop\Новая папка (4)\КАРАБАС БАРАБАС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0465">
            <a:off x="1408754" y="1486643"/>
            <a:ext cx="69847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rokofev_-_Marsh_iz_Detskaya_muzyk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51125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Песня, танец и марш –</a:t>
            </a:r>
            <a:r>
              <a:rPr lang="ru-RU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B050"/>
                </a:solidFill>
                <a:effectLst/>
                <a:latin typeface="Arial"/>
                <a:ea typeface="Calibri"/>
                <a:cs typeface="Times New Roman"/>
              </a:rPr>
              <a:t>три кита в музыке </a:t>
            </a:r>
            <a:r>
              <a:rPr lang="ru-RU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– как фундамент держат на себе весь огромный, необъятный музыкальный океан. Они присутствуют повсеместно в музыкальном искусстве: </a:t>
            </a:r>
            <a:r>
              <a:rPr lang="ru-RU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в симфонии и опере, в хоровой кантате и в балете, в джазовой и народной музыке, в струнном квартете и фортепьянной сонате. </a:t>
            </a:r>
            <a:r>
              <a:rPr lang="ru-RU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Даже в повседневной жизни </a:t>
            </a:r>
            <a:r>
              <a:rPr lang="ru-RU" dirty="0" smtClean="0">
                <a:solidFill>
                  <a:srgbClr val="00B050"/>
                </a:solidFill>
                <a:effectLst/>
                <a:latin typeface="Arial"/>
                <a:ea typeface="Calibri"/>
                <a:cs typeface="Times New Roman"/>
              </a:rPr>
              <a:t>«три кита» </a:t>
            </a:r>
            <a:r>
              <a:rPr lang="ru-RU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постоянно рядом с нами, не зависимо от того, обращаем мы на это внимание или нет. 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187016"/>
          </a:xfrm>
        </p:spPr>
        <p:txBody>
          <a:bodyPr>
            <a:normAutofit/>
          </a:bodyPr>
          <a:lstStyle/>
          <a:p>
            <a:pPr marL="274320" lvl="0" indent="-274320">
              <a:lnSpc>
                <a:spcPct val="170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</a:br>
            <a:r>
              <a:rPr lang="ru-RU" sz="2200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944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smtClean="0"/>
              <a:t>Иллюстрация родного края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«Т О  Б Е Р Ё З К А,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сад\Desktop\ПРИРОДА\kartinki24_trees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87" y="1916832"/>
            <a:ext cx="73152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 О  Р Я Б И Н А…»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сад\Desktop\ПРИРОДА\kartinki24_trees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1926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07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сад\Desktop\kabalevskybig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492896"/>
            <a:ext cx="34563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201622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Дмитрий Борисович </a:t>
            </a:r>
            <a:r>
              <a:rPr lang="ru-RU" dirty="0" err="1" smtClean="0">
                <a:solidFill>
                  <a:srgbClr val="FF0000"/>
                </a:solidFill>
              </a:rPr>
              <a:t>Кабалевский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7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 А Й К А Л</a:t>
            </a:r>
            <a:endParaRPr lang="ru-RU" dirty="0"/>
          </a:p>
        </p:txBody>
      </p:sp>
      <p:pic>
        <p:nvPicPr>
          <p:cNvPr id="13314" name="Picture 2" descr="C:\Users\сад\Desktop\ПРИРОДА\imag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0567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ван Яшугин - Славное море, священный Байкал (Ю. Арнольд Д. Давыдов)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808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4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ад\Desktop\ПРИРОДА\kartinki24_trees_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91276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cs typeface="Angsana New" pitchFamily="18" charset="-34"/>
              </a:rPr>
              <a:t>«Н А Ш  К Р А Й»</a:t>
            </a:r>
            <a:endParaRPr lang="ru-RU" dirty="0">
              <a:solidFill>
                <a:srgbClr val="FF0000"/>
              </a:solidFill>
              <a:cs typeface="Angsana New" pitchFamily="18" charset="-34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484784"/>
            <a:ext cx="4040188" cy="4641379"/>
          </a:xfrm>
        </p:spPr>
        <p:txBody>
          <a:bodyPr>
            <a:normAutofit/>
          </a:bodyPr>
          <a:lstStyle/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b="1" dirty="0" smtClean="0">
              <a:solidFill>
                <a:srgbClr val="FF0000"/>
              </a:solidFill>
              <a:effectLst/>
              <a:latin typeface="Consolas"/>
              <a:ea typeface="Times New Roman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1.То берёзка, то рябина,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Куст ракиты над рекой…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Край родной, навек        любимый,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Где найдёшь ещё такой!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Край родной, навек  любимый,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Где найдёшь ещё такой! </a:t>
            </a:r>
            <a:endParaRPr lang="ru-RU" sz="2800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B050"/>
                </a:solidFill>
                <a:effectLst/>
                <a:latin typeface="Consolas"/>
                <a:ea typeface="Times New Roman"/>
                <a:cs typeface="Times New Roman"/>
              </a:rPr>
              <a:t>  Где найдёшь ещё такой</a:t>
            </a:r>
            <a:r>
              <a:rPr lang="ru-RU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! </a:t>
            </a:r>
            <a:endParaRPr lang="ru-RU" sz="28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505050"/>
                </a:solidFill>
                <a:effectLst/>
                <a:latin typeface="Consolas"/>
                <a:ea typeface="Times New Roman"/>
                <a:cs typeface="Times New Roman"/>
              </a:rPr>
              <a:t>   </a:t>
            </a:r>
            <a:endParaRPr lang="ru-RU" sz="2800" b="1" dirty="0"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2.От морей до гор          высоких,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Посреди родных широт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Всё бегут, бегут дороги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И зовут они вперёд.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Всё бегут, бегут дороги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И зовут они вперёд.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И зовут они вперёд.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90091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4569371"/>
          </a:xfrm>
        </p:spPr>
        <p:txBody>
          <a:bodyPr>
            <a:noAutofit/>
          </a:bodyPr>
          <a:lstStyle/>
          <a:p>
            <a:pPr marL="0" indent="0" fontAlgn="base">
              <a:lnSpc>
                <a:spcPts val="1415"/>
              </a:lnSpc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1600" b="1" dirty="0" smtClean="0">
              <a:solidFill>
                <a:srgbClr val="0070C0"/>
              </a:solidFill>
              <a:latin typeface="Consolas"/>
              <a:ea typeface="Times New Roman"/>
              <a:cs typeface="Times New Roman"/>
            </a:endParaRPr>
          </a:p>
          <a:p>
            <a:pPr marL="0" indent="0" fontAlgn="base">
              <a:lnSpc>
                <a:spcPts val="1415"/>
              </a:lnSpc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 </a:t>
            </a:r>
          </a:p>
          <a:p>
            <a:pPr marL="0" indent="0" fontAlgn="base">
              <a:lnSpc>
                <a:spcPts val="1415"/>
              </a:lnSpc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 3.Солнцем залиты долины,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И куда не бросишь взгляд -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Край родной, навек любимый,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Весь цветёт, как вешний сад.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Край родной, навек любимый,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Весь цветёт, как вешний сад.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0070C0"/>
                </a:solidFill>
                <a:effectLst/>
                <a:latin typeface="Consolas"/>
                <a:ea typeface="Times New Roman"/>
                <a:cs typeface="Times New Roman"/>
              </a:rPr>
              <a:t>  Весь цветёт, как вешний сад. </a:t>
            </a:r>
            <a:endParaRPr lang="ru-RU" sz="16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505050"/>
                </a:solidFill>
                <a:effectLst/>
                <a:latin typeface="Consolas"/>
                <a:ea typeface="Times New Roman"/>
                <a:cs typeface="Times New Roman"/>
              </a:rPr>
              <a:t> </a:t>
            </a:r>
            <a:endParaRPr lang="ru-RU" sz="1600" b="1" dirty="0">
              <a:solidFill>
                <a:srgbClr val="505050"/>
              </a:solidFill>
              <a:latin typeface="Consolas"/>
              <a:ea typeface="Times New Roman"/>
              <a:cs typeface="Times New Roman"/>
            </a:endParaRPr>
          </a:p>
          <a:p>
            <a:pPr marL="0" indent="0" fontAlgn="base">
              <a:lnSpc>
                <a:spcPts val="1415"/>
              </a:lnSpc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</a:t>
            </a:r>
          </a:p>
          <a:p>
            <a:pPr marL="0" indent="0" fontAlgn="base">
              <a:lnSpc>
                <a:spcPts val="1415"/>
              </a:lnSpc>
              <a:spcAft>
                <a:spcPts val="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>
                <a:solidFill>
                  <a:srgbClr val="FF0000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4.Детство наше золотое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Всё светлей ты с каждым днём!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Под счастливою звездою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Мы живём в краю родном!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Под счастливою звездою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Мы живём в краю родном! 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415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onsolas"/>
                <a:ea typeface="Times New Roman"/>
                <a:cs typeface="Times New Roman"/>
              </a:rPr>
              <a:t>  Мы живём в краю родном!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fontAlgn="base">
              <a:lnSpc>
                <a:spcPts val="121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4A4A4A"/>
                </a:solidFill>
                <a:ea typeface="Times New Roman"/>
                <a:cs typeface="Calibri"/>
              </a:rPr>
              <a:t> </a:t>
            </a:r>
            <a:endParaRPr lang="ru-RU" sz="1600" b="1" dirty="0">
              <a:ea typeface="Calibri"/>
              <a:cs typeface="Times New Roman"/>
            </a:endParaRPr>
          </a:p>
          <a:p>
            <a:endParaRPr lang="ru-RU" sz="1600" dirty="0"/>
          </a:p>
        </p:txBody>
      </p:sp>
      <p:pic>
        <p:nvPicPr>
          <p:cNvPr id="3" name="Детский хор-Наш край (Д. Кабалевский - А. Пришелец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6096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С П А С И  Б О   З А    В Н И М А Н И Е!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Составила :</a:t>
            </a:r>
          </a:p>
          <a:p>
            <a:r>
              <a:rPr lang="ru-RU" dirty="0" smtClean="0"/>
              <a:t>музыкальный руководитель МБДОУ</a:t>
            </a:r>
          </a:p>
          <a:p>
            <a:r>
              <a:rPr lang="ru-RU" dirty="0">
                <a:solidFill>
                  <a:srgbClr val="FF0000"/>
                </a:solidFill>
              </a:rPr>
              <a:t>д</a:t>
            </a:r>
            <a:r>
              <a:rPr lang="ru-RU" dirty="0" smtClean="0">
                <a:solidFill>
                  <a:srgbClr val="FF0000"/>
                </a:solidFill>
              </a:rPr>
              <a:t>етский сад № 164</a:t>
            </a:r>
          </a:p>
          <a:p>
            <a:r>
              <a:rPr lang="ru-RU" dirty="0" err="1">
                <a:solidFill>
                  <a:srgbClr val="FF0000"/>
                </a:solidFill>
              </a:rPr>
              <a:t>г</a:t>
            </a:r>
            <a:r>
              <a:rPr lang="ru-RU" dirty="0" err="1" smtClean="0">
                <a:solidFill>
                  <a:srgbClr val="FF0000"/>
                </a:solidFill>
              </a:rPr>
              <a:t>.Иркутска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Черкашина Ольга Зиновьевна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 descr="C:\Users\сад\Desktop\мои документы\Черкашина\ЧЕРКАШИНА\КАРТИНКИ ДЛЯ САЛИКА\element-5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4920">
            <a:off x="484892" y="2655672"/>
            <a:ext cx="3755817" cy="32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294757"/>
              </p:ext>
            </p:extLst>
          </p:nvPr>
        </p:nvGraphicFramePr>
        <p:xfrm>
          <a:off x="1835696" y="980728"/>
          <a:ext cx="5334000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3" imgW="8019943" imgH="5667255" progId="AcroExch.Document.7">
                  <p:embed/>
                </p:oleObj>
              </mc:Choice>
              <mc:Fallback>
                <p:oleObj name="Acrobat Document" r:id="rId3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980728"/>
                        <a:ext cx="5334000" cy="376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98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836712"/>
            <a:ext cx="6400800" cy="347472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ru-RU" sz="1800" dirty="0" smtClean="0">
              <a:solidFill>
                <a:srgbClr val="FF0000"/>
              </a:solidFill>
              <a:effectLst/>
              <a:latin typeface="Arial"/>
              <a:ea typeface="Calibri"/>
            </a:endParaRPr>
          </a:p>
          <a:p>
            <a:pPr>
              <a:lnSpc>
                <a:spcPct val="170000"/>
              </a:lnSpc>
            </a:pPr>
            <a:r>
              <a:rPr lang="ru-RU" sz="18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Безусловно,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Arial"/>
                <a:ea typeface="Calibri"/>
              </a:rPr>
              <a:t> песня 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является одной из древнейших форм искусства, где наряду со словами присутствует, не сложная и легко запоминающаяся мелодия, которая передаёт общее настроение слов. В широком понимании песня это всё то, что поётся, одновременно сочетая слова и напев. Может быть исполнена как одним человеком, так и целым хором, с музыкальным сопровождением либо без него. Встречается в повседневной жизни человека ежедневно – изо дня в день, наверное, с момента, когда человек начал внятно формировать свои мысли словами.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«К И Т - П Е С Н Я»</a:t>
            </a:r>
            <a:endParaRPr 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45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36215"/>
              </p:ext>
            </p:extLst>
          </p:nvPr>
        </p:nvGraphicFramePr>
        <p:xfrm>
          <a:off x="1835696" y="1556792"/>
          <a:ext cx="5400600" cy="381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3" imgW="8019943" imgH="5667255" progId="AcroExch.Document.7">
                  <p:embed/>
                </p:oleObj>
              </mc:Choice>
              <mc:Fallback>
                <p:oleObj name="Acrobat Document" r:id="rId3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1556792"/>
                        <a:ext cx="5400600" cy="381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82453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800" dirty="0" smtClean="0">
                <a:solidFill>
                  <a:srgbClr val="7030A0"/>
                </a:solidFill>
                <a:effectLst/>
                <a:latin typeface="Arial"/>
                <a:ea typeface="Calibri"/>
              </a:rPr>
              <a:t> Также как и песня, 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танец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Arial"/>
                <a:ea typeface="Calibri"/>
              </a:rPr>
              <a:t>относится к истокам зарождения искусства. Во все времена люди выражали свои чувства и эмоции посредством движений — танца. Естественно для этого требовалась музыка, чтобы лучше и чётче передавать в движениях суть происходящего. Первые упоминания о танцах и танцевальной музыке обнаружены во времена древнего мира, в основном это ритуальные танцы, выражающие уважение и почёт различным божествам. Танцев на данный момент существует достаточно много: 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вальс, полька, краковяк, мазурка, чардаш, твист, современные танцы  и многие другие.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 К И Т - Т А Н Е Ц»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966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П О Л Ь К А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сад\Desktop\ПРИРОДА\10_1 (2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901176" cy="453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ДСКОКИ С НОГИ НА НОГУ ТАНЦУЕМ ВМЕСТ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7080" y="921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 А Р О Д Н Ы Й  Т А Н Е Ц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сад\Desktop\ПРИРОДА\-Дворец пионеров. Концерт. 25.12.12.53._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1206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skaya_narodnaya_melodiya_-_Svetit_mesyac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234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А Л Ь 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сад\Desktop\ПРИРОДА\Спортивные-танцы-для-детей-видео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96044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АЛЬ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294</TotalTime>
  <Words>678</Words>
  <Application>Microsoft Office PowerPoint</Application>
  <PresentationFormat>Экран (4:3)</PresentationFormat>
  <Paragraphs>70</Paragraphs>
  <Slides>23</Slides>
  <Notes>0</Notes>
  <HiddenSlides>0</HiddenSlides>
  <MMClips>10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Волна</vt:lpstr>
      <vt:lpstr>Acrobat Document</vt:lpstr>
      <vt:lpstr>Презентация PowerPoint</vt:lpstr>
      <vt:lpstr>Дмитрий Борисович Кабалевский</vt:lpstr>
      <vt:lpstr>Презентация PowerPoint</vt:lpstr>
      <vt:lpstr>«К И Т - П Е С Н Я»</vt:lpstr>
      <vt:lpstr>Презентация PowerPoint</vt:lpstr>
      <vt:lpstr>« К И Т - Т А Н Е Ц»</vt:lpstr>
      <vt:lpstr>П О Л Ь К А</vt:lpstr>
      <vt:lpstr>Н А Р О Д Н Ы Й  Т А Н Е Ц</vt:lpstr>
      <vt:lpstr>В А Л Ь С</vt:lpstr>
      <vt:lpstr>С О В Р Е М Е Н Н Ы Й  Т А Н Е Ц</vt:lpstr>
      <vt:lpstr>Презентация PowerPoint</vt:lpstr>
      <vt:lpstr>« К И Т - М А Р Ш»</vt:lpstr>
      <vt:lpstr>В О Е Н Н Ы Й  М А Р Ш</vt:lpstr>
      <vt:lpstr>С П О Р Т И В Н Ы Й  М А Р Ш</vt:lpstr>
      <vt:lpstr>С В А Д Е Б Н Ы Й  М А Р Ш</vt:lpstr>
      <vt:lpstr>С К А З О Ч Н Ы Й  М А Р Ш</vt:lpstr>
      <vt:lpstr>  </vt:lpstr>
      <vt:lpstr>«Т О  Б Е Р Ё З К А,</vt:lpstr>
      <vt:lpstr>Т О  Р Я Б И Н А…»</vt:lpstr>
      <vt:lpstr>Б А Й К А Л</vt:lpstr>
      <vt:lpstr>Презентация PowerPoint</vt:lpstr>
      <vt:lpstr>«Н А Ш  К Р А Й»</vt:lpstr>
      <vt:lpstr>С П А С И  Б О   З А    В Н И М А Н И 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Д.Б. КАБАЛЕВСКИЙ</dc:title>
  <dc:creator>сад</dc:creator>
  <cp:lastModifiedBy>Пользователь</cp:lastModifiedBy>
  <cp:revision>31</cp:revision>
  <dcterms:created xsi:type="dcterms:W3CDTF">2016-11-10T02:59:07Z</dcterms:created>
  <dcterms:modified xsi:type="dcterms:W3CDTF">2020-05-03T11:33:09Z</dcterms:modified>
</cp:coreProperties>
</file>