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E8CB00-C47D-4277-9A4F-6C12DD5B95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2C1237-4B79-48CC-A1FA-8F86ECBAD8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EC93F1-DC0D-4F73-8696-8CB4032D41D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33B5E3-35A6-448B-998F-BB6051A073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66846F-ACF2-4E94-B992-A0E84E62BB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95AFF5-4F44-425E-9BD7-7265BD51AF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3754F7-741B-4ECF-9EC6-A61E8F824C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2B32A2-06B8-47EB-828A-E6B9684D39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1DA5A26-7B11-472D-A876-44AE2EB62D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5720" cy="61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1B517E-1788-429D-A3FF-0366916DF3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40EA82-98C9-4CAC-9A42-95F5ABC395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7E4D29-F031-4C2D-B359-FE01C8DD79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B89195-30B0-4D66-8EA2-D0C4F9CD8F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D80DB5-63F4-4568-A443-D04013AB19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05CE7A-6E35-4CEF-A864-EBDD82F345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89DE26-5670-404F-AE39-C7CCEBBE529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4BB154-FF6D-44E6-B8EF-11D63778F9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ED1C8-24FE-48FD-AEA8-CB67770F92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D824FB-6650-48FC-A841-594437E877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4E2FB1-A99B-44AD-8BCB-F04947440E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5720" cy="61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F4B500-1DC9-4D5F-BD4E-48C0F5F401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708C0A-A15B-4B38-B615-A6A1E18828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30E045-F8B5-4224-BF15-85091F84CB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359888-522E-4440-93F9-EDE2E14C18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43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1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6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2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900" spc="-1" strike="noStrike">
                <a:solidFill>
                  <a:srgbClr val="5fcbef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06D291E-F05B-4D1A-9925-38F13423E6AB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08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3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5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Isosceles Triangle 1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6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2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900" spc="-1" strike="noStrike">
                <a:solidFill>
                  <a:srgbClr val="5fcbef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3D77B6-3111-484D-8601-8F82088D9210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108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28840" y="209160"/>
            <a:ext cx="8595720" cy="18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5fcbef"/>
                </a:solidFill>
                <a:latin typeface="Trebuchet MS"/>
              </a:rPr>
              <a:t>Муниципальное бюджетное дошкольное образовательное учреждение детский сад  №164 г. Иркутска</a:t>
            </a:r>
            <a:br>
              <a:rPr sz="4000"/>
            </a:br>
            <a:r>
              <a:rPr b="0" lang="ru-RU" sz="4000" spc="-1" strike="noStrike">
                <a:solidFill>
                  <a:srgbClr val="5fcbef"/>
                </a:solidFill>
                <a:latin typeface="Trebuchet MS"/>
              </a:rPr>
              <a:t>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88680" y="2561400"/>
            <a:ext cx="8595720" cy="250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8000"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650953"/>
                </a:solidFill>
                <a:latin typeface="Trebuchet MS"/>
              </a:rPr>
              <a:t>Опыт работы по теме «Развитие логического мышления посредством игр В.В.Воскобовича»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a8ceea"/>
                </a:solidFill>
                <a:latin typeface="Trebuchet MS"/>
              </a:rPr>
              <a:t>Составитель: воспитатель Смирнова Е.А.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a8ceea"/>
                </a:solidFill>
                <a:latin typeface="Trebuchet MS"/>
              </a:rPr>
              <a:t>E – mail</a:t>
            </a:r>
            <a:r>
              <a:rPr b="1" lang="ru-RU" sz="4400" spc="-1" strike="noStrike">
                <a:solidFill>
                  <a:srgbClr val="a8ceea"/>
                </a:solidFill>
                <a:latin typeface="Trebuchet MS"/>
              </a:rPr>
              <a:t>:</a:t>
            </a:r>
            <a:r>
              <a:rPr b="1" lang="en-US" sz="4400" spc="-1" strike="noStrike">
                <a:solidFill>
                  <a:srgbClr val="a8ceea"/>
                </a:solidFill>
                <a:latin typeface="Trebuchet MS"/>
              </a:rPr>
              <a:t>detsad164@mail.ru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a8ceea"/>
                </a:solidFill>
                <a:latin typeface="Trebuchet MS"/>
              </a:rPr>
              <a:t>Сайт: </a:t>
            </a:r>
            <a:r>
              <a:rPr b="1" lang="en-US" sz="4400" spc="-1" strike="noStrike">
                <a:solidFill>
                  <a:srgbClr val="a8ceea"/>
                </a:solidFill>
                <a:latin typeface="Trebuchet MS"/>
              </a:rPr>
              <a:t>https</a:t>
            </a:r>
            <a:r>
              <a:rPr b="1" lang="ru-RU" sz="4400" spc="-1" strike="noStrike">
                <a:solidFill>
                  <a:srgbClr val="a8ceea"/>
                </a:solidFill>
                <a:latin typeface="Trebuchet MS"/>
              </a:rPr>
              <a:t>: // </a:t>
            </a:r>
            <a:r>
              <a:rPr b="1" lang="en-US" sz="4400" spc="-1" strike="noStrike">
                <a:solidFill>
                  <a:srgbClr val="a8ceea"/>
                </a:solidFill>
                <a:latin typeface="Trebuchet MS"/>
              </a:rPr>
              <a:t>rused.ru / irk – mdou164</a:t>
            </a:r>
            <a:r>
              <a:rPr b="1" lang="ru-RU" sz="4400" spc="-1" strike="noStrike">
                <a:solidFill>
                  <a:srgbClr val="a8ceea"/>
                </a:solidFill>
                <a:latin typeface="Trebuchet MS"/>
              </a:rPr>
              <a:t>   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77000" y="336600"/>
            <a:ext cx="7629480" cy="14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Работа с родителями.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31" name="Рисунок 3" descr=""/>
          <p:cNvPicPr/>
          <p:nvPr/>
        </p:nvPicPr>
        <p:blipFill>
          <a:blip r:embed="rId1"/>
          <a:stretch/>
        </p:blipFill>
        <p:spPr>
          <a:xfrm>
            <a:off x="7992720" y="0"/>
            <a:ext cx="4199040" cy="685764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2" descr=""/>
          <p:cNvPicPr/>
          <p:nvPr/>
        </p:nvPicPr>
        <p:blipFill>
          <a:blip r:embed="rId2"/>
          <a:stretch/>
        </p:blipFill>
        <p:spPr>
          <a:xfrm>
            <a:off x="304920" y="1688040"/>
            <a:ext cx="3356640" cy="249552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4" descr=""/>
          <p:cNvPicPr/>
          <p:nvPr/>
        </p:nvPicPr>
        <p:blipFill>
          <a:blip r:embed="rId3"/>
          <a:stretch/>
        </p:blipFill>
        <p:spPr>
          <a:xfrm>
            <a:off x="0" y="3947760"/>
            <a:ext cx="3787200" cy="290916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8" descr=""/>
          <p:cNvPicPr/>
          <p:nvPr/>
        </p:nvPicPr>
        <p:blipFill>
          <a:blip r:embed="rId4"/>
          <a:stretch/>
        </p:blipFill>
        <p:spPr>
          <a:xfrm>
            <a:off x="3911400" y="1688040"/>
            <a:ext cx="4548240" cy="515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378640" cy="62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650953"/>
                </a:solidFill>
                <a:latin typeface="Trebuchet MS"/>
              </a:rPr>
              <a:t>В ходе своей работы я получила хорошие</a:t>
            </a: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 </a:t>
            </a:r>
            <a:r>
              <a:rPr b="0" lang="ru-RU" sz="3600" spc="-1" strike="noStrike">
                <a:solidFill>
                  <a:srgbClr val="650953"/>
                </a:solidFill>
                <a:latin typeface="Trebuchet MS"/>
              </a:rPr>
              <a:t>результаты:</a:t>
            </a: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 дети стали более усидчивы, внимательны, развиваются умения работать в команде со сверстниками.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Дети не испытывают сложности с усвоением цвета, формы, величины, умение ориентироваться на плоскости, освоены геометрические и пространственные отношения, буквы, цифры.</a:t>
            </a: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pic>
        <p:nvPicPr>
          <p:cNvPr id="136" name="Рисунок 7" descr=""/>
          <p:cNvPicPr/>
          <p:nvPr/>
        </p:nvPicPr>
        <p:blipFill>
          <a:blip r:embed="rId1"/>
          <a:stretch/>
        </p:blipFill>
        <p:spPr>
          <a:xfrm>
            <a:off x="8638920" y="-2880"/>
            <a:ext cx="3552120" cy="355212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9" descr=""/>
          <p:cNvPicPr/>
          <p:nvPr/>
        </p:nvPicPr>
        <p:blipFill>
          <a:blip r:embed="rId2"/>
          <a:stretch/>
        </p:blipFill>
        <p:spPr>
          <a:xfrm>
            <a:off x="8739000" y="3550320"/>
            <a:ext cx="3452040" cy="330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612520" y="1756080"/>
            <a:ext cx="6660360" cy="17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650953"/>
                </a:solidFill>
                <a:latin typeface="Trebuchet MS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9" name="Рисунок 7" descr=""/>
          <p:cNvPicPr/>
          <p:nvPr/>
        </p:nvPicPr>
        <p:blipFill>
          <a:blip r:embed="rId1"/>
          <a:stretch/>
        </p:blipFill>
        <p:spPr>
          <a:xfrm>
            <a:off x="1267560" y="2568960"/>
            <a:ext cx="3324600" cy="428796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9" descr=""/>
          <p:cNvPicPr/>
          <p:nvPr/>
        </p:nvPicPr>
        <p:blipFill>
          <a:blip r:embed="rId2"/>
          <a:stretch/>
        </p:blipFill>
        <p:spPr>
          <a:xfrm>
            <a:off x="5453640" y="2568960"/>
            <a:ext cx="4342320" cy="412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650953"/>
                </a:solidFill>
                <a:latin typeface="Trebuchet MS"/>
              </a:rPr>
              <a:t>Вячеслав Воскобович – изобретатель, который придумал более 50 пособий для развития умственных и творческих способностей детей.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07" name="Рисунок 2" descr=""/>
          <p:cNvPicPr/>
          <p:nvPr/>
        </p:nvPicPr>
        <p:blipFill>
          <a:blip r:embed="rId1"/>
          <a:stretch/>
        </p:blipFill>
        <p:spPr>
          <a:xfrm>
            <a:off x="2881800" y="2069280"/>
            <a:ext cx="4390920" cy="433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4160" y="718200"/>
            <a:ext cx="9015480" cy="45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000"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650953"/>
                </a:solidFill>
                <a:latin typeface="Trebuchet MS"/>
              </a:rPr>
              <a:t>Характерные особенности игр:                  </a:t>
            </a:r>
            <a:br>
              <a:rPr sz="3600"/>
            </a:br>
            <a:r>
              <a:rPr b="1" lang="ru-RU" sz="4200" spc="-1" strike="noStrike">
                <a:solidFill>
                  <a:srgbClr val="5fcbef"/>
                </a:solidFill>
                <a:latin typeface="Trebuchet MS"/>
              </a:rPr>
              <a:t>Каждая  игра представляет собой сказочный                                  сюжет.</a:t>
            </a:r>
            <a:br>
              <a:rPr sz="4200"/>
            </a:br>
            <a:br>
              <a:rPr sz="4200"/>
            </a:br>
            <a:r>
              <a:rPr b="1" lang="ru-RU" sz="4200" spc="-1" strike="noStrike">
                <a:solidFill>
                  <a:srgbClr val="5fcbef"/>
                </a:solidFill>
                <a:latin typeface="Trebuchet MS"/>
              </a:rPr>
              <a:t>Широкий возрастной диапазон.</a:t>
            </a:r>
            <a:br>
              <a:rPr sz="4200"/>
            </a:br>
            <a:br>
              <a:rPr sz="4200"/>
            </a:br>
            <a:r>
              <a:rPr b="1" lang="ru-RU" sz="4200" spc="-1" strike="noStrike">
                <a:solidFill>
                  <a:srgbClr val="5fcbef"/>
                </a:solidFill>
                <a:latin typeface="Trebuchet MS"/>
              </a:rPr>
              <a:t>Многофункциональность и универсальность. </a:t>
            </a:r>
            <a:br>
              <a:rPr sz="4200"/>
            </a:br>
            <a:br>
              <a:rPr sz="4200"/>
            </a:br>
            <a:r>
              <a:rPr b="1" lang="ru-RU" sz="4200" spc="-1" strike="noStrike">
                <a:solidFill>
                  <a:srgbClr val="5fcbef"/>
                </a:solidFill>
                <a:latin typeface="Trebuchet MS"/>
              </a:rPr>
              <a:t>В основу игр положен принцип постепенного и постоянного усложнения материала.</a:t>
            </a:r>
            <a:br>
              <a:rPr sz="4200"/>
            </a:br>
            <a:endParaRPr b="0" lang="ru-RU" sz="4200" spc="-1" strike="noStrike">
              <a:latin typeface="Arial"/>
            </a:endParaRPr>
          </a:p>
        </p:txBody>
      </p:sp>
      <p:pic>
        <p:nvPicPr>
          <p:cNvPr id="109" name="Рисунок 4" descr=""/>
          <p:cNvPicPr/>
          <p:nvPr/>
        </p:nvPicPr>
        <p:blipFill>
          <a:blip r:embed="rId1"/>
          <a:stretch/>
        </p:blipFill>
        <p:spPr>
          <a:xfrm rot="21565800">
            <a:off x="14004360" y="-257040"/>
            <a:ext cx="4492440" cy="557172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3" descr=""/>
          <p:cNvPicPr/>
          <p:nvPr/>
        </p:nvPicPr>
        <p:blipFill>
          <a:blip r:embed="rId2"/>
          <a:stretch/>
        </p:blipFill>
        <p:spPr>
          <a:xfrm>
            <a:off x="7683480" y="-18720"/>
            <a:ext cx="4508280" cy="343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9360" y="1866960"/>
            <a:ext cx="9178560" cy="10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>
              <a:lnSpc>
                <a:spcPct val="100000"/>
              </a:lnSpc>
              <a:buNone/>
            </a:pPr>
            <a:br>
              <a:rPr sz="3200"/>
            </a:br>
            <a:r>
              <a:rPr b="0" lang="en-US" sz="3200" spc="-1" strike="noStrike">
                <a:solidFill>
                  <a:srgbClr val="5fcbef"/>
                </a:solidFill>
                <a:latin typeface="Trebuchet MS"/>
              </a:rPr>
              <a:t> </a:t>
            </a:r>
            <a:br>
              <a:rPr sz="3200"/>
            </a:br>
            <a:endParaRPr b="0" lang="ru-RU" sz="3200" spc="-1" strike="noStrike">
              <a:latin typeface="Arial"/>
            </a:endParaRPr>
          </a:p>
        </p:txBody>
      </p:sp>
      <p:pic>
        <p:nvPicPr>
          <p:cNvPr id="112" name="Рисунок 8" descr=""/>
          <p:cNvPicPr/>
          <p:nvPr/>
        </p:nvPicPr>
        <p:blipFill>
          <a:blip r:embed="rId1"/>
          <a:srcRect l="9860" t="1440" r="30079" b="5774"/>
          <a:stretch/>
        </p:blipFill>
        <p:spPr>
          <a:xfrm>
            <a:off x="7908480" y="0"/>
            <a:ext cx="4282920" cy="5213520"/>
          </a:xfrm>
          <a:prstGeom prst="rect">
            <a:avLst/>
          </a:prstGeom>
          <a:ln w="0">
            <a:noFill/>
          </a:ln>
        </p:spPr>
      </p:pic>
      <p:sp>
        <p:nvSpPr>
          <p:cNvPr id="113" name=""/>
          <p:cNvSpPr/>
          <p:nvPr/>
        </p:nvSpPr>
        <p:spPr>
          <a:xfrm>
            <a:off x="567360" y="1301400"/>
            <a:ext cx="10520640" cy="33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650953"/>
                </a:solidFill>
                <a:latin typeface="Trebuchet MS"/>
                <a:ea typeface="DejaVu Sans"/>
              </a:rPr>
              <a:t>В своей работе я успешно использую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650953"/>
                </a:solidFill>
                <a:latin typeface="Trebuchet MS"/>
                <a:ea typeface="DejaVu Sans"/>
              </a:rPr>
              <a:t>игры:</a:t>
            </a:r>
            <a:r>
              <a:rPr b="1" lang="ru-RU" sz="2600" spc="-1" strike="noStrike">
                <a:solidFill>
                  <a:srgbClr val="650953"/>
                </a:solidFill>
                <a:latin typeface="Trebuchet MS"/>
                <a:ea typeface="DejaVu Sans"/>
              </a:rPr>
              <a:t>       </a:t>
            </a:r>
            <a:r>
              <a:rPr b="1" lang="ru-RU" sz="2600" spc="-1" strike="noStrike">
                <a:solidFill>
                  <a:srgbClr val="729fcf"/>
                </a:solidFill>
                <a:latin typeface="Trebuchet MS"/>
                <a:ea typeface="DejaVu Sans"/>
              </a:rPr>
              <a:t>                                                                                       «Квадрат Воскобовича»                                                                  Кораблик «Плюх-Плюх»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729fcf"/>
                </a:solidFill>
                <a:latin typeface="Trebuchet MS"/>
                <a:ea typeface="DejaVu Sans"/>
              </a:rPr>
              <a:t> </a:t>
            </a:r>
            <a:r>
              <a:rPr b="1" lang="ru-RU" sz="2600" spc="-1" strike="noStrike">
                <a:solidFill>
                  <a:srgbClr val="729fcf"/>
                </a:solidFill>
                <a:latin typeface="Trebuchet MS"/>
                <a:ea typeface="DejaVu Sans"/>
              </a:rPr>
              <a:t>Кораблик «Буль-Буль»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729fcf"/>
                </a:solidFill>
                <a:latin typeface="Trebuchet MS"/>
                <a:ea typeface="DejaVu Sans"/>
              </a:rPr>
              <a:t> </a:t>
            </a:r>
            <a:r>
              <a:rPr b="1" lang="ru-RU" sz="2600" spc="-1" strike="noStrike">
                <a:solidFill>
                  <a:srgbClr val="729fcf"/>
                </a:solidFill>
                <a:latin typeface="Trebuchet MS"/>
                <a:ea typeface="DejaVu Sans"/>
              </a:rPr>
              <a:t>Игровое поле «Коврограф Ларчик»                                               Развивающее пособие «Фиолетовый лес»                                     «Геоконт»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94040" y="499680"/>
            <a:ext cx="7786440" cy="472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5fcbef"/>
                </a:solidFill>
                <a:latin typeface="Trebuchet MS"/>
              </a:rPr>
              <a:t> </a:t>
            </a:r>
            <a:r>
              <a:rPr b="1" lang="ru-RU" sz="4000" spc="-1" strike="noStrike">
                <a:solidFill>
                  <a:srgbClr val="650953"/>
                </a:solidFill>
                <a:latin typeface="Trebuchet MS"/>
              </a:rPr>
              <a:t>Кораблик «Плюх – Плюх» </a:t>
            </a:r>
            <a:br>
              <a:rPr sz="40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В основе игры лежит сказка о капитане Гусе и матросах Лягушатах. С ними дети совершают удивительное путешествие, во время которого выполняют различные задания. Этот кораблик используется для игр детей младшего и среднего возраста; </a:t>
            </a: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кораблик «Брызг – Брызг</a:t>
            </a:r>
            <a:r>
              <a:rPr b="1" lang="ru-RU" sz="3600" spc="-1" strike="noStrike">
                <a:solidFill>
                  <a:srgbClr val="5fcbef"/>
                </a:solidFill>
                <a:latin typeface="Trebuchet MS"/>
              </a:rPr>
              <a:t> </a:t>
            </a: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– для детей старшего возраста. </a:t>
            </a: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pic>
        <p:nvPicPr>
          <p:cNvPr id="115" name="Рисунок 2" descr=""/>
          <p:cNvPicPr/>
          <p:nvPr/>
        </p:nvPicPr>
        <p:blipFill>
          <a:blip r:embed="rId1"/>
          <a:stretch/>
        </p:blipFill>
        <p:spPr>
          <a:xfrm>
            <a:off x="7981560" y="0"/>
            <a:ext cx="4209480" cy="359784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3" descr=""/>
          <p:cNvPicPr/>
          <p:nvPr/>
        </p:nvPicPr>
        <p:blipFill>
          <a:blip r:embed="rId2"/>
          <a:stretch/>
        </p:blipFill>
        <p:spPr>
          <a:xfrm>
            <a:off x="7981560" y="3598920"/>
            <a:ext cx="4209480" cy="32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70800" y="353160"/>
            <a:ext cx="7842960" cy="603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Коврограф «Ларчик»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Уникальное пособие похожее на фланелеграф. Коврограф я использую, как демонстрационную доску, на которой очень удобно располагать декорации сказочных персонажей и любой другой дидактический материал. </a:t>
            </a:r>
            <a:br>
              <a:rPr sz="3600"/>
            </a:b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Игра «Лепестки»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Красивые сказочные цветы – лепестки помогают ребёнку в игровой форме запомнить основные цвета и научить ориентироваться в пространстве.</a:t>
            </a:r>
            <a:br>
              <a:rPr sz="3600"/>
            </a:b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8214840" y="-16200"/>
            <a:ext cx="3976200" cy="369792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" descr=""/>
          <p:cNvPicPr/>
          <p:nvPr/>
        </p:nvPicPr>
        <p:blipFill>
          <a:blip r:embed="rId2"/>
          <a:stretch/>
        </p:blipFill>
        <p:spPr>
          <a:xfrm>
            <a:off x="8214840" y="3682800"/>
            <a:ext cx="3995640" cy="317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52240" y="893160"/>
            <a:ext cx="7731000" cy="372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Развивающее пособие «Фиолетовый лес»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Фиолетовый цвет – в интерпретации психологов – это цвет творчества, он подчёркивает идею сказочности, возможность неограниченно фантазировать и нестандартно мыслить. </a:t>
            </a:r>
            <a:br>
              <a:rPr sz="3600"/>
            </a:br>
            <a:r>
              <a:rPr b="1" lang="ru-RU" sz="4000" spc="-1" strike="noStrike">
                <a:solidFill>
                  <a:srgbClr val="650953"/>
                </a:solidFill>
                <a:latin typeface="Trebuchet MS"/>
              </a:rPr>
              <a:t>«Квадрат Воскобовича»</a:t>
            </a:r>
            <a:br>
              <a:rPr sz="40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Бывает двух цветным (для детей 2 -5лет и четырёхцветным (для детей 3 – 7 лет)</a:t>
            </a:r>
            <a:r>
              <a:rPr b="0" lang="ru-RU" sz="4000" spc="-1" strike="noStrike">
                <a:solidFill>
                  <a:srgbClr val="5fcbef"/>
                </a:solidFill>
                <a:latin typeface="Trebuchet MS"/>
              </a:rPr>
              <a:t>.</a:t>
            </a:r>
            <a:br>
              <a:rPr sz="4000"/>
            </a:br>
            <a:endParaRPr b="0" lang="ru-RU" sz="4000" spc="-1" strike="noStrike">
              <a:latin typeface="Arial"/>
            </a:endParaRPr>
          </a:p>
        </p:txBody>
      </p:sp>
      <p:pic>
        <p:nvPicPr>
          <p:cNvPr id="121" name="Рисунок 8" descr=""/>
          <p:cNvPicPr/>
          <p:nvPr/>
        </p:nvPicPr>
        <p:blipFill>
          <a:blip r:embed="rId1"/>
          <a:stretch/>
        </p:blipFill>
        <p:spPr>
          <a:xfrm>
            <a:off x="8200440" y="0"/>
            <a:ext cx="3990240" cy="394668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0" descr=""/>
          <p:cNvPicPr/>
          <p:nvPr/>
        </p:nvPicPr>
        <p:blipFill>
          <a:blip r:embed="rId2"/>
          <a:stretch/>
        </p:blipFill>
        <p:spPr>
          <a:xfrm>
            <a:off x="8200440" y="3468240"/>
            <a:ext cx="3990240" cy="33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07000" y="540000"/>
            <a:ext cx="778644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«Геоконт»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Эту игру называют «дощечка с гвоздиками» или разноцветные паутинки. Игровой набор сопровождает методическая сказка, «Малыш Гео, Ворон Метр и я дядя Слава» в названии сказки зашифровано слово («геометрия»).</a:t>
            </a:r>
            <a:br>
              <a:rPr sz="3600"/>
            </a:br>
            <a:r>
              <a:rPr b="1" lang="ru-RU" sz="4000" spc="-1" strike="noStrike">
                <a:solidFill>
                  <a:srgbClr val="650953"/>
                </a:solidFill>
                <a:latin typeface="Trebuchet MS"/>
              </a:rPr>
              <a:t>Математический планшет «Геометрик».</a:t>
            </a:r>
            <a:r>
              <a:rPr b="1" lang="ru-RU" sz="4000" spc="-1" strike="noStrike">
                <a:solidFill>
                  <a:srgbClr val="5fcbef"/>
                </a:solidFill>
                <a:latin typeface="Trebuchet MS"/>
              </a:rPr>
              <a:t> 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Пособие для детей от 3 до 7 лет. Уникальность игры в её много вариантности.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 </a:t>
            </a: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pic>
        <p:nvPicPr>
          <p:cNvPr id="124" name="Рисунок 5" descr=""/>
          <p:cNvPicPr/>
          <p:nvPr/>
        </p:nvPicPr>
        <p:blipFill>
          <a:blip r:embed="rId1"/>
          <a:stretch/>
        </p:blipFill>
        <p:spPr>
          <a:xfrm>
            <a:off x="7920360" y="0"/>
            <a:ext cx="4263480" cy="32079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3" descr=""/>
          <p:cNvPicPr/>
          <p:nvPr/>
        </p:nvPicPr>
        <p:blipFill>
          <a:blip r:embed="rId2"/>
          <a:stretch/>
        </p:blipFill>
        <p:spPr>
          <a:xfrm>
            <a:off x="7920360" y="3209040"/>
            <a:ext cx="4263480" cy="36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19960" y="169920"/>
            <a:ext cx="4902480" cy="628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650953"/>
                </a:solidFill>
                <a:latin typeface="Trebuchet MS"/>
              </a:rPr>
              <a:t>В группе организован «Уголок занимательной математики».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Задачи уголка:</a:t>
            </a:r>
            <a:br>
              <a:rPr sz="3600"/>
            </a:b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целенаправленное формирование у детей интереса к элементарной математической деятельности.</a:t>
            </a: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pic>
        <p:nvPicPr>
          <p:cNvPr id="127" name="Рисунок 7" descr=""/>
          <p:cNvPicPr/>
          <p:nvPr/>
        </p:nvPicPr>
        <p:blipFill>
          <a:blip r:embed="rId1"/>
          <a:stretch/>
        </p:blipFill>
        <p:spPr>
          <a:xfrm>
            <a:off x="8451720" y="0"/>
            <a:ext cx="3739320" cy="587520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8" descr=""/>
          <p:cNvPicPr/>
          <p:nvPr/>
        </p:nvPicPr>
        <p:blipFill>
          <a:blip r:embed="rId2"/>
          <a:stretch/>
        </p:blipFill>
        <p:spPr>
          <a:xfrm>
            <a:off x="8429400" y="3533040"/>
            <a:ext cx="3761280" cy="25758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3" descr=""/>
          <p:cNvPicPr/>
          <p:nvPr/>
        </p:nvPicPr>
        <p:blipFill>
          <a:blip r:embed="rId3"/>
          <a:srcRect l="0" t="1673" r="-955" b="32695"/>
          <a:stretch/>
        </p:blipFill>
        <p:spPr>
          <a:xfrm>
            <a:off x="5145840" y="5760"/>
            <a:ext cx="3350160" cy="399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</TotalTime>
  <Application>LibreOffice/7.3.5.2$Windows_X86_64 LibreOffice_project/184fe81b8c8c30d8b5082578aee2fed2ea847c01</Application>
  <AppVersion>15.0000</AppVersion>
  <Words>127</Words>
  <Paragraphs>17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2020-11-12T12:11:10Z</dcterms:created>
  <dc:creator>Андрей</dc:creator>
  <dc:description/>
  <dc:language>ru-RU</dc:language>
  <cp:lastModifiedBy/>
  <cp:lastPrinted>2021-02-04T11:29:38Z</cp:lastPrinted>
  <dcterms:modified xsi:type="dcterms:W3CDTF">2023-03-14T10:06:52Z</dcterms:modified>
  <cp:revision>66</cp:revision>
  <dc:subject/>
  <dc:title>Муниципальное бюджетное дошкольное образовательное учреждение детский сад  №164 г. Иркутска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