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02" r:id="rId2"/>
    <p:sldId id="257" r:id="rId3"/>
    <p:sldId id="258" r:id="rId4"/>
    <p:sldId id="261" r:id="rId5"/>
    <p:sldId id="331" r:id="rId6"/>
    <p:sldId id="263" r:id="rId7"/>
    <p:sldId id="306" r:id="rId8"/>
    <p:sldId id="308" r:id="rId9"/>
    <p:sldId id="309" r:id="rId10"/>
    <p:sldId id="310" r:id="rId11"/>
    <p:sldId id="311" r:id="rId12"/>
    <p:sldId id="262" r:id="rId13"/>
    <p:sldId id="278" r:id="rId14"/>
    <p:sldId id="284" r:id="rId15"/>
    <p:sldId id="286" r:id="rId16"/>
    <p:sldId id="285" r:id="rId17"/>
    <p:sldId id="287" r:id="rId18"/>
    <p:sldId id="281" r:id="rId19"/>
    <p:sldId id="283" r:id="rId20"/>
    <p:sldId id="260" r:id="rId21"/>
    <p:sldId id="271" r:id="rId22"/>
    <p:sldId id="276" r:id="rId23"/>
    <p:sldId id="288" r:id="rId24"/>
    <p:sldId id="259" r:id="rId25"/>
    <p:sldId id="273" r:id="rId26"/>
    <p:sldId id="266" r:id="rId27"/>
    <p:sldId id="304" r:id="rId28"/>
    <p:sldId id="305" r:id="rId29"/>
    <p:sldId id="313" r:id="rId30"/>
    <p:sldId id="314" r:id="rId31"/>
    <p:sldId id="316" r:id="rId32"/>
    <p:sldId id="317" r:id="rId33"/>
    <p:sldId id="318" r:id="rId34"/>
    <p:sldId id="319" r:id="rId35"/>
    <p:sldId id="325" r:id="rId36"/>
    <p:sldId id="328" r:id="rId37"/>
    <p:sldId id="330" r:id="rId38"/>
    <p:sldId id="292" r:id="rId39"/>
    <p:sldId id="294" r:id="rId40"/>
    <p:sldId id="295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F6671-183A-4E9D-B0AB-3EA5D48269A4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ACC4C-692F-4528-A196-51E2A9A17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44906-0061-4CC8-827F-73EF9448B682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42AD9-D54E-46C0-A395-9D5F04855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9F66C-B945-4EA9-A49B-CE027D86F314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1B083-BD9B-4E4D-A66C-1179E61B8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F0F2-8DEA-4860-9A68-C4C10C13C584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7DD84-BD2F-4A54-B2C5-20B3BB48D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AD7A9-B670-44A7-8987-EA6F16ADF875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D6F0A-3055-49C3-901B-CBE6CFA36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9826D-149D-46AC-94C8-B520B6AFF2AF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3F9D2-970F-4349-A175-6F96B9510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95213-D8A1-4078-A491-264BDDF900E0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F5CCC-9C7B-417E-95F0-0E88BBF75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B565D-9DDE-4D5A-89BF-80E55F9B6A83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9252-7471-4860-8CE4-E5EB237C3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33CB-4A25-40AC-AA94-86972ECB99A7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E1401-B31B-4FB4-A351-E61F71411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CD13D-2BB9-4124-AE59-C10C0258BE4E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9E80A-A1C6-46E5-9A10-5B8B9C38F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5693C-AEE4-4DE9-86FC-2EA85B5306FA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CDCEC-6DA1-41C3-8556-A3F75309A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52A24-083F-491D-A26D-3AABB02CF9C6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A9FA9-A123-496E-8B4E-2CCF614EA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A258B-4828-4C9E-B1B4-82D441BC0EDC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0DE3D-2692-4AF9-8334-374EF5FC2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50979-6F30-4D7B-A5AB-B5A2E4BA45DD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D5D2F-62F5-41AE-8AE2-4E308DFFD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D878923-2693-43E0-854E-281F298FAB88}" type="datetimeFigureOut">
              <a:rPr lang="ru-RU"/>
              <a:pPr>
                <a:defRPr/>
              </a:pPr>
              <a:t>06.02.2022</a:t>
            </a:fld>
            <a:endParaRPr lang="ru-RU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B06196A-F239-4584-91FC-59E1E1539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421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421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9421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2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9423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3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3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9423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23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23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9423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3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3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4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4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4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4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4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9424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24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9425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9425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5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5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5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5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5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5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25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9426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>
            <a:spLocks noChangeArrowheads="1"/>
          </p:cNvSpPr>
          <p:nvPr/>
        </p:nvSpPr>
        <p:spPr bwMode="auto">
          <a:xfrm>
            <a:off x="755576" y="314454"/>
            <a:ext cx="770522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ru-RU" sz="2400" dirty="0">
                <a:latin typeface="Arial" charset="0"/>
              </a:rPr>
              <a:t> </a:t>
            </a:r>
          </a:p>
          <a:p>
            <a:pPr marL="342900" indent="-342900"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Муниципальное 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бюджетное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дошкольное образовательное учреждение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детский сад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№ 164 г. Иркутск</a:t>
            </a:r>
            <a:endParaRPr lang="ru-RU" sz="2400" b="1" dirty="0">
              <a:solidFill>
                <a:srgbClr val="00206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Развивающие игры</a:t>
            </a:r>
          </a:p>
          <a:p>
            <a:pPr marL="342900" indent="-342900" algn="ctr">
              <a:defRPr/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В.В. </a:t>
            </a:r>
            <a:r>
              <a:rPr lang="ru-RU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Воскобовича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>
              <a:defRPr/>
            </a:pP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</a:t>
            </a: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</a:t>
            </a:r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>
              <a:defRPr/>
            </a:pP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</a:t>
            </a:r>
            <a:endParaRPr lang="ru-RU" sz="2400" dirty="0">
              <a:latin typeface="Arial" charset="0"/>
            </a:endParaRPr>
          </a:p>
          <a:p>
            <a:pPr marL="342900" indent="-342900" algn="r"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Подготовила: </a:t>
            </a:r>
            <a:r>
              <a:rPr lang="ru-RU" sz="2400" b="1" dirty="0" smtClean="0">
                <a:solidFill>
                  <a:srgbClr val="002060"/>
                </a:solidFill>
                <a:latin typeface="Arial" charset="0"/>
              </a:rPr>
              <a:t>воспитатель</a:t>
            </a:r>
          </a:p>
          <a:p>
            <a:pPr marL="342900" indent="-342900" algn="r">
              <a:defRPr/>
            </a:pPr>
            <a:r>
              <a:rPr lang="ru-RU" sz="2400" b="1" smtClean="0">
                <a:solidFill>
                  <a:srgbClr val="002060"/>
                </a:solidFill>
                <a:latin typeface="Arial" charset="0"/>
              </a:rPr>
              <a:t>Смирнова Е.А.     </a:t>
            </a:r>
            <a:endParaRPr lang="ru-RU" sz="2400" dirty="0">
              <a:latin typeface="Arial" charset="0"/>
            </a:endParaRPr>
          </a:p>
          <a:p>
            <a:pPr marL="342900" indent="-342900">
              <a:defRPr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171291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70175"/>
            <a:ext cx="12493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57" y="4733935"/>
            <a:ext cx="1944687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87" y="1778695"/>
            <a:ext cx="2079625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32" y="4775029"/>
            <a:ext cx="1869212" cy="179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ds04.infourok.ru/uploads/ex/07c6/0006be85-17afc57e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076"/>
            <a:ext cx="940186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41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4" descr="DSC0586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42875"/>
            <a:ext cx="2500312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6" descr="DSC0586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8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7" descr="DSC0586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625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9" descr="DSC0587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2500313"/>
            <a:ext cx="1428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8" descr="DSC0587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4572000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5" descr="DSC05867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25" y="2714625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Рисунок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3" y="1557338"/>
            <a:ext cx="4071937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143375" y="428625"/>
            <a:ext cx="4500563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71875" y="0"/>
            <a:ext cx="5572125" cy="155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Сделать схемы, ознакомить  детей с условными обозначениями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91440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00113" y="333375"/>
            <a:ext cx="7605712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Знакомство со способами конструирования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50"/>
            <a:ext cx="9144000" cy="588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43063"/>
            <a:ext cx="8322468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643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ажно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детям объяснить правильный алгоритм складывания</a:t>
            </a:r>
          </a:p>
          <a:p>
            <a:pPr indent="450850" algn="ctr"/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двух базовых форм: треугольник и прямоугольник </a:t>
            </a:r>
          </a:p>
          <a:p>
            <a:pPr indent="450850" algn="ctr"/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далее «ежик» и «мышка», на основе которых получаются другие фигуры.</a:t>
            </a:r>
            <a:endParaRPr lang="ru-RU" sz="2400" i="1" dirty="0">
              <a:solidFill>
                <a:srgbClr val="00206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9144000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91440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8" y="233363"/>
            <a:ext cx="8556625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 rot="10800000" flipV="1">
            <a:off x="522034" y="1052736"/>
            <a:ext cx="80740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Игра</a:t>
            </a:r>
            <a:r>
              <a:rPr lang="ru-RU" sz="3200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детей - это способ ориентации в реальном мире, пространстве и времени, способ исследования предметов и людей. Она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помогает ребенку раскрепостить свое воображение, овладеть ценностями культуры и выработать определенные навыки. </a:t>
            </a:r>
          </a:p>
          <a:p>
            <a:pPr indent="450850" algn="just"/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Выготский полагал, что игра - это прекрасный метод развивающего обучения.</a:t>
            </a:r>
          </a:p>
          <a:p>
            <a:pPr indent="450850"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9" descr="IMG_729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68262"/>
            <a:ext cx="410515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Рисунок 10" descr="IMG_729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68262"/>
            <a:ext cx="3924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508625" y="260350"/>
            <a:ext cx="2000250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«ЁЖИК»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0113" y="260350"/>
            <a:ext cx="21590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«СЕМАФОР»</a:t>
            </a:r>
          </a:p>
        </p:txBody>
      </p:sp>
      <p:pic>
        <p:nvPicPr>
          <p:cNvPr id="39941" name="Рисунок 3" descr="DSC0587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5806" y="3135117"/>
            <a:ext cx="4465637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10"/>
          <p:cNvSpPr>
            <a:spLocks noChangeArrowheads="1"/>
          </p:cNvSpPr>
          <p:nvPr/>
        </p:nvSpPr>
        <p:spPr bwMode="auto">
          <a:xfrm>
            <a:off x="539750" y="3284538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схема сложения </a:t>
            </a:r>
          </a:p>
          <a:p>
            <a:r>
              <a:rPr lang="ru-RU" b="1">
                <a:latin typeface="Arial" charset="0"/>
              </a:rPr>
              <a:t>«МЫШКА» – «ПТИЧКА»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85750" y="214313"/>
            <a:ext cx="81438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Алгоритм складывания любой фигуры</a:t>
            </a:r>
          </a:p>
          <a:p>
            <a:pPr indent="450850" algn="just">
              <a:buFont typeface="Calibri" pitchFamily="34" charset="0"/>
              <a:buAutoNum type="arabicPeriod"/>
            </a:pP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дети выполняют складывание формы вместе с воспитателем по показу; </a:t>
            </a:r>
          </a:p>
          <a:p>
            <a:pPr indent="450850" algn="just">
              <a:buFont typeface="Calibri" pitchFamily="34" charset="0"/>
              <a:buAutoNum type="arabicPeriod"/>
            </a:pP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знакомим их со схемой поэтапного сложения;  </a:t>
            </a:r>
          </a:p>
          <a:p>
            <a:pPr indent="450850" algn="just">
              <a:buFont typeface="Calibri" pitchFamily="34" charset="0"/>
              <a:buAutoNum type="arabicPeriod"/>
            </a:pP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самостоятельное складывание формы с использованием индивидуальной схемы; </a:t>
            </a:r>
          </a:p>
          <a:p>
            <a:pPr indent="450850" algn="just">
              <a:buFont typeface="Calibri" pitchFamily="34" charset="0"/>
              <a:buAutoNum type="arabicPeriod"/>
            </a:pP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проговаривание детьми действий во время складывания; </a:t>
            </a:r>
          </a:p>
          <a:p>
            <a:pPr indent="450850" algn="just">
              <a:buFont typeface="Calibri" pitchFamily="34" charset="0"/>
              <a:buAutoNum type="arabicPeriod"/>
            </a:pP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самостоятельное складывание формы по памяти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7" descr="DSC0588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4214813"/>
            <a:ext cx="1643062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Рисунок 8" descr="DSC0588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286250"/>
            <a:ext cx="164306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Рисунок 9" descr="DSC0588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85750"/>
            <a:ext cx="15716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Рисунок 10" descr="DSC0588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143125"/>
            <a:ext cx="16065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Рисунок 11" descr="DSC0588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38" y="4143375"/>
            <a:ext cx="170656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Рисунок 12" descr="DSC0588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75" y="172429"/>
            <a:ext cx="164306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Рисунок 13" descr="DSC0588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75" y="4357688"/>
            <a:ext cx="16256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Рисунок 14" descr="DSC05887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75" y="2357438"/>
            <a:ext cx="164306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051720" y="74175"/>
            <a:ext cx="4824536" cy="406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«Схемы к четырехцветному квадрату»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3" descr="DSC0589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537918">
            <a:off x="3203575" y="2133600"/>
            <a:ext cx="290512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Рисунок 4" descr="DSC0588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276475"/>
            <a:ext cx="2424113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Рисунок 5" descr="DSC0589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508500"/>
            <a:ext cx="25923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Рисунок 6" descr="DSC0589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4365625"/>
            <a:ext cx="23780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Рисунок 7" descr="DSC0589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260350"/>
            <a:ext cx="24987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Рисунок 9" descr="DSC05894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333375"/>
            <a:ext cx="2663825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Рисунок 11" descr="DSC0588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2420938"/>
            <a:ext cx="2592388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28625"/>
            <a:ext cx="18573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Прямоугольник 6"/>
          <p:cNvSpPr>
            <a:spLocks noChangeArrowheads="1"/>
          </p:cNvSpPr>
          <p:nvPr/>
        </p:nvSpPr>
        <p:spPr bwMode="auto">
          <a:xfrm>
            <a:off x="357188" y="58738"/>
            <a:ext cx="85725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Прозрачный квадрат</a:t>
            </a:r>
          </a:p>
          <a:p>
            <a:r>
              <a:rPr lang="ru-RU" sz="2400" dirty="0">
                <a:latin typeface="Calibri" pitchFamily="34" charset="0"/>
              </a:rPr>
              <a:t>                                Что развивает</a:t>
            </a:r>
          </a:p>
          <a:p>
            <a:r>
              <a:rPr lang="ru-RU" sz="2400" dirty="0">
                <a:latin typeface="Calibri" pitchFamily="34" charset="0"/>
              </a:rPr>
              <a:t>                         - освоение названий и структуры   </a:t>
            </a:r>
          </a:p>
          <a:p>
            <a:r>
              <a:rPr lang="ru-RU" sz="2400" dirty="0">
                <a:latin typeface="Calibri" pitchFamily="34" charset="0"/>
              </a:rPr>
              <a:t>                           геометрических  фигур, их размера; </a:t>
            </a:r>
          </a:p>
          <a:p>
            <a:r>
              <a:rPr lang="ru-RU" sz="2400" dirty="0">
                <a:latin typeface="Calibri" pitchFamily="34" charset="0"/>
              </a:rPr>
              <a:t>                         - умение составлять геометрические фигуры </a:t>
            </a:r>
          </a:p>
          <a:p>
            <a:r>
              <a:rPr lang="ru-RU" sz="2400" dirty="0">
                <a:latin typeface="Calibri" pitchFamily="34" charset="0"/>
              </a:rPr>
              <a:t>                           из частей, понимание соотношения целого и  </a:t>
            </a:r>
          </a:p>
          <a:p>
            <a:r>
              <a:rPr lang="ru-RU" sz="2400" dirty="0">
                <a:latin typeface="Calibri" pitchFamily="34" charset="0"/>
              </a:rPr>
              <a:t>                           части; </a:t>
            </a:r>
          </a:p>
          <a:p>
            <a:r>
              <a:rPr lang="ru-RU" sz="2400" dirty="0">
                <a:latin typeface="Calibri" pitchFamily="34" charset="0"/>
              </a:rPr>
              <a:t>                         - умение конструировать предметные силуэты путем наложения или приложения пластинок.</a:t>
            </a:r>
          </a:p>
          <a:p>
            <a:r>
              <a:rPr lang="ru-RU" sz="2400" dirty="0">
                <a:latin typeface="Calibri" pitchFamily="34" charset="0"/>
              </a:rPr>
              <a:t>- внимание, память, воображение, умение анализировать, сравнивать, творческие способности, речь, мелкую моторику рук.</a:t>
            </a:r>
          </a:p>
          <a:p>
            <a:endParaRPr lang="ru-RU" sz="2400" dirty="0">
              <a:latin typeface="Calibri" pitchFamily="34" charset="0"/>
            </a:endParaRPr>
          </a:p>
          <a:p>
            <a:r>
              <a:rPr lang="ru-RU" sz="2400" dirty="0">
                <a:latin typeface="Calibri" pitchFamily="34" charset="0"/>
              </a:rPr>
              <a:t> Ребенок накладывает пластинки друга на друга, совмещает закрашенные части и составляет из них геометрические фигуры или предметные силуэты. Предметные силуэты можно получить и путем приложения геометрических фигур на пластинках друг к другу.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11" descr="DSC0585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542114">
            <a:off x="250825" y="3573463"/>
            <a:ext cx="20066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Рисунок 14" descr="DSC0586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479267">
            <a:off x="1979613" y="3933825"/>
            <a:ext cx="2366962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Рисунок 15" descr="DSC0586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439218">
            <a:off x="4427538" y="4508500"/>
            <a:ext cx="2151062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Прямоугольник 12"/>
          <p:cNvSpPr>
            <a:spLocks noChangeArrowheads="1"/>
          </p:cNvSpPr>
          <p:nvPr/>
        </p:nvSpPr>
        <p:spPr bwMode="auto">
          <a:xfrm>
            <a:off x="0" y="404813"/>
            <a:ext cx="87153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прозрачных квадратов складываем:</a:t>
            </a:r>
            <a:endParaRPr lang="ru-RU" sz="240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разные по величине геометрические фигуры: квадраты, треугольники, трапеции, прямоугольники, ромбы, различные многоугольники;</a:t>
            </a:r>
            <a:endParaRPr lang="ru-RU" sz="240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разные фигуры по схемам из альбома, а также придуманные совместно или детьми (использую индивидуальные схемы на каждого ребенка и большие схемы для показа): птиц, животных, транспорт, посуду, одежду, обувь и др. </a:t>
            </a:r>
            <a:endParaRPr lang="ru-RU" sz="240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6085" name="Рисунок 9" descr="DSC0584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455326">
            <a:off x="6516688" y="4797425"/>
            <a:ext cx="2144712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6" descr="DSC0585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492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Рисунок 7" descr="DSC0585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221163"/>
            <a:ext cx="2611437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Рисунок 8" descr="DSC0585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1196975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Рисунок 11" descr="DSC0586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4203700"/>
            <a:ext cx="25781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Рисунок 9" descr="DSC0586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476250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Рисунок 10" descr="DSC05859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6238" y="3284538"/>
            <a:ext cx="2562225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Рисунок 1" descr="DSC060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2643187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Рисунок 9" descr="DSC0601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357438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Рисунок 15" descr="DSC0602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1052513"/>
            <a:ext cx="2643187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Рисунок 2" descr="DSC0600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284538"/>
            <a:ext cx="2714625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Рисунок 11" descr="DSC0601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4365625"/>
            <a:ext cx="2500312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Рисунок 12" descr="DSC06017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51500" y="1557338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Рисунок 14" descr="DSC06019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4437063"/>
            <a:ext cx="2762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1" descr="DSC060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284538"/>
            <a:ext cx="2376488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Рисунок 2" descr="DSC0600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549275"/>
            <a:ext cx="2941638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Рисунок 3" descr="DSC0601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33375"/>
            <a:ext cx="24479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Рисунок 4" descr="DSC0601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3644900"/>
            <a:ext cx="30480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809625"/>
          </a:xfrm>
        </p:spPr>
        <p:txBody>
          <a:bodyPr/>
          <a:lstStyle/>
          <a:p>
            <a:pPr eaLnBrk="1" hangingPunct="1"/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Геоконт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0179" name="Picture 4" descr="геоконтвелик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980728"/>
            <a:ext cx="8280919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4"/>
          <p:cNvSpPr>
            <a:spLocks noChangeArrowheads="1"/>
          </p:cNvSpPr>
          <p:nvPr/>
        </p:nvSpPr>
        <p:spPr bwMode="auto">
          <a:xfrm>
            <a:off x="395288" y="1196975"/>
            <a:ext cx="817403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Развивающие игры - помогают стимулировать развитие познавательной сферы и выработку определенных навыков и умений. Очень важно, чтобы игры  оставались интересными, оригинальными, предоставляли ребенку возможность творчества, не утрачивали своей привлекательности от игры к игре.</a:t>
            </a:r>
          </a:p>
          <a:p>
            <a:pPr indent="45085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Одной из таких технологий являются игры Вячеслава Валерьевича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56320"/>
          </a:xfrm>
        </p:spPr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3600" b="1" i="1" dirty="0" err="1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Геоконт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»-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671"/>
            <a:ext cx="8229600" cy="597651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ru-RU" sz="1400" i="1" dirty="0" smtClean="0"/>
          </a:p>
          <a:p>
            <a:pPr eaLnBrk="1" hangingPunct="1">
              <a:lnSpc>
                <a:spcPct val="80000"/>
              </a:lnSpc>
            </a:pPr>
            <a:endParaRPr lang="ru-RU" sz="1400" i="1" dirty="0" smtClean="0"/>
          </a:p>
          <a:p>
            <a:pPr algn="just" eaLnBrk="1" hangingPunct="1">
              <a:lnSpc>
                <a:spcPct val="80000"/>
              </a:lnSpc>
            </a:pPr>
            <a:r>
              <a:rPr lang="ru-RU" sz="1400" i="1" dirty="0" smtClean="0"/>
              <a:t>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Геоконт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»- резиновый конструктор. За счет растяжения резинка позволяет создавать множество геометрических форм. На доске находится 33 гвоздика, один черный в центре, остальные объединены в лучи. Белый луч, который находится вверху, попав в центр, разделяется на 7 лучей, которые соответствуют цветам радуги. Каждый луч обозначен буквой по названию цвета: с - синий и т.п. Дополнительно каждый гвоздик в луче имеет свой номер 1,2, 3 или 4. Получается, что каждому гвоздику можно дать имя: о1.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Отрезок, угол, луч – все это легко запомнить, играя с «волшебными гвоздиками и Паутинкой паука Юкка». Игра знакомит с работой координатной сетки, учит конструировать на плоскости, развивает логику, воображение, развивает наблюдательность.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Эники-бэники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ели –вареники….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4668838" y="1828800"/>
            <a:ext cx="3713162" cy="3657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2227" name="Picture 5" descr="0c5ace79b83dba1f3739365f1507cab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1773238"/>
            <a:ext cx="5329238" cy="42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6" descr="pr_cifr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773238"/>
            <a:ext cx="43211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3251" name="Picture 4" descr="a572b4113711c520899c68a5364f7aa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0350"/>
            <a:ext cx="813593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4275" name="Picture 4" descr="матем корз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33375"/>
            <a:ext cx="741680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84312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Теремки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Воскобовича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5299" name="Picture 4" descr="теремки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764704"/>
            <a:ext cx="8280920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5632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для чтения </a:t>
            </a:r>
          </a:p>
        </p:txBody>
      </p:sp>
      <p:pic>
        <p:nvPicPr>
          <p:cNvPr id="57347" name="Picture 4" descr="phoca_thumb_l_d75b6a30a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73238"/>
            <a:ext cx="26003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5" descr="phoca_thumb_l_006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844675"/>
            <a:ext cx="24479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AutoShape 7" descr="000596638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50" name="AutoShape 9" descr="000596638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7351" name="Picture 10" descr="ромаш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1844675"/>
            <a:ext cx="32337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9395" name="Picture 4" descr="cvet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65175"/>
            <a:ext cx="273655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5" descr="чудоцв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832" y="1437978"/>
            <a:ext cx="543840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4" descr="phoca_thumb_l_image_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92150"/>
            <a:ext cx="4176712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5" descr="лепест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1628800"/>
            <a:ext cx="3182442" cy="362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ChangeArrowheads="1"/>
          </p:cNvSpPr>
          <p:nvPr/>
        </p:nvSpPr>
        <p:spPr bwMode="auto">
          <a:xfrm>
            <a:off x="285750" y="500063"/>
            <a:ext cx="85010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занятий с детьми по играм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Воскобовича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педагогам надо  обратить внимание на следующее:</a:t>
            </a:r>
            <a:endParaRPr lang="ru-RU" sz="2400" b="1" i="1" dirty="0">
              <a:solidFill>
                <a:srgbClr val="00206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2400" b="1" dirty="0">
                <a:solidFill>
                  <a:srgbClr val="604A7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</a:t>
            </a:r>
            <a:r>
              <a:rPr lang="ru-RU" sz="2400" dirty="0">
                <a:solidFill>
                  <a:srgbClr val="604A7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 тем, как предлагать ребенку игру – ознакомьтесь с методическими рекомендациями и самой игрой.</a:t>
            </a:r>
            <a:endParaRPr lang="ru-RU" sz="2400" dirty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Речь.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основном дети работают руками и мало говорят. Во время занятий расспрашивайте ребенка, что он делает, почему выбрал именно эту фигуру, а не другую, просите пересказать сказочное задание или придумать свой сюжет. </a:t>
            </a:r>
            <a:endParaRPr lang="ru-RU" sz="2400" dirty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2400" b="1" dirty="0">
                <a:solidFill>
                  <a:srgbClr val="95373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Статичность</a:t>
            </a:r>
            <a:r>
              <a:rPr lang="ru-RU" sz="2400" dirty="0">
                <a:solidFill>
                  <a:srgbClr val="95373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Занимаясь с игровыми материалами, ребенок чаще всего находится в одной и той же сидячей  позе. Необходимо учитывать возрастные особенности детей и вовремя отвлекать «заигравшихся».</a:t>
            </a:r>
            <a:endParaRPr lang="ru-RU" sz="2400" dirty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lang="ru-RU" sz="2400" b="1" dirty="0">
                <a:solidFill>
                  <a:srgbClr val="17375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Усидчивость</a:t>
            </a:r>
            <a:r>
              <a:rPr lang="ru-RU" sz="2400" dirty="0">
                <a:solidFill>
                  <a:srgbClr val="17375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игры с пособиями </a:t>
            </a:r>
            <a:r>
              <a:rPr lang="ru-RU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Воскобовича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требуется усидчивость, а это не каждому ребенку по душе и по силам.</a:t>
            </a:r>
            <a:endParaRPr lang="ru-RU" sz="2400" dirty="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357188" y="382588"/>
            <a:ext cx="8215312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В.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Воскобовича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необыкновенные пособия, которые соответствуют современным требованиям в развитии дошкольника. Их простота, незатейливость, большие возможности в плане решения воспитательных и образовательных задач неоценимы в работе с детьми Игры подобного рода психологически комфортны. Ребенок складывает, раскладывает, упражняется, экспериментирует, творит, не нанося ущерба себе и игрушке. Игры мобильны, многофункциональны, увлекательны для малыша. Играя в них, дети становятся  раскрепощенными,  уверенными в себе, подготовленными к обучению  в школе.</a:t>
            </a:r>
            <a:endParaRPr lang="ru-RU" sz="2800" dirty="0">
              <a:solidFill>
                <a:srgbClr val="00206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3"/>
          <p:cNvSpPr>
            <a:spLocks noChangeArrowheads="1"/>
          </p:cNvSpPr>
          <p:nvPr/>
        </p:nvSpPr>
        <p:spPr bwMode="auto">
          <a:xfrm>
            <a:off x="714375" y="285750"/>
            <a:ext cx="77866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ctr"/>
            <a:r>
              <a:rPr lang="ru-R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ПРИНЦИПЫ МЕТОДИКИ ВОСКОБОВИЧА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450850"/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685" y="5107780"/>
            <a:ext cx="1712441" cy="171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ds04.infourok.ru/uploads/ex/07c6/0006be85-17afc57e/img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"/>
          <a:stretch/>
        </p:blipFill>
        <p:spPr bwMode="auto">
          <a:xfrm>
            <a:off x="714376" y="1084849"/>
            <a:ext cx="7530032" cy="47924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3345" y="4149080"/>
            <a:ext cx="8703149" cy="175432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+mn-cs"/>
              </a:rPr>
              <a:t>СПАСИБО ЗА ВНИМАНИЕ!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217"/>
            <a:ext cx="5544616" cy="414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7c6/0006be85-17afc57e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70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1500187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357188"/>
            <a:ext cx="128587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7188"/>
            <a:ext cx="142875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333375"/>
            <a:ext cx="20748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4581525"/>
            <a:ext cx="164306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2571750"/>
            <a:ext cx="142875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88" y="2643188"/>
            <a:ext cx="1500187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Рисунок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3" y="2357438"/>
            <a:ext cx="18573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Рисунок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48488" y="2565400"/>
            <a:ext cx="19446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Рисунок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87675" y="4797425"/>
            <a:ext cx="1357313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Рисунок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51500" y="4724400"/>
            <a:ext cx="2428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12813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002060"/>
                </a:solidFill>
              </a:rPr>
              <a:t>Чудо крестики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3636837"/>
            <a:ext cx="2347163" cy="266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03750" y="1828800"/>
            <a:ext cx="3778250" cy="3657600"/>
          </a:xfrm>
        </p:spPr>
        <p:txBody>
          <a:bodyPr/>
          <a:lstStyle/>
          <a:p>
            <a:pPr eaLnBrk="1" hangingPunct="1"/>
            <a:r>
              <a:rPr lang="ru-RU" sz="2800" smtClean="0"/>
              <a:t>                                          </a:t>
            </a:r>
          </a:p>
        </p:txBody>
      </p:sp>
      <p:pic>
        <p:nvPicPr>
          <p:cNvPr id="22532" name="Picture 5" descr="krest_1_283x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297110"/>
            <a:ext cx="2448272" cy="233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4572000" y="1708150"/>
            <a:ext cx="3810000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/>
              <a:t>возраст 2-4 года</a:t>
            </a:r>
          </a:p>
          <a:p>
            <a:pPr algn="ctr"/>
            <a:r>
              <a:rPr lang="ru-RU" b="1"/>
              <a:t>Состав</a:t>
            </a:r>
            <a:br>
              <a:rPr lang="ru-RU" b="1"/>
            </a:br>
            <a:r>
              <a:rPr lang="ru-RU"/>
              <a:t>• Рамка (147х208 мм, фанера, цветная пленка).</a:t>
            </a:r>
          </a:p>
          <a:p>
            <a:pPr algn="ctr"/>
            <a:r>
              <a:rPr lang="ru-RU"/>
              <a:t>• 7 фигур-вкладышей. 4 - в форме крестиков (фанера, пленка красного, синего, зеленого, желтого цветов): 1 целая и 3 составные (из двух, трех, четырех частей). Части – это геометрические фигуры: треугольник, квадрат и другие многоугольники. 3 фигуры-вкладыши – это круг и две его половины</a:t>
            </a:r>
            <a:br>
              <a:rPr lang="ru-RU"/>
            </a:br>
            <a:r>
              <a:rPr lang="ru-RU"/>
              <a:t>• Альбом фигурок (50 фигур).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16632"/>
            <a:ext cx="5760640" cy="1600200"/>
          </a:xfrm>
        </p:spPr>
        <p:txBody>
          <a:bodyPr/>
          <a:lstStyle/>
          <a:p>
            <a:pPr lvl="0" eaLnBrk="1" hangingPunct="1"/>
            <a:r>
              <a:rPr lang="ru-RU" sz="3600" b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Возраст 5-7  лет</a:t>
            </a:r>
            <a:br>
              <a:rPr lang="ru-RU" sz="3600" b="1" kern="12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3" descr="krest_3_283x400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tretch>
            <a:fillRect/>
          </a:stretch>
        </p:blipFill>
        <p:spPr>
          <a:xfrm>
            <a:off x="2699792" y="1196752"/>
            <a:ext cx="3888432" cy="5496017"/>
          </a:xfrm>
        </p:spPr>
      </p:pic>
      <p:sp>
        <p:nvSpPr>
          <p:cNvPr id="24579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685800"/>
            <a:ext cx="3771900" cy="4953000"/>
          </a:xfrm>
        </p:spPr>
        <p:txBody>
          <a:bodyPr/>
          <a:lstStyle/>
          <a:p>
            <a:pPr eaLnBrk="1" hangingPunct="1"/>
            <a:endParaRPr lang="ru-RU" sz="2000" b="1" dirty="0" smtClean="0"/>
          </a:p>
          <a:p>
            <a:pPr eaLnBrk="1" hangingPunct="1">
              <a:buFontTx/>
              <a:buNone/>
            </a:pPr>
            <a:endParaRPr lang="ru-RU" sz="2000" b="1" dirty="0" smtClean="0"/>
          </a:p>
          <a:p>
            <a:pPr eaLnBrk="1" hangingPunct="1">
              <a:buFontTx/>
              <a:buNone/>
            </a:pPr>
            <a:r>
              <a:rPr lang="ru-RU" sz="2000" b="1" dirty="0" smtClean="0"/>
              <a:t> 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333375"/>
            <a:ext cx="8424863" cy="6191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6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</TotalTime>
  <Words>774</Words>
  <Application>Microsoft Office PowerPoint</Application>
  <PresentationFormat>Экран (4:3)</PresentationFormat>
  <Paragraphs>70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Calibri</vt:lpstr>
      <vt:lpstr>Comic Sans MS</vt:lpstr>
      <vt:lpstr>Monotype Corsiva</vt:lpstr>
      <vt:lpstr>Times New Roman</vt:lpstr>
      <vt:lpstr>Пастель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Чудо крестики</vt:lpstr>
      <vt:lpstr>Возраст 5-7  лет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Геоконт </vt:lpstr>
      <vt:lpstr>  «Геоконт»-</vt:lpstr>
      <vt:lpstr>Эники-бэники- ели –вареники….</vt:lpstr>
      <vt:lpstr>Презентация PowerPoint</vt:lpstr>
      <vt:lpstr>Презентация PowerPoint</vt:lpstr>
      <vt:lpstr>Теремки Воскобовича</vt:lpstr>
      <vt:lpstr>Игры для чтения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Андрей</cp:lastModifiedBy>
  <cp:revision>117</cp:revision>
  <dcterms:created xsi:type="dcterms:W3CDTF">2012-03-22T17:06:57Z</dcterms:created>
  <dcterms:modified xsi:type="dcterms:W3CDTF">2022-02-06T03:17:15Z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1573143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