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2" r:id="rId2"/>
    <p:sldId id="294" r:id="rId3"/>
    <p:sldId id="261" r:id="rId4"/>
    <p:sldId id="263" r:id="rId5"/>
    <p:sldId id="331" r:id="rId6"/>
    <p:sldId id="309" r:id="rId7"/>
    <p:sldId id="262" r:id="rId8"/>
    <p:sldId id="312" r:id="rId9"/>
    <p:sldId id="332" r:id="rId10"/>
    <p:sldId id="259" r:id="rId11"/>
    <p:sldId id="333" r:id="rId12"/>
    <p:sldId id="266" r:id="rId13"/>
    <p:sldId id="313" r:id="rId14"/>
    <p:sldId id="314" r:id="rId15"/>
    <p:sldId id="334" r:id="rId16"/>
    <p:sldId id="336" r:id="rId17"/>
    <p:sldId id="335" r:id="rId18"/>
    <p:sldId id="337" r:id="rId19"/>
    <p:sldId id="319" r:id="rId20"/>
    <p:sldId id="320" r:id="rId21"/>
    <p:sldId id="325" r:id="rId22"/>
    <p:sldId id="338" r:id="rId23"/>
    <p:sldId id="329" r:id="rId24"/>
    <p:sldId id="292" r:id="rId25"/>
    <p:sldId id="29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6671-183A-4E9D-B0AB-3EA5D48269A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CC4C-692F-4528-A196-51E2A9A17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4906-0061-4CC8-827F-73EF9448B682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2AD9-D54E-46C0-A395-9D5F04855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F66C-B945-4EA9-A49B-CE027D86F31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B083-BD9B-4E4D-A66C-1179E61B8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F0F2-8DEA-4860-9A68-C4C10C13C58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DD84-BD2F-4A54-B2C5-20B3BB48D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D7A9-B670-44A7-8987-EA6F16ADF87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6F0A-3055-49C3-901B-CBE6CFA36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9826D-149D-46AC-94C8-B520B6AFF2AF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F9D2-970F-4349-A175-6F96B9510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5213-D8A1-4078-A491-264BDDF900E0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5CCC-9C7B-417E-95F0-0E88BBF7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565D-9DDE-4D5A-89BF-80E55F9B6A83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9252-7471-4860-8CE4-E5EB237C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33CB-4A25-40AC-AA94-86972ECB99A7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1401-B31B-4FB4-A351-E61F7141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D13D-2BB9-4124-AE59-C10C0258BE4E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E80A-A1C6-46E5-9A10-5B8B9C38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693C-AEE4-4DE9-86FC-2EA85B5306FA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DCEC-6DA1-41C3-8556-A3F75309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2A24-083F-491D-A26D-3AABB02CF9C6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9FA9-A123-496E-8B4E-2CCF614E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258B-4828-4C9E-B1B4-82D441BC0EDC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0DE3D-2692-4AF9-8334-374EF5FC2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0979-6F30-4D7B-A5AB-B5A2E4BA45DD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5D2F-62F5-41AE-8AE2-4E308DFF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878923-2693-43E0-854E-281F298FAB88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06196A-F239-4584-91FC-59E1E1539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2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42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42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942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42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42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42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42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942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611188" y="247287"/>
            <a:ext cx="756126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dirty="0">
                <a:latin typeface="Arial" charset="0"/>
              </a:rPr>
              <a:t>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Муниципальное 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бюджетное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дошкольное образовательное учреждение 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2400" dirty="0">
              <a:latin typeface="Arial" charset="0"/>
            </a:endParaRPr>
          </a:p>
          <a:p>
            <a:pPr marL="342900" indent="-342900" algn="ctr">
              <a:defRPr/>
            </a:pPr>
            <a:endParaRPr lang="ru-RU" sz="2400" dirty="0">
              <a:latin typeface="Arial" charset="0"/>
            </a:endParaRPr>
          </a:p>
          <a:p>
            <a:pPr marL="342900" indent="-342900" algn="ctr"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Развивающие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игры                         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в.в.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Воскобовича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r">
              <a:defRPr/>
            </a:pPr>
            <a:endParaRPr lang="ru-RU" sz="2400" dirty="0" smtClean="0">
              <a:latin typeface="Arial" charset="0"/>
            </a:endParaRPr>
          </a:p>
          <a:p>
            <a:pPr marL="342900" indent="-342900" algn="r">
              <a:defRPr/>
            </a:pPr>
            <a:endParaRPr lang="ru-RU" sz="2400" dirty="0" smtClean="0">
              <a:latin typeface="Arial" charset="0"/>
            </a:endParaRPr>
          </a:p>
          <a:p>
            <a:pPr marL="342900" indent="-342900" algn="r">
              <a:defRPr/>
            </a:pPr>
            <a:endParaRPr lang="ru-RU" sz="2400" dirty="0" smtClean="0">
              <a:latin typeface="Arial" charset="0"/>
            </a:endParaRPr>
          </a:p>
          <a:p>
            <a:pPr marL="342900" indent="-342900" algn="r">
              <a:defRPr/>
            </a:pPr>
            <a:endParaRPr lang="ru-RU" sz="2400" dirty="0">
              <a:latin typeface="Arial" charset="0"/>
            </a:endParaRPr>
          </a:p>
          <a:p>
            <a:pPr marL="342900" indent="-342900" algn="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6"/>
          <p:cNvSpPr>
            <a:spLocks noChangeArrowheads="1"/>
          </p:cNvSpPr>
          <p:nvPr/>
        </p:nvSpPr>
        <p:spPr bwMode="auto">
          <a:xfrm>
            <a:off x="357188" y="58738"/>
            <a:ext cx="857250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Прозрачный квадрат</a:t>
            </a:r>
          </a:p>
          <a:p>
            <a:r>
              <a:rPr lang="ru-RU" sz="2400" dirty="0">
                <a:latin typeface="Calibri" pitchFamily="34" charset="0"/>
              </a:rPr>
              <a:t>                                Что развивает</a:t>
            </a:r>
          </a:p>
          <a:p>
            <a:r>
              <a:rPr lang="ru-RU" sz="2400" dirty="0">
                <a:latin typeface="Calibri" pitchFamily="34" charset="0"/>
              </a:rPr>
              <a:t>                         - освоение названий и структуры   </a:t>
            </a:r>
          </a:p>
          <a:p>
            <a:r>
              <a:rPr lang="ru-RU" sz="2400" dirty="0">
                <a:latin typeface="Calibri" pitchFamily="34" charset="0"/>
              </a:rPr>
              <a:t>                           геометрических  фигур, их размера; </a:t>
            </a:r>
          </a:p>
          <a:p>
            <a:r>
              <a:rPr lang="ru-RU" sz="2400" dirty="0">
                <a:latin typeface="Calibri" pitchFamily="34" charset="0"/>
              </a:rPr>
              <a:t>                         - умение составлять геометрические фигуры </a:t>
            </a:r>
          </a:p>
          <a:p>
            <a:r>
              <a:rPr lang="ru-RU" sz="2400" dirty="0">
                <a:latin typeface="Calibri" pitchFamily="34" charset="0"/>
              </a:rPr>
              <a:t>                           из частей, понимание соотношения целого и  </a:t>
            </a:r>
          </a:p>
          <a:p>
            <a:r>
              <a:rPr lang="ru-RU" sz="2400" dirty="0">
                <a:latin typeface="Calibri" pitchFamily="34" charset="0"/>
              </a:rPr>
              <a:t>                           части; </a:t>
            </a:r>
          </a:p>
          <a:p>
            <a:r>
              <a:rPr lang="ru-RU" sz="2400" dirty="0">
                <a:latin typeface="Calibri" pitchFamily="34" charset="0"/>
              </a:rPr>
              <a:t>                         - умение конструировать предметные силуэты путем наложения или приложения пластинок.</a:t>
            </a:r>
          </a:p>
          <a:p>
            <a:r>
              <a:rPr lang="ru-RU" sz="2400" dirty="0">
                <a:latin typeface="Calibri" pitchFamily="34" charset="0"/>
              </a:rPr>
              <a:t>- внимание, память, воображение, умение анализировать, сравнивать, творческие способности, речь, мелкую моторику рук.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Ребенок накладывает пластинки друга на друга, совмещает закрашенные части и составляет из них геометрические фигуры или предметные силуэты. Предметные силуэты можно получить и путем приложения геометрических фигур на пластинках друг к другу.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кументы\Desktop\detsad-273825-146471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72406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6" descr="DSC058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7" descr="DSC058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2611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8" descr="DSC058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1969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11" descr="DSC058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203700"/>
            <a:ext cx="2578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9" descr="DSC0586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7625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0" descr="DSC0585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3284538"/>
            <a:ext cx="25622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09625"/>
          </a:xfrm>
        </p:spPr>
        <p:txBody>
          <a:bodyPr/>
          <a:lstStyle/>
          <a:p>
            <a:pPr eaLnBrk="1" hangingPunct="1"/>
            <a:r>
              <a:rPr lang="ru-RU" b="1" smtClean="0"/>
              <a:t>Геоконт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4" descr="геоконтвели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68413"/>
            <a:ext cx="6264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384175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19256" cy="5904508"/>
          </a:xfrm>
        </p:spPr>
        <p:txBody>
          <a:bodyPr/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Игра-конструктор «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представлена в виде фанерной дощечки с гвоздиками, которые расположены на ней в определенной последовательности. К игре прилагается набор цветных резинок и иллюстрированное пособие, содержащее творческие задания различного уровня сложности.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не просто выполняют задания, а путешествуют с малышом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помогают ему с помощью конструирования разноцветных геометрических фигур преодолеть различные препятствия в Фиолетовом Лесу. В пособие описаны схемы рисунков, которые в итоге должны получится у детей.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вводит детей в мир геометрии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развивает мелкую моторику рук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развивает психические процессы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помогает изучить цвета, формы и величины.</a:t>
            </a:r>
          </a:p>
          <a:p>
            <a:pPr eaLnBrk="1" hangingPunct="1">
              <a:lnSpc>
                <a:spcPct val="80000"/>
              </a:lnSpc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кументы\Desktop\2255.750x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99316" cy="3657576"/>
          </a:xfrm>
          <a:prstGeom prst="rect">
            <a:avLst/>
          </a:prstGeom>
          <a:noFill/>
        </p:spPr>
      </p:pic>
      <p:pic>
        <p:nvPicPr>
          <p:cNvPr id="4099" name="Picture 3" descr="C:\Users\Документы\Desktop\kak-igrat-v-geokont-voskobovicha-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62926"/>
            <a:ext cx="5066928" cy="380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Коврограф</a:t>
            </a:r>
            <a:r>
              <a:rPr lang="ru-RU" dirty="0" smtClean="0"/>
              <a:t> «Ларчик»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Ларчик – универсальная детская среда для решения любых образовательных задач в домашних условиях и образовательных организациях.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 для детей 3 – 10 лет, может использоваться для детей с ограниченными возможностями.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сказкам у детей развивается фантазия, воображение, владение речью, развитие связной, грамматически правильной диалогической и монологической речи, обогащается словарный запас, развитие интонационной культуры, фонематического слуха, развитие интонационной культуры, фонематического слуха и развитие речевого творчества. Благодаря мелким красочным деталям, развивается мелкая моторика и идет подготовка руки к письму.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28800"/>
            <a:ext cx="3166120" cy="3312368"/>
          </a:xfrm>
        </p:spPr>
        <p:txBody>
          <a:bodyPr/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Разноцветные веревочки. Разноцветные липучки. Цветные карточки. Буквы, цифры. Забавные буквы. Забавные цифры. Стрелочка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круговерт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Документы\Desktop\large_img_0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4959052" cy="495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окументы\Desktop\sm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14" y="764704"/>
            <a:ext cx="8239821" cy="5480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Теремки Воскобовича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место среди развивающих игр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занимают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Теремки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настоящая авторская методика по раннему обучению чтению в игре. В игре 24 кубика. 12 кубиков теремков – согласные буквы, и 12 кубиков – вкладок-окошек – гласные буквы. С помощью этой игры малыши учатся складывать буквы в слоги, слог в слова. Формируется естественный навык чтения в игровой, понятной ребёнку  среде.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57188" y="357436"/>
            <a:ext cx="8215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</a:t>
            </a: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Вячеслава Вадимовича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Игры подобного рода психологически комфортны. Ребенок складывает, раскладывает, упражняется, экспериментирует,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творит. Игры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мобильны, многофункциональны, увлекательны для малыша. Играя в них, дети становятся  раскрепощенными,  уверенными в себе, подготовленными к обучению  в школе.</a:t>
            </a:r>
            <a:endParaRPr lang="ru-RU" sz="28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3" name="Picture 4" descr="тере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6250"/>
            <a:ext cx="657701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Игры для чтения 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7" name="Picture 4" descr="phoca_thumb_l_d75b6a30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phoca_thumb_l_00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44675"/>
            <a:ext cx="2447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7" descr="00059663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0" name="AutoShape 9" descr="00059663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51" name="Picture 10" descr="рома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844675"/>
            <a:ext cx="32337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 - затейник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представлена в виде небольшой дощечки, в которой проделано 27 отверстий. К деревянному полю прилагаются схема с узорами и три цветных шнурка: зеленый, красный и синий. Игра похожа на вышивание: ребенку нужно будет продевать шнурки через отверстия или накручивать на металлические крепления, выписывая слова и узоры.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Шнур-затейник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проводить графические диктанты, которые ускоряют процесс освоения букв и цифр, делают его интересным самим детям. Необходимость ориентации в трех рядах креплений развивает пространственное мышление. Игра вырабатывает усидчивость, повышает внимание ребенка и улучшает память.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8" name="Picture 5" descr="k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3744416" cy="39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Документы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05819"/>
            <a:ext cx="5876900" cy="295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285750" y="500063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занятий с детьми по играм Воскобовича педагогам надо  обратить внимание на следующее:</a:t>
            </a:r>
            <a:endParaRPr lang="ru-RU" sz="2400" b="1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lang="ru-RU" sz="2400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тем, как предлагать ребенку игру – ознакомьтесь с методическими рекомендациями и самой игрой.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Речь.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основном дети работают руками и мало говорят. Во время занятий расспрашивайте ребенка, что он делает, почему выбрал именно эту фигуру, а не другую, просите пересказать сказочное задание или придумать свой сюжет. 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Статичность</a:t>
            </a:r>
            <a:r>
              <a:rPr lang="ru-RU" sz="240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Занимаясь с игровыми материалами, ребенок чаще всего находится в одной и той же сидячей  позе. Необходимо учитывать возрастные особенности детей и вовремя отвлекать «заигравшихся».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Усидчивость</a:t>
            </a:r>
            <a:r>
              <a:rPr lang="ru-RU" sz="240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с пособиями Воскобовича требуется усидчивость, а это не каждому ребенку по душе и по силам.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500063"/>
            <a:ext cx="5572125" cy="3578225"/>
          </a:xfrm>
        </p:spPr>
      </p:pic>
      <p:sp>
        <p:nvSpPr>
          <p:cNvPr id="6" name="Прямоугольник 5"/>
          <p:cNvSpPr/>
          <p:nvPr/>
        </p:nvSpPr>
        <p:spPr>
          <a:xfrm>
            <a:off x="333347" y="4818072"/>
            <a:ext cx="7879016" cy="923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714375" y="285750"/>
            <a:ext cx="7786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2800">
                <a:latin typeface="Calibri" pitchFamily="34" charset="0"/>
              </a:rPr>
              <a:t>Технология Воскобовича - 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</a:p>
        </p:txBody>
      </p:sp>
      <p:pic>
        <p:nvPicPr>
          <p:cNvPr id="1945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714750"/>
            <a:ext cx="2286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714750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71475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75" y="6215063"/>
            <a:ext cx="7786688" cy="4286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Квадраты Воскобовича                    кораблик БРЫЗГ-БРЫЗГ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15001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57188"/>
            <a:ext cx="12858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8"/>
            <a:ext cx="14287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333375"/>
            <a:ext cx="20748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81525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571750"/>
            <a:ext cx="14287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2643188"/>
            <a:ext cx="15001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2357438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2565400"/>
            <a:ext cx="19446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675" y="4797425"/>
            <a:ext cx="13573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1500" y="47244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Чудо крестики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игровом наборе находятся вкладыши – крестики и кружочки, которые нужно собирать, постепенно усложняя задачу: сначала из двух частей, а потом добавляя всё больше и больше деталей. Можно складывать дорожки и башни, человечков, драконов и многое другое. К набору фигурок прилагается альбом с заданиями. Эта игра намного интереснее современных «одноразовых»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собрав которые, ребёнок мгновенно теряет интерес.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кументы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300726" cy="414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24863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развивает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сенсорные способности (различение цветов радуги, геометрических фигур, их размера);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«читать» схемы, сравнивать и составлять целое из частей;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внимание, память;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воображение, творческие способности;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мелкую моторику рук;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определять количество предметов и порядковый номер.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357188" y="0"/>
            <a:ext cx="878681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"Квадрат Воскобовича" ("Игровой квадрат")</a:t>
            </a:r>
          </a:p>
          <a:p>
            <a:pPr indent="450850" algn="just"/>
            <a:r>
              <a:rPr lang="ru-RU" sz="2400">
                <a:latin typeface="Calibri" pitchFamily="34" charset="0"/>
              </a:rPr>
              <a:t> или "Кленовый листок", "Косынка", "Вечное оригами«. </a:t>
            </a:r>
          </a:p>
          <a:p>
            <a:pPr indent="450850" algn="just"/>
            <a:r>
              <a:rPr lang="ru-RU" sz="2400">
                <a:latin typeface="Calibri" pitchFamily="34" charset="0"/>
              </a:rPr>
              <a:t>32 жестких треугольника наклеены на гибкую основу с двух сторон. Квадрат легко трансформируется, позволяя конструировать как плоскостные, так и объемные фигуры.</a:t>
            </a:r>
          </a:p>
          <a:p>
            <a:pPr indent="450850" algn="just"/>
            <a:r>
              <a:rPr lang="ru-RU" sz="2400">
                <a:latin typeface="Calibri" pitchFamily="34" charset="0"/>
              </a:rPr>
              <a:t>Дети осваивают алгоритм конструирования, находят спрятанные в "домике" геометрические фигуры, придумывают собственные предметные силуэты.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88" y="3286125"/>
            <a:ext cx="5929312" cy="3357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just">
              <a:defRPr/>
            </a:pPr>
            <a:r>
              <a:rPr lang="ru-RU" sz="2400" dirty="0">
                <a:solidFill>
                  <a:srgbClr val="7030A0"/>
                </a:solidFill>
              </a:rPr>
              <a:t>Квадрат позволяет  поиграть, развить внимание, память, пространственное воображение и </a:t>
            </a:r>
            <a:r>
              <a:rPr lang="ru-RU" sz="2400" dirty="0" smtClean="0">
                <a:solidFill>
                  <a:srgbClr val="7030A0"/>
                </a:solidFill>
              </a:rPr>
              <a:t>мелкую </a:t>
            </a:r>
            <a:r>
              <a:rPr lang="ru-RU" sz="2400" dirty="0">
                <a:solidFill>
                  <a:srgbClr val="7030A0"/>
                </a:solidFill>
              </a:rPr>
              <a:t>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</p:txBody>
      </p:sp>
      <p:pic>
        <p:nvPicPr>
          <p:cNvPr id="28675" name="Рисунок 8" descr="DSC051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32162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17750"/>
            <a:ext cx="7696200" cy="31686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игров квад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04813"/>
            <a:ext cx="70580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кументы\Desktop\Kvadrat_Voskobovicha_2h_cvetnii_3_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151649" cy="551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1317</TotalTime>
  <Words>896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Чудо крестики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Геоконт </vt:lpstr>
      <vt:lpstr>Презентация PowerPoint</vt:lpstr>
      <vt:lpstr>Презентация PowerPoint</vt:lpstr>
      <vt:lpstr>Коврограф «Ларчик»</vt:lpstr>
      <vt:lpstr>Разноцветные веревочки. Разноцветные липучки. Цветные карточки. Буквы, цифры. Забавные буквы. Забавные цифры. Стрелочка и круговерт </vt:lpstr>
      <vt:lpstr>Презентация PowerPoint</vt:lpstr>
      <vt:lpstr>Теремки Воскобовича</vt:lpstr>
      <vt:lpstr>Презентация PowerPoint</vt:lpstr>
      <vt:lpstr>Игры для чтения </vt:lpstr>
      <vt:lpstr>Шнур - затейник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Андрей</cp:lastModifiedBy>
  <cp:revision>129</cp:revision>
  <dcterms:created xsi:type="dcterms:W3CDTF">2012-03-22T17:06:57Z</dcterms:created>
  <dcterms:modified xsi:type="dcterms:W3CDTF">2022-02-06T03:30:04Z</dcterms:modified>
</cp:coreProperties>
</file>