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5"/>
  </p:notesMasterIdLst>
  <p:handoutMasterIdLst>
    <p:handoutMasterId r:id="rId16"/>
  </p:handoutMasterIdLst>
  <p:sldIdLst>
    <p:sldId id="274" r:id="rId3"/>
    <p:sldId id="263" r:id="rId4"/>
    <p:sldId id="266" r:id="rId5"/>
    <p:sldId id="262" r:id="rId6"/>
    <p:sldId id="272" r:id="rId7"/>
    <p:sldId id="259" r:id="rId8"/>
    <p:sldId id="258" r:id="rId9"/>
    <p:sldId id="275" r:id="rId10"/>
    <p:sldId id="276" r:id="rId11"/>
    <p:sldId id="277" r:id="rId12"/>
    <p:sldId id="278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107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C5D79-E691-4B51-88CB-C0A16ECEC709}" type="datetimeFigureOut">
              <a:rPr lang="ru-RU" smtClean="0"/>
              <a:t>13.12.2020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37FB0-595B-40EF-A0BA-20862A72C3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34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50A96-7895-4775-80EE-AA77FEB2A3F9}" type="datetimeFigureOut">
              <a:rPr lang="ru-RU" smtClean="0"/>
              <a:t>13.12.2020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</a:t>
            </a:r>
            <a:r>
              <a:rPr lang="ru-RU" dirty="0" smtClean="0"/>
              <a:t>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165F4-379C-44F2-8E89-DB43904FE8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486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9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6132-7CE6-45E4-90D4-91693943292D}" type="datetime1">
              <a:rPr lang="ru-RU" smtClean="0"/>
              <a:t>13.12.2020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5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204D-E712-460F-A835-B3805357AA3E}" type="datetime1">
              <a:rPr lang="ru-RU" smtClean="0"/>
              <a:t>13.12.2020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3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3E1D-4BB2-4EB5-99F0-C0445BB2CBB6}" type="datetime1">
              <a:rPr lang="ru-RU" smtClean="0"/>
              <a:t>13.12.2020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470DD-936A-40C7-B2FF-E7290D8BDE85}" type="datetime1">
              <a:rPr lang="ru-RU" smtClean="0"/>
              <a:t>13.12.2020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9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A680-C0D5-4B16-AB7C-0C3F71FB527A}" type="datetime1">
              <a:rPr lang="ru-RU" smtClean="0"/>
              <a:t>13.12.2020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83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3F4F-0B88-4C49-B9D1-C95270C9BFC4}" type="datetime1">
              <a:rPr lang="ru-RU" smtClean="0"/>
              <a:t>13.12.2020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60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ые лис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3E08E-F1BA-4F47-A445-B54A4E6BD6A4}" type="datetime1">
              <a:rPr lang="ru-RU" smtClean="0"/>
              <a:t>13.12.2020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4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7197-55AE-4427-94B5-41FFCF01E594}" type="datetime1">
              <a:rPr lang="ru-RU" smtClean="0"/>
              <a:t>13.12.2020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88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FC22-13D8-4D82-81F3-EDC2D992088A}" type="datetime1">
              <a:rPr lang="ru-RU" smtClean="0"/>
              <a:t>13.12.2020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49F2-E881-451F-B030-13B947B0EF64}" type="datetime1">
              <a:rPr lang="ru-RU" smtClean="0"/>
              <a:t>13.12.2020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1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исунок с подписью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Полилиния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grpSp>
            <p:nvGrpSpPr>
              <p:cNvPr id="12" name="Группа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Полилиния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14" name="Полилиния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5" name="Полилиния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6" name="Полилиния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7" name="Полилиния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8" name="Полилиния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9" name="Полилиния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0" name="Полилиния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1" name="Полилиния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2" name="Полилиния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3" name="Полилиния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4" name="Полилиния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25" name="Полилиния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6" name="Полилиния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7" name="Полилиния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28" name="Полилиния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29" name="Полилиния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0" name="Полилиния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1" name="Полилиния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2" name="Полилиния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33" name="Полилиния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4" name="Полилиния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5" name="Полилиния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36" name="Полилиния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7" name="Полилиния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8" name="Полилиния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9" name="Полилиния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0" name="Полилиния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41" name="Полилиния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2" name="Полилиния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3" name="Полилиния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44" name="Полилиния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5" name="Полилиния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6" name="Полилиния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7" name="Полилиния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48" name="Полилиния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9" name="Полилиния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50" name="Полилиния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1" name="Полилиния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2" name="Полилиния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3" name="Полилиния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54" name="Полилиния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5" name="Полилиния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6" name="Полилиния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7" name="Полилиния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8" name="Полилиния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59" name="Полилиния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0" name="Полилиния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1" name="Полилиния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2" name="Полилиния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63" name="Полилиния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10" name="Полилиния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8" name="Рисунок 67"/>
          <p:cNvSpPr>
            <a:spLocks noGrp="1"/>
          </p:cNvSpPr>
          <p:nvPr>
            <p:ph type="pic" idx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66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Широкий рисунок с подписью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олилиния 63"/>
          <p:cNvSpPr>
            <a:spLocks/>
          </p:cNvSpPr>
          <p:nvPr/>
        </p:nvSpPr>
        <p:spPr bwMode="auto">
          <a:xfrm>
            <a:off x="1185732" y="336529"/>
            <a:ext cx="9817165" cy="4933971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5" name="Полилиния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6" name="Полилиния 65"/>
          <p:cNvSpPr>
            <a:spLocks/>
          </p:cNvSpPr>
          <p:nvPr/>
        </p:nvSpPr>
        <p:spPr bwMode="auto">
          <a:xfrm>
            <a:off x="1255712" y="391886"/>
            <a:ext cx="9675672" cy="48024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" name="Рисунок 2"/>
          <p:cNvSpPr>
            <a:spLocks noGrp="1"/>
          </p:cNvSpPr>
          <p:nvPr>
            <p:ph type="pic" idx="1"/>
          </p:nvPr>
        </p:nvSpPr>
        <p:spPr>
          <a:xfrm>
            <a:off x="1315615" y="447869"/>
            <a:ext cx="9517225" cy="4638481"/>
          </a:xfrm>
          <a:custGeom>
            <a:avLst/>
            <a:gdLst/>
            <a:ahLst/>
            <a:cxnLst/>
            <a:rect l="l" t="t" r="r" b="b"/>
            <a:pathLst>
              <a:path w="951722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17225" y="3845897"/>
                </a:lnTo>
                <a:cubicBezTo>
                  <a:pt x="9449723" y="3889986"/>
                  <a:pt x="9385532" y="3939747"/>
                  <a:pt x="9323528" y="3999732"/>
                </a:cubicBezTo>
                <a:lnTo>
                  <a:pt x="9257247" y="3818831"/>
                </a:lnTo>
                <a:cubicBezTo>
                  <a:pt x="9052131" y="3981677"/>
                  <a:pt x="8945205" y="4121717"/>
                  <a:pt x="8857627" y="4294672"/>
                </a:cubicBezTo>
                <a:cubicBezTo>
                  <a:pt x="8681319" y="4204825"/>
                  <a:pt x="8419981" y="4168498"/>
                  <a:pt x="8212559" y="4152775"/>
                </a:cubicBezTo>
                <a:cubicBezTo>
                  <a:pt x="8260718" y="4342348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334276"/>
                  <a:pt x="1332334" y="4136900"/>
                </a:cubicBezTo>
                <a:cubicBezTo>
                  <a:pt x="1130179" y="4152623"/>
                  <a:pt x="875476" y="4188950"/>
                  <a:pt x="703644" y="4278797"/>
                </a:cubicBezTo>
                <a:cubicBezTo>
                  <a:pt x="618290" y="4105842"/>
                  <a:pt x="514079" y="3965802"/>
                  <a:pt x="314171" y="3802956"/>
                </a:cubicBezTo>
                <a:lnTo>
                  <a:pt x="249572" y="3983857"/>
                </a:lnTo>
                <a:cubicBezTo>
                  <a:pt x="171021" y="3905882"/>
                  <a:pt x="88868" y="3845185"/>
                  <a:pt x="0" y="3792938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69" name="Полилиния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Полилиния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1" name="Группа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Полилиния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74" name="Полилиния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77" name="Группа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Полилиния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80" name="Полилиния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Полилиния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Полилиния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65413" y="5410200"/>
            <a:ext cx="68580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8F72-F274-42CE-B43C-598895B249BF}" type="datetime1">
              <a:rPr lang="ru-RU" smtClean="0"/>
              <a:t>13.12.2020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6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2887" y="176462"/>
            <a:ext cx="9144000" cy="822159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Проект «Моя малая Родина» 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4484318"/>
            <a:ext cx="9144000" cy="2205240"/>
          </a:xfrm>
        </p:spPr>
        <p:txBody>
          <a:bodyPr>
            <a:normAutofit lnSpcReduction="10000"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Группа №6 МБДОУ детский сад №164 г. Иркутск</a:t>
            </a:r>
          </a:p>
          <a:p>
            <a:pPr algn="ctr"/>
            <a:r>
              <a:rPr lang="ru-RU" dirty="0" smtClean="0"/>
              <a:t>Воспитатели: Смирнова Е.А.</a:t>
            </a:r>
          </a:p>
          <a:p>
            <a:pPr algn="ctr"/>
            <a:r>
              <a:rPr lang="ru-RU" dirty="0" smtClean="0"/>
              <a:t>                                  Татаринова А.Д.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326" y="998621"/>
            <a:ext cx="8825087" cy="442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7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47" y="363255"/>
            <a:ext cx="2965080" cy="48600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26" y="380963"/>
            <a:ext cx="2739069" cy="48423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95" y="363256"/>
            <a:ext cx="4416882" cy="4860098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/>
      </p:sp>
      <p:sp>
        <p:nvSpPr>
          <p:cNvPr id="14" name="Текст 1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Творческая выставка по теме «Моя семья»</a:t>
            </a:r>
          </a:p>
          <a:p>
            <a:r>
              <a:rPr lang="ru-RU" dirty="0" smtClean="0"/>
              <a:t>Семья матрёшек.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8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70" y="363255"/>
            <a:ext cx="4889327" cy="48851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96" y="345251"/>
            <a:ext cx="4897678" cy="4903154"/>
          </a:xfrm>
          <a:prstGeom prst="rect">
            <a:avLst/>
          </a:prstGeom>
        </p:spPr>
      </p:pic>
      <p:sp>
        <p:nvSpPr>
          <p:cNvPr id="14" name="Рисунок 13"/>
          <p:cNvSpPr>
            <a:spLocks noGrp="1"/>
          </p:cNvSpPr>
          <p:nvPr>
            <p:ph type="pic" idx="1"/>
          </p:nvPr>
        </p:nvSpPr>
        <p:spPr/>
      </p:sp>
      <p:sp>
        <p:nvSpPr>
          <p:cNvPr id="15" name="Текст 14"/>
          <p:cNvSpPr>
            <a:spLocks noGrp="1"/>
          </p:cNvSpPr>
          <p:nvPr>
            <p:ph type="body" sz="half" idx="2"/>
          </p:nvPr>
        </p:nvSpPr>
        <p:spPr>
          <a:xfrm>
            <a:off x="2665413" y="5410199"/>
            <a:ext cx="6858000" cy="1447801"/>
          </a:xfrm>
        </p:spPr>
        <p:txBody>
          <a:bodyPr>
            <a:normAutofit/>
          </a:bodyPr>
          <a:lstStyle/>
          <a:p>
            <a:r>
              <a:rPr lang="ru-RU" dirty="0" smtClean="0"/>
              <a:t>С целью повышения уровня знаний и педагогической компетентности родителей в вопросах ознакомления с родным краем были проведены консультации для родителей, оформлены фотоальбомы «Мой любимый город», «Моя семья», с помощью родителей был создан мини – музей кукол.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088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0374" y="397044"/>
            <a:ext cx="7507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Спасибо за внимание!</a:t>
            </a:r>
            <a:endParaRPr lang="ru-RU" sz="3200" b="1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6" b="17506"/>
          <a:stretch>
            <a:fillRect/>
          </a:stretch>
        </p:blipFill>
        <p:spPr/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Спасибо за внимание!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98435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8159" y="1010653"/>
            <a:ext cx="85931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/>
              <a:t>Актуальность темы: </a:t>
            </a:r>
            <a:r>
              <a:rPr lang="ru-RU" sz="2000" dirty="0"/>
              <a:t>У нас есть огромное желание воспитать у ребенка: любовь к самому близкому – к родному дому и детскому саду, а это основа из основ нравственно-патриотического воспитания, его первая и самая важная ступень. Дошкольник должен осознать себя членом семьи, неотъемлемой частью своей малой родины, потом – гражданином России, и только потом – жителем планеты Земля. Идти нужно от близкого к далекому. В настоящее время семья переживает не лучшие времена, родители все меньше внимания уделяют детям и их воспитанию. Ребенку все сложнее полюбить свой дом, семью, да и детский сад тоже. Поэтому необходимо создать условия для формирования у детей эмоционально насыщенного образа родного дома, детского сада. Дети должны научиться заботиться о близких с детства, быть внимательными друг другу, сострадать, словом и делом помогать.</a:t>
            </a:r>
          </a:p>
        </p:txBody>
      </p:sp>
    </p:spTree>
    <p:extLst>
      <p:ext uri="{BB962C8B-B14F-4D97-AF65-F5344CB8AC3E}">
        <p14:creationId xmlns:p14="http://schemas.microsoft.com/office/powerpoint/2010/main" val="238997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/>
              <a:t>Цель:</a:t>
            </a:r>
            <a:r>
              <a:rPr lang="ru-RU" dirty="0"/>
              <a:t> </a:t>
            </a:r>
            <a:r>
              <a:rPr lang="ru-RU" sz="2800" dirty="0"/>
              <a:t>воспитание чувства любви к Родине, родному городу, семье.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1811" y="1523999"/>
            <a:ext cx="9599614" cy="504524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3500" b="1" dirty="0" smtClean="0"/>
              <a:t>Задачи</a:t>
            </a:r>
            <a:r>
              <a:rPr lang="ru-RU" sz="3500" b="1" dirty="0"/>
              <a:t>:</a:t>
            </a:r>
            <a:endParaRPr lang="ru-RU" sz="3500" dirty="0"/>
          </a:p>
          <a:p>
            <a:r>
              <a:rPr lang="ru-RU" sz="3200" dirty="0"/>
              <a:t>расширить знания детей о родном городе;</a:t>
            </a:r>
          </a:p>
          <a:p>
            <a:r>
              <a:rPr lang="ru-RU" sz="3200" dirty="0"/>
              <a:t>формировать чувства привязанности к своему дому, семье, своим близким, детскому саду, друзьям в детском саду;</a:t>
            </a:r>
          </a:p>
          <a:p>
            <a:r>
              <a:rPr lang="ru-RU" sz="3200" dirty="0"/>
              <a:t>формировать чувства любви к своему родному краю, своей малой родине на основе приобщения к родной природе, культуре и традициям,</a:t>
            </a:r>
          </a:p>
          <a:p>
            <a:r>
              <a:rPr lang="ru-RU" sz="3200" dirty="0"/>
              <a:t>развивать у детей познавательные процессы (восприятие, память, внимание, воображение, мышление) и мыслительные операции (анализ, синтез, сравнение, обобщение);</a:t>
            </a:r>
          </a:p>
          <a:p>
            <a:r>
              <a:rPr lang="ru-RU" sz="3200" dirty="0"/>
              <a:t>развивать умение отражать свои впечатления в разнообразной деятельности (рисовании, аппликации)</a:t>
            </a:r>
          </a:p>
          <a:p>
            <a:r>
              <a:rPr lang="ru-RU" sz="3200" dirty="0"/>
              <a:t>вызвать интерес к литературе по данной тематике;</a:t>
            </a:r>
          </a:p>
          <a:p>
            <a:r>
              <a:rPr lang="ru-RU" sz="3200" dirty="0"/>
              <a:t>способствовать развитию речи через выразительное чтение стихов, составление рассказов о семье</a:t>
            </a:r>
            <a:r>
              <a:rPr lang="ru-RU" sz="3200" dirty="0" smtClean="0"/>
              <a:t>;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113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ctrTitle"/>
          </p:nvPr>
        </p:nvSpPr>
        <p:spPr>
          <a:xfrm>
            <a:off x="1347537" y="902369"/>
            <a:ext cx="9102308" cy="6232358"/>
          </a:xfrm>
        </p:spPr>
        <p:txBody>
          <a:bodyPr>
            <a:noAutofit/>
          </a:bodyPr>
          <a:lstStyle/>
          <a:p>
            <a:r>
              <a:rPr lang="ru-RU" sz="2400" b="1" dirty="0"/>
              <a:t>Тип проекта: </a:t>
            </a:r>
            <a:r>
              <a:rPr lang="ru-RU" sz="2400" dirty="0" smtClean="0"/>
              <a:t>краткосрочный, творческий</a:t>
            </a:r>
            <a:r>
              <a:rPr lang="ru-RU" sz="2400" dirty="0"/>
              <a:t>, познавательный, групповой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b="1" dirty="0" smtClean="0"/>
              <a:t>Участники </a:t>
            </a:r>
            <a:r>
              <a:rPr lang="ru-RU" sz="2400" b="1" dirty="0"/>
              <a:t>проекта:</a:t>
            </a:r>
            <a:r>
              <a:rPr lang="ru-RU" sz="2400" dirty="0"/>
              <a:t> дети </a:t>
            </a:r>
            <a:r>
              <a:rPr lang="ru-RU" sz="2400" dirty="0" smtClean="0"/>
              <a:t>средней </a:t>
            </a:r>
            <a:r>
              <a:rPr lang="ru-RU" sz="2400" dirty="0"/>
              <a:t>группы, </a:t>
            </a:r>
            <a:r>
              <a:rPr lang="ru-RU" sz="2400" dirty="0" smtClean="0"/>
              <a:t>педагоги, </a:t>
            </a:r>
            <a:r>
              <a:rPr lang="ru-RU" sz="2400" dirty="0"/>
              <a:t>родители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Этапы реализации проекта: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-</a:t>
            </a:r>
            <a:r>
              <a:rPr lang="ru-RU" sz="2400" i="1" dirty="0" smtClean="0"/>
              <a:t>Подготовительный</a:t>
            </a:r>
            <a:r>
              <a:rPr lang="ru-RU" sz="2400" dirty="0"/>
              <a:t>, включает в себя:</a:t>
            </a:r>
            <a:br>
              <a:rPr lang="ru-RU" sz="2400" dirty="0"/>
            </a:br>
            <a:r>
              <a:rPr lang="ru-RU" sz="2400" dirty="0"/>
              <a:t>Составление перспективного плана работы по проведению проекта;</a:t>
            </a:r>
            <a:br>
              <a:rPr lang="ru-RU" sz="2400" dirty="0"/>
            </a:br>
            <a:r>
              <a:rPr lang="ru-RU" sz="2400" dirty="0"/>
              <a:t>Анкетирование родителей по патриотическому воспитанию;</a:t>
            </a:r>
            <a:br>
              <a:rPr lang="ru-RU" sz="2400" dirty="0"/>
            </a:br>
            <a:r>
              <a:rPr lang="ru-RU" sz="2400" dirty="0"/>
              <a:t>Подбор литературы, открыток, стихотворений, рассказов, загадок, пословиц;</a:t>
            </a:r>
            <a:br>
              <a:rPr lang="ru-RU" sz="2400" dirty="0"/>
            </a:br>
            <a:r>
              <a:rPr lang="ru-RU" sz="2400" dirty="0"/>
              <a:t>Создание и пополнение предметно – развивающей среды.</a:t>
            </a:r>
            <a:br>
              <a:rPr lang="ru-RU" sz="2400" dirty="0"/>
            </a:br>
            <a:r>
              <a:rPr lang="ru-RU" sz="2400" dirty="0" smtClean="0"/>
              <a:t>-</a:t>
            </a:r>
            <a:r>
              <a:rPr lang="ru-RU" sz="2400" i="1" dirty="0" smtClean="0"/>
              <a:t>Основной</a:t>
            </a:r>
            <a:r>
              <a:rPr lang="ru-RU" sz="2400" i="1" dirty="0"/>
              <a:t>,</a:t>
            </a:r>
            <a:r>
              <a:rPr lang="ru-RU" sz="2400" dirty="0"/>
              <a:t> включает в себя:</a:t>
            </a:r>
            <a:br>
              <a:rPr lang="ru-RU" sz="2400" dirty="0"/>
            </a:br>
            <a:r>
              <a:rPr lang="ru-RU" sz="2400" dirty="0"/>
              <a:t>Привлечение родителей к оказанию помощи;</a:t>
            </a:r>
            <a:br>
              <a:rPr lang="ru-RU" sz="2400" dirty="0"/>
            </a:br>
            <a:r>
              <a:rPr lang="ru-RU" sz="2400" dirty="0"/>
              <a:t>Чтение художественной литературы;</a:t>
            </a:r>
            <a:br>
              <a:rPr lang="ru-RU" sz="2400" dirty="0"/>
            </a:br>
            <a:r>
              <a:rPr lang="ru-RU" sz="2400" dirty="0"/>
              <a:t>Рассматривание иллюстраций;</a:t>
            </a:r>
            <a:br>
              <a:rPr lang="ru-RU" sz="2400" dirty="0"/>
            </a:br>
            <a:r>
              <a:rPr lang="ru-RU" sz="2400" dirty="0"/>
              <a:t>Рисование рисунков;</a:t>
            </a:r>
            <a:br>
              <a:rPr lang="ru-RU" sz="2400" dirty="0"/>
            </a:br>
            <a:r>
              <a:rPr lang="ru-RU" sz="2400" dirty="0"/>
              <a:t>Проведение с детьми бесед.</a:t>
            </a:r>
            <a:br>
              <a:rPr lang="ru-RU" sz="2400" dirty="0"/>
            </a:br>
            <a:r>
              <a:rPr lang="ru-RU" sz="2400" i="1" dirty="0"/>
              <a:t>Заключительный.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0634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8959" y="264694"/>
            <a:ext cx="818147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Ожидаемый результат:</a:t>
            </a:r>
            <a:endParaRPr lang="ru-RU" sz="2800" dirty="0"/>
          </a:p>
          <a:p>
            <a:r>
              <a:rPr lang="ru-RU" sz="2800" dirty="0"/>
              <a:t>Дети имеют представление о городе, в котором они живут. Знают, что их «малая» Родина, испытывают чувства гордости за свой край.</a:t>
            </a:r>
          </a:p>
          <a:p>
            <a:r>
              <a:rPr lang="ru-RU" sz="2800" dirty="0"/>
              <a:t>Знают историю возникновения родного города, его достопримечательности.</a:t>
            </a:r>
          </a:p>
          <a:p>
            <a:r>
              <a:rPr lang="ru-RU" sz="2800" dirty="0"/>
              <a:t>Имеют представление об исторических памятниках.</a:t>
            </a:r>
          </a:p>
          <a:p>
            <a:r>
              <a:rPr lang="ru-RU" sz="2800" dirty="0"/>
              <a:t>Проявление интереса к родному краю, который находит отражение в совместных рисунках детей и родителей, рассказах.</a:t>
            </a:r>
          </a:p>
          <a:p>
            <a:r>
              <a:rPr lang="ru-RU" sz="2800" dirty="0"/>
              <a:t>Дети знают праздники и традиции, которые отмечаются в городе и семье.</a:t>
            </a:r>
          </a:p>
        </p:txBody>
      </p:sp>
    </p:spTree>
    <p:extLst>
      <p:ext uri="{BB962C8B-B14F-4D97-AF65-F5344CB8AC3E}">
        <p14:creationId xmlns:p14="http://schemas.microsoft.com/office/powerpoint/2010/main" val="33893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3790" y="613611"/>
            <a:ext cx="670158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Организация деятельности в ходе выполнения </a:t>
            </a:r>
            <a:r>
              <a:rPr lang="ru-RU" b="1" dirty="0" smtClean="0"/>
              <a:t>проекта:</a:t>
            </a:r>
          </a:p>
          <a:p>
            <a:endParaRPr lang="ru-RU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Беседа на тему «Я горжусь трудом своих родителей».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Дидактическая игра «Как зовут тебя </a:t>
            </a:r>
            <a:r>
              <a:rPr lang="ru-RU" dirty="0" smtClean="0"/>
              <a:t>по-другому».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Беседы </a:t>
            </a:r>
            <a:r>
              <a:rPr lang="ru-RU" dirty="0"/>
              <a:t>«За что я люблю детский сад</a:t>
            </a:r>
            <a:r>
              <a:rPr lang="ru-RU" dirty="0" smtClean="0"/>
              <a:t>».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Рассматривание </a:t>
            </a:r>
            <a:r>
              <a:rPr lang="ru-RU" dirty="0"/>
              <a:t>открыток </a:t>
            </a:r>
            <a:r>
              <a:rPr lang="ru-RU" dirty="0" smtClean="0"/>
              <a:t>«Мой любимый город»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Беседа «Где работают родители</a:t>
            </a:r>
            <a:r>
              <a:rPr lang="ru-RU" dirty="0" smtClean="0"/>
              <a:t>».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Беседа о </a:t>
            </a:r>
            <a:r>
              <a:rPr lang="ru-RU" dirty="0" smtClean="0"/>
              <a:t>животном и растительном мире </a:t>
            </a:r>
            <a:r>
              <a:rPr lang="ru-RU" dirty="0" err="1" smtClean="0"/>
              <a:t>Прибайкалья.Познавательная</a:t>
            </a:r>
            <a:r>
              <a:rPr lang="ru-RU" dirty="0" smtClean="0"/>
              <a:t> </a:t>
            </a:r>
            <a:r>
              <a:rPr lang="ru-RU" dirty="0"/>
              <a:t>беседа «Помощь зимующим птицам</a:t>
            </a:r>
            <a:r>
              <a:rPr lang="ru-RU" dirty="0" smtClean="0"/>
              <a:t>». Акция «Покормите птиц зимой!»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Подкармливание птиц на участке детского сада</a:t>
            </a:r>
            <a:r>
              <a:rPr lang="ru-RU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Рисование «Дом, в котором я живу</a:t>
            </a:r>
            <a:r>
              <a:rPr lang="ru-RU" dirty="0" smtClean="0"/>
              <a:t>», аппликация «Нерпа»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Лепка макета озера Байкал.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Чтение литературных произведений,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Заучивание пословиц и поговорок о Родине, </a:t>
            </a:r>
            <a:r>
              <a:rPr lang="ru-RU" dirty="0" smtClean="0"/>
              <a:t>семье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Совместный досуг с родителями «Моя милая мама»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Сюжетно-ролевые игры</a:t>
            </a:r>
            <a:r>
              <a:rPr lang="ru-RU" dirty="0" smtClean="0"/>
              <a:t>: «</a:t>
            </a:r>
            <a:r>
              <a:rPr lang="ru-RU" dirty="0"/>
              <a:t>Семья</a:t>
            </a:r>
            <a:r>
              <a:rPr lang="ru-RU" dirty="0" smtClean="0"/>
              <a:t>»,  «</a:t>
            </a:r>
            <a:r>
              <a:rPr lang="ru-RU" dirty="0"/>
              <a:t>Больница</a:t>
            </a:r>
            <a:r>
              <a:rPr lang="ru-RU" dirty="0" smtClean="0"/>
              <a:t>», </a:t>
            </a:r>
          </a:p>
          <a:p>
            <a:r>
              <a:rPr lang="ru-RU" dirty="0" smtClean="0"/>
              <a:t>      «</a:t>
            </a:r>
            <a:r>
              <a:rPr lang="ru-RU" dirty="0"/>
              <a:t>Путешествие по городу</a:t>
            </a:r>
            <a:r>
              <a:rPr lang="ru-RU" dirty="0" smtClean="0"/>
              <a:t>».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4" b="311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7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46" y="375781"/>
            <a:ext cx="3335904" cy="48976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50" y="375781"/>
            <a:ext cx="3106453" cy="48976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403" y="375781"/>
            <a:ext cx="3335904" cy="4897678"/>
          </a:xfrm>
          <a:prstGeom prst="rect">
            <a:avLst/>
          </a:prstGeom>
        </p:spPr>
      </p:pic>
      <p:sp>
        <p:nvSpPr>
          <p:cNvPr id="17" name="Рисунок 16"/>
          <p:cNvSpPr>
            <a:spLocks noGrp="1"/>
          </p:cNvSpPr>
          <p:nvPr>
            <p:ph type="pic" idx="1"/>
          </p:nvPr>
        </p:nvSpPr>
        <p:spPr/>
      </p:sp>
      <p:sp>
        <p:nvSpPr>
          <p:cNvPr id="18" name="Текст 17"/>
          <p:cNvSpPr>
            <a:spLocks noGrp="1"/>
          </p:cNvSpPr>
          <p:nvPr>
            <p:ph type="body" sz="half" idx="2"/>
          </p:nvPr>
        </p:nvSpPr>
        <p:spPr>
          <a:xfrm>
            <a:off x="2665413" y="5410199"/>
            <a:ext cx="6858000" cy="127869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 группе создана предметно – развивающая среда: уголок патриотического воспитания, в который входят «Наша малая Родина», «Байкал – жемчужина Сибири», уголок природы; подобрана художественная литература, оформлены дидактические пособия.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26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25" y="350729"/>
            <a:ext cx="3494761" cy="48726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86" y="350729"/>
            <a:ext cx="3335903" cy="48726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688" y="350729"/>
            <a:ext cx="2927112" cy="4872626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/>
      </p:sp>
      <p:sp>
        <p:nvSpPr>
          <p:cNvPr id="14" name="Текст 1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По теме «Мой любимый город» были оформлены творческие выставки.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70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39" y="338202"/>
            <a:ext cx="2730283" cy="49540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922" y="338202"/>
            <a:ext cx="2761430" cy="49540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054" y="356479"/>
            <a:ext cx="2616606" cy="48809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660" y="356479"/>
            <a:ext cx="3105124" cy="4917488"/>
          </a:xfrm>
          <a:prstGeom prst="rect">
            <a:avLst/>
          </a:prstGeom>
        </p:spPr>
      </p:pic>
      <p:sp>
        <p:nvSpPr>
          <p:cNvPr id="16" name="Рисунок 15"/>
          <p:cNvSpPr>
            <a:spLocks noGrp="1"/>
          </p:cNvSpPr>
          <p:nvPr>
            <p:ph type="pic" idx="1"/>
          </p:nvPr>
        </p:nvSpPr>
        <p:spPr/>
      </p:sp>
      <p:sp>
        <p:nvSpPr>
          <p:cNvPr id="17" name="Текст 1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По теме «Байкал – жемчужина Сибири» были оформлены творческие выставки, макеты, плакаты.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195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eavesAlbum_16x9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vesAlbum_16x9_TP103488834" id="{2033C654-B33D-48E7-9042-571A83FB1C79}" vid="{FA3E9142-95BF-43CF-8931-C9943FAD2935}"/>
    </a:ext>
  </a:extLst>
</a:theme>
</file>

<file path=ppt/theme/theme2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CA8FCBB-2759-4EBF-B752-E9F4336E1B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Семейный фотоальбом (оформление в виде зеленых листьев)</Template>
  <TotalTime>0</TotalTime>
  <Words>618</Words>
  <Application>Microsoft Office PowerPoint</Application>
  <PresentationFormat>Широкоэкранный</PresentationFormat>
  <Paragraphs>50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Cambria</vt:lpstr>
      <vt:lpstr>Wingdings</vt:lpstr>
      <vt:lpstr>LeavesAlbum_16x9</vt:lpstr>
      <vt:lpstr>Проект «Моя малая Родина» </vt:lpstr>
      <vt:lpstr>Презентация PowerPoint</vt:lpstr>
      <vt:lpstr>Цель: воспитание чувства любви к Родине, родному городу, семье.</vt:lpstr>
      <vt:lpstr>Тип проекта: краткосрочный, творческий, познавательный, групповой. Участники проекта: дети средней группы, педагоги, родители.  Этапы реализации проекта: -Подготовительный, включает в себя: Составление перспективного плана работы по проведению проекта; Анкетирование родителей по патриотическому воспитанию; Подбор литературы, открыток, стихотворений, рассказов, загадок, пословиц; Создание и пополнение предметно – развивающей среды. -Основной, включает в себя: Привлечение родителей к оказанию помощи; Чтение художественной литературы; Рассматривание иллюстраций; Рисование рисунков; Проведение с детьми бесед. Заключительный.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2017-11-11T14:35:29Z</dcterms:created>
  <dcterms:modified xsi:type="dcterms:W3CDTF">2020-12-13T13:04:32Z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TC034888359991</vt:lpwstr>
  </property>
</Properties>
</file>