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7" r:id="rId4"/>
    <p:sldId id="278" r:id="rId5"/>
    <p:sldId id="277" r:id="rId6"/>
    <p:sldId id="269" r:id="rId7"/>
    <p:sldId id="273" r:id="rId8"/>
    <p:sldId id="274" r:id="rId9"/>
    <p:sldId id="282" r:id="rId10"/>
    <p:sldId id="275" r:id="rId11"/>
    <p:sldId id="276" r:id="rId12"/>
    <p:sldId id="279" r:id="rId13"/>
    <p:sldId id="280" r:id="rId14"/>
    <p:sldId id="281" r:id="rId15"/>
    <p:sldId id="283" r:id="rId16"/>
    <p:sldId id="285" r:id="rId17"/>
    <p:sldId id="287" r:id="rId18"/>
    <p:sldId id="286" r:id="rId19"/>
    <p:sldId id="288" r:id="rId20"/>
    <p:sldId id="289" r:id="rId21"/>
    <p:sldId id="291" r:id="rId22"/>
    <p:sldId id="290" r:id="rId23"/>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37"/>
  </p:normalViewPr>
  <p:slideViewPr>
    <p:cSldViewPr>
      <p:cViewPr varScale="1">
        <p:scale>
          <a:sx n="86" d="100"/>
          <a:sy n="86" d="100"/>
        </p:scale>
        <p:origin x="-1494" y="-90"/>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65828E04-4B30-4545-AA5C-6040B1EA0C51}" type="datetimeFigureOut">
              <a:rPr lang="ru-RU" smtClean="0"/>
              <a:pPr/>
              <a:t>08.11.2023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49CD19B9-6AF2-4367-838E-60BCCE72B431}" type="slidenum">
              <a:rPr lang="ru-RU" smtClean="0"/>
              <a:pPr/>
              <a:t>‹#›</a:t>
            </a:fld>
            <a:endParaRPr lang="ru-RU" dirty="0"/>
          </a:p>
        </p:txBody>
      </p:sp>
    </p:spTree>
    <p:extLst>
      <p:ext uri="{BB962C8B-B14F-4D97-AF65-F5344CB8AC3E}">
        <p14:creationId xmlns:p14="http://schemas.microsoft.com/office/powerpoint/2010/main" xmlns="" val="1061813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65828E04-4B30-4545-AA5C-6040B1EA0C51}" type="datetimeFigureOut">
              <a:rPr lang="ru-RU" smtClean="0"/>
              <a:pPr/>
              <a:t>08.11.2023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49CD19B9-6AF2-4367-838E-60BCCE72B431}" type="slidenum">
              <a:rPr lang="ru-RU" smtClean="0"/>
              <a:pPr/>
              <a:t>‹#›</a:t>
            </a:fld>
            <a:endParaRPr lang="ru-RU" dirty="0"/>
          </a:p>
        </p:txBody>
      </p:sp>
    </p:spTree>
    <p:extLst>
      <p:ext uri="{BB962C8B-B14F-4D97-AF65-F5344CB8AC3E}">
        <p14:creationId xmlns:p14="http://schemas.microsoft.com/office/powerpoint/2010/main" xmlns="" val="12469448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65828E04-4B30-4545-AA5C-6040B1EA0C51}" type="datetimeFigureOut">
              <a:rPr lang="ru-RU" smtClean="0"/>
              <a:pPr/>
              <a:t>08.11.2023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49CD19B9-6AF2-4367-838E-60BCCE72B431}" type="slidenum">
              <a:rPr lang="ru-RU" smtClean="0"/>
              <a:pPr/>
              <a:t>‹#›</a:t>
            </a:fld>
            <a:endParaRPr lang="ru-RU" dirty="0"/>
          </a:p>
        </p:txBody>
      </p:sp>
    </p:spTree>
    <p:extLst>
      <p:ext uri="{BB962C8B-B14F-4D97-AF65-F5344CB8AC3E}">
        <p14:creationId xmlns:p14="http://schemas.microsoft.com/office/powerpoint/2010/main" xmlns="" val="41312211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65828E04-4B30-4545-AA5C-6040B1EA0C51}" type="datetimeFigureOut">
              <a:rPr lang="ru-RU" smtClean="0"/>
              <a:pPr/>
              <a:t>08.11.2023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49CD19B9-6AF2-4367-838E-60BCCE72B431}" type="slidenum">
              <a:rPr lang="ru-RU" smtClean="0"/>
              <a:pPr/>
              <a:t>‹#›</a:t>
            </a:fld>
            <a:endParaRPr lang="ru-RU" dirty="0"/>
          </a:p>
        </p:txBody>
      </p:sp>
    </p:spTree>
    <p:extLst>
      <p:ext uri="{BB962C8B-B14F-4D97-AF65-F5344CB8AC3E}">
        <p14:creationId xmlns:p14="http://schemas.microsoft.com/office/powerpoint/2010/main" xmlns="" val="1751490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65828E04-4B30-4545-AA5C-6040B1EA0C51}" type="datetimeFigureOut">
              <a:rPr lang="ru-RU" smtClean="0"/>
              <a:pPr/>
              <a:t>08.11.2023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49CD19B9-6AF2-4367-838E-60BCCE72B431}" type="slidenum">
              <a:rPr lang="ru-RU" smtClean="0"/>
              <a:pPr/>
              <a:t>‹#›</a:t>
            </a:fld>
            <a:endParaRPr lang="ru-RU" dirty="0"/>
          </a:p>
        </p:txBody>
      </p:sp>
    </p:spTree>
    <p:extLst>
      <p:ext uri="{BB962C8B-B14F-4D97-AF65-F5344CB8AC3E}">
        <p14:creationId xmlns:p14="http://schemas.microsoft.com/office/powerpoint/2010/main" xmlns="" val="612392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65828E04-4B30-4545-AA5C-6040B1EA0C51}" type="datetimeFigureOut">
              <a:rPr lang="ru-RU" smtClean="0"/>
              <a:pPr/>
              <a:t>08.11.2023</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49CD19B9-6AF2-4367-838E-60BCCE72B431}" type="slidenum">
              <a:rPr lang="ru-RU" smtClean="0"/>
              <a:pPr/>
              <a:t>‹#›</a:t>
            </a:fld>
            <a:endParaRPr lang="ru-RU" dirty="0"/>
          </a:p>
        </p:txBody>
      </p:sp>
    </p:spTree>
    <p:extLst>
      <p:ext uri="{BB962C8B-B14F-4D97-AF65-F5344CB8AC3E}">
        <p14:creationId xmlns:p14="http://schemas.microsoft.com/office/powerpoint/2010/main" xmlns="" val="9204560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65828E04-4B30-4545-AA5C-6040B1EA0C51}" type="datetimeFigureOut">
              <a:rPr lang="ru-RU" smtClean="0"/>
              <a:pPr/>
              <a:t>08.11.2023</a:t>
            </a:fld>
            <a:endParaRPr lang="ru-RU" dirty="0"/>
          </a:p>
        </p:txBody>
      </p:sp>
      <p:sp>
        <p:nvSpPr>
          <p:cNvPr id="8" name="Нижний колонтитул 7"/>
          <p:cNvSpPr>
            <a:spLocks noGrp="1"/>
          </p:cNvSpPr>
          <p:nvPr>
            <p:ph type="ftr" sz="quarter" idx="11"/>
          </p:nvPr>
        </p:nvSpPr>
        <p:spPr/>
        <p:txBody>
          <a:bodyPr/>
          <a:lstStyle/>
          <a:p>
            <a:endParaRPr lang="ru-RU" dirty="0"/>
          </a:p>
        </p:txBody>
      </p:sp>
      <p:sp>
        <p:nvSpPr>
          <p:cNvPr id="9" name="Номер слайда 8"/>
          <p:cNvSpPr>
            <a:spLocks noGrp="1"/>
          </p:cNvSpPr>
          <p:nvPr>
            <p:ph type="sldNum" sz="quarter" idx="12"/>
          </p:nvPr>
        </p:nvSpPr>
        <p:spPr/>
        <p:txBody>
          <a:bodyPr/>
          <a:lstStyle/>
          <a:p>
            <a:fld id="{49CD19B9-6AF2-4367-838E-60BCCE72B431}" type="slidenum">
              <a:rPr lang="ru-RU" smtClean="0"/>
              <a:pPr/>
              <a:t>‹#›</a:t>
            </a:fld>
            <a:endParaRPr lang="ru-RU" dirty="0"/>
          </a:p>
        </p:txBody>
      </p:sp>
    </p:spTree>
    <p:extLst>
      <p:ext uri="{BB962C8B-B14F-4D97-AF65-F5344CB8AC3E}">
        <p14:creationId xmlns:p14="http://schemas.microsoft.com/office/powerpoint/2010/main" xmlns="" val="3474465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65828E04-4B30-4545-AA5C-6040B1EA0C51}" type="datetimeFigureOut">
              <a:rPr lang="ru-RU" smtClean="0"/>
              <a:pPr/>
              <a:t>08.11.2023</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49CD19B9-6AF2-4367-838E-60BCCE72B431}" type="slidenum">
              <a:rPr lang="ru-RU" smtClean="0"/>
              <a:pPr/>
              <a:t>‹#›</a:t>
            </a:fld>
            <a:endParaRPr lang="ru-RU" dirty="0"/>
          </a:p>
        </p:txBody>
      </p:sp>
    </p:spTree>
    <p:extLst>
      <p:ext uri="{BB962C8B-B14F-4D97-AF65-F5344CB8AC3E}">
        <p14:creationId xmlns:p14="http://schemas.microsoft.com/office/powerpoint/2010/main" xmlns="" val="41432482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65828E04-4B30-4545-AA5C-6040B1EA0C51}" type="datetimeFigureOut">
              <a:rPr lang="ru-RU" smtClean="0"/>
              <a:pPr/>
              <a:t>08.11.2023</a:t>
            </a:fld>
            <a:endParaRPr lang="ru-RU" dirty="0"/>
          </a:p>
        </p:txBody>
      </p:sp>
      <p:sp>
        <p:nvSpPr>
          <p:cNvPr id="3" name="Нижний колонтитул 2"/>
          <p:cNvSpPr>
            <a:spLocks noGrp="1"/>
          </p:cNvSpPr>
          <p:nvPr>
            <p:ph type="ftr" sz="quarter" idx="11"/>
          </p:nvPr>
        </p:nvSpPr>
        <p:spPr/>
        <p:txBody>
          <a:bodyPr/>
          <a:lstStyle/>
          <a:p>
            <a:endParaRPr lang="ru-RU" dirty="0"/>
          </a:p>
        </p:txBody>
      </p:sp>
      <p:sp>
        <p:nvSpPr>
          <p:cNvPr id="4" name="Номер слайда 3"/>
          <p:cNvSpPr>
            <a:spLocks noGrp="1"/>
          </p:cNvSpPr>
          <p:nvPr>
            <p:ph type="sldNum" sz="quarter" idx="12"/>
          </p:nvPr>
        </p:nvSpPr>
        <p:spPr/>
        <p:txBody>
          <a:bodyPr/>
          <a:lstStyle/>
          <a:p>
            <a:fld id="{49CD19B9-6AF2-4367-838E-60BCCE72B431}" type="slidenum">
              <a:rPr lang="ru-RU" smtClean="0"/>
              <a:pPr/>
              <a:t>‹#›</a:t>
            </a:fld>
            <a:endParaRPr lang="ru-RU" dirty="0"/>
          </a:p>
        </p:txBody>
      </p:sp>
    </p:spTree>
    <p:extLst>
      <p:ext uri="{BB962C8B-B14F-4D97-AF65-F5344CB8AC3E}">
        <p14:creationId xmlns:p14="http://schemas.microsoft.com/office/powerpoint/2010/main" xmlns="" val="15570089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65828E04-4B30-4545-AA5C-6040B1EA0C51}" type="datetimeFigureOut">
              <a:rPr lang="ru-RU" smtClean="0"/>
              <a:pPr/>
              <a:t>08.11.2023</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49CD19B9-6AF2-4367-838E-60BCCE72B431}" type="slidenum">
              <a:rPr lang="ru-RU" smtClean="0"/>
              <a:pPr/>
              <a:t>‹#›</a:t>
            </a:fld>
            <a:endParaRPr lang="ru-RU" dirty="0"/>
          </a:p>
        </p:txBody>
      </p:sp>
    </p:spTree>
    <p:extLst>
      <p:ext uri="{BB962C8B-B14F-4D97-AF65-F5344CB8AC3E}">
        <p14:creationId xmlns:p14="http://schemas.microsoft.com/office/powerpoint/2010/main" xmlns="" val="7072630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dirty="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65828E04-4B30-4545-AA5C-6040B1EA0C51}" type="datetimeFigureOut">
              <a:rPr lang="ru-RU" smtClean="0"/>
              <a:pPr/>
              <a:t>08.11.2023</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49CD19B9-6AF2-4367-838E-60BCCE72B431}" type="slidenum">
              <a:rPr lang="ru-RU" smtClean="0"/>
              <a:pPr/>
              <a:t>‹#›</a:t>
            </a:fld>
            <a:endParaRPr lang="ru-RU" dirty="0"/>
          </a:p>
        </p:txBody>
      </p:sp>
    </p:spTree>
    <p:extLst>
      <p:ext uri="{BB962C8B-B14F-4D97-AF65-F5344CB8AC3E}">
        <p14:creationId xmlns:p14="http://schemas.microsoft.com/office/powerpoint/2010/main" xmlns="" val="31744969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screen">
            <a:alphaModFix amt="68000"/>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828E04-4B30-4545-AA5C-6040B1EA0C51}" type="datetimeFigureOut">
              <a:rPr lang="ru-RU" smtClean="0"/>
              <a:pPr/>
              <a:t>08.11.2023</a:t>
            </a:fld>
            <a:endParaRPr lang="ru-RU" dirty="0"/>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dirty="0"/>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CD19B9-6AF2-4367-838E-60BCCE72B431}" type="slidenum">
              <a:rPr lang="ru-RU" smtClean="0"/>
              <a:pPr/>
              <a:t>‹#›</a:t>
            </a:fld>
            <a:endParaRPr lang="ru-RU" dirty="0"/>
          </a:p>
        </p:txBody>
      </p:sp>
    </p:spTree>
    <p:extLst>
      <p:ext uri="{BB962C8B-B14F-4D97-AF65-F5344CB8AC3E}">
        <p14:creationId xmlns:p14="http://schemas.microsoft.com/office/powerpoint/2010/main" xmlns="" val="8148987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6.xml"/><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60648"/>
            <a:ext cx="7772400" cy="3888431"/>
          </a:xfrm>
        </p:spPr>
        <p:txBody>
          <a:bodyPr>
            <a:normAutofit/>
          </a:bodyPr>
          <a:lstStyle/>
          <a:p>
            <a:r>
              <a:rPr lang="ru-RU" sz="2000" dirty="0">
                <a:latin typeface="Times New Roman" panose="02020603050405020304" pitchFamily="18" charset="0"/>
                <a:cs typeface="Times New Roman" panose="02020603050405020304" pitchFamily="18" charset="0"/>
              </a:rPr>
              <a:t>МБДОУ </a:t>
            </a:r>
            <a:r>
              <a:rPr lang="ru-RU" sz="2000" dirty="0" err="1">
                <a:latin typeface="Times New Roman" panose="02020603050405020304" pitchFamily="18" charset="0"/>
                <a:cs typeface="Times New Roman" panose="02020603050405020304" pitchFamily="18" charset="0"/>
              </a:rPr>
              <a:t>д</a:t>
            </a:r>
            <a:r>
              <a:rPr lang="ru-RU" sz="2000" dirty="0">
                <a:latin typeface="Times New Roman" panose="02020603050405020304" pitchFamily="18" charset="0"/>
                <a:cs typeface="Times New Roman" panose="02020603050405020304" pitchFamily="18" charset="0"/>
              </a:rPr>
              <a:t>/сад 167 </a:t>
            </a:r>
            <a:br>
              <a:rPr lang="ru-RU" sz="2000" dirty="0">
                <a:latin typeface="Times New Roman" panose="02020603050405020304" pitchFamily="18" charset="0"/>
                <a:cs typeface="Times New Roman" panose="02020603050405020304" pitchFamily="18" charset="0"/>
              </a:rPr>
            </a:br>
            <a:r>
              <a:rPr lang="ru-RU" sz="2000" dirty="0">
                <a:latin typeface="Times New Roman" panose="02020603050405020304" pitchFamily="18" charset="0"/>
                <a:cs typeface="Times New Roman" panose="02020603050405020304" pitchFamily="18" charset="0"/>
              </a:rPr>
              <a:t/>
            </a:r>
            <a:br>
              <a:rPr lang="ru-RU" sz="2000" dirty="0">
                <a:latin typeface="Times New Roman" panose="02020603050405020304" pitchFamily="18" charset="0"/>
                <a:cs typeface="Times New Roman" panose="02020603050405020304" pitchFamily="18" charset="0"/>
              </a:rPr>
            </a:br>
            <a:r>
              <a:rPr lang="ru-RU" sz="2000" dirty="0">
                <a:latin typeface="Times New Roman" panose="02020603050405020304" pitchFamily="18" charset="0"/>
                <a:cs typeface="Times New Roman" panose="02020603050405020304" pitchFamily="18" charset="0"/>
              </a:rPr>
              <a:t/>
            </a:r>
            <a:br>
              <a:rPr lang="ru-RU" sz="2000" dirty="0">
                <a:latin typeface="Times New Roman" panose="02020603050405020304" pitchFamily="18" charset="0"/>
                <a:cs typeface="Times New Roman" panose="02020603050405020304" pitchFamily="18" charset="0"/>
              </a:rPr>
            </a:br>
            <a:r>
              <a:rPr lang="ru-RU" sz="2000" dirty="0">
                <a:latin typeface="Times New Roman" panose="02020603050405020304" pitchFamily="18" charset="0"/>
                <a:cs typeface="Times New Roman" panose="02020603050405020304" pitchFamily="18" charset="0"/>
              </a:rPr>
              <a:t/>
            </a:r>
            <a:br>
              <a:rPr lang="ru-RU" sz="2000" dirty="0">
                <a:latin typeface="Times New Roman" panose="02020603050405020304" pitchFamily="18" charset="0"/>
                <a:cs typeface="Times New Roman" panose="02020603050405020304" pitchFamily="18" charset="0"/>
              </a:rPr>
            </a:br>
            <a:r>
              <a:rPr lang="ru-RU" sz="3200" b="1" dirty="0">
                <a:solidFill>
                  <a:srgbClr val="C00000"/>
                </a:solidFill>
                <a:latin typeface="Times New Roman" panose="02020603050405020304" pitchFamily="18" charset="0"/>
                <a:cs typeface="Times New Roman" panose="02020603050405020304" pitchFamily="18" charset="0"/>
              </a:rPr>
              <a:t>Сенсорное развитие детей первой младшей группы в процессе предметно – игровой деятельности </a:t>
            </a:r>
            <a:endParaRPr lang="ru-RU" sz="4800" b="1" dirty="0">
              <a:solidFill>
                <a:srgbClr val="C00000"/>
              </a:solidFill>
              <a:latin typeface="Times New Roman" panose="02020603050405020304" pitchFamily="18" charset="0"/>
              <a:cs typeface="Times New Roman" panose="02020603050405020304" pitchFamily="18" charset="0"/>
            </a:endParaRPr>
          </a:p>
        </p:txBody>
      </p:sp>
      <p:sp>
        <p:nvSpPr>
          <p:cNvPr id="3" name="Подзаголовок 2"/>
          <p:cNvSpPr>
            <a:spLocks noGrp="1"/>
          </p:cNvSpPr>
          <p:nvPr>
            <p:ph type="subTitle" idx="1"/>
          </p:nvPr>
        </p:nvSpPr>
        <p:spPr>
          <a:xfrm>
            <a:off x="2843808" y="4581128"/>
            <a:ext cx="4928592" cy="864096"/>
          </a:xfrm>
        </p:spPr>
        <p:txBody>
          <a:bodyPr>
            <a:normAutofit lnSpcReduction="10000"/>
          </a:bodyPr>
          <a:lstStyle/>
          <a:p>
            <a:endParaRPr lang="ru-RU" sz="2400" dirty="0">
              <a:solidFill>
                <a:schemeClr val="tx1"/>
              </a:solidFill>
              <a:latin typeface="Times New Roman" panose="02020603050405020304" pitchFamily="18" charset="0"/>
              <a:cs typeface="Times New Roman" panose="02020603050405020304" pitchFamily="18" charset="0"/>
            </a:endParaRPr>
          </a:p>
          <a:p>
            <a:r>
              <a:rPr lang="ru-RU" sz="2400" dirty="0">
                <a:solidFill>
                  <a:schemeClr val="tx1"/>
                </a:solidFill>
                <a:latin typeface="Times New Roman" panose="02020603050405020304" pitchFamily="18" charset="0"/>
                <a:cs typeface="Times New Roman" panose="02020603050405020304" pitchFamily="18" charset="0"/>
              </a:rPr>
              <a:t>Воспитатель: Горбунова С.Г.</a:t>
            </a:r>
          </a:p>
        </p:txBody>
      </p:sp>
    </p:spTree>
    <p:extLst>
      <p:ext uri="{BB962C8B-B14F-4D97-AF65-F5344CB8AC3E}">
        <p14:creationId xmlns:p14="http://schemas.microsoft.com/office/powerpoint/2010/main" xmlns="" val="20781272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426170"/>
          </a:xfrm>
        </p:spPr>
        <p:txBody>
          <a:bodyPr>
            <a:noAutofit/>
          </a:bodyPr>
          <a:lstStyle/>
          <a:p>
            <a:r>
              <a:rPr lang="ru-RU" sz="2400" dirty="0">
                <a:latin typeface="Times New Roman" panose="02020603050405020304" pitchFamily="18" charset="0"/>
                <a:cs typeface="Times New Roman" panose="02020603050405020304" pitchFamily="18" charset="0"/>
              </a:rPr>
              <a:t>Дидактическая игра  «Собери пирамидку» учит детей сравнивать предметы по величине, упорядочивать их от самого большого до самого малого.</a:t>
            </a:r>
          </a:p>
        </p:txBody>
      </p:sp>
      <p:pic>
        <p:nvPicPr>
          <p:cNvPr id="6146" name="Picture 2" descr="D:\Личные документы\фото\100_PANA\мет.пособ\P1050648.JPG"/>
          <p:cNvPicPr>
            <a:picLocks noChangeAspect="1" noChangeArrowheads="1"/>
          </p:cNvPicPr>
          <p:nvPr/>
        </p:nvPicPr>
        <p:blipFill>
          <a:blip r:embed="rId2" cstate="screen">
            <a:extLst>
              <a:ext uri="{28A0092B-C50C-407E-A947-70E740481C1C}">
                <a14:useLocalDpi xmlns:a14="http://schemas.microsoft.com/office/drawing/2010/main" xmlns=""/>
              </a:ext>
            </a:extLst>
          </a:blip>
          <a:srcRect/>
          <a:stretch>
            <a:fillRect/>
          </a:stretch>
        </p:blipFill>
        <p:spPr bwMode="auto">
          <a:xfrm>
            <a:off x="683568" y="1926882"/>
            <a:ext cx="3744416" cy="3600400"/>
          </a:xfrm>
          <a:prstGeom prst="rect">
            <a:avLst/>
          </a:prstGeom>
          <a:noFill/>
          <a:extLst>
            <a:ext uri="{909E8E84-426E-40DD-AFC4-6F175D3DCCD1}">
              <a14:hiddenFill xmlns:a14="http://schemas.microsoft.com/office/drawing/2010/main" xmlns="">
                <a:solidFill>
                  <a:srgbClr val="FFFFFF"/>
                </a:solidFill>
              </a14:hiddenFill>
            </a:ext>
          </a:extLst>
        </p:spPr>
      </p:pic>
      <p:pic>
        <p:nvPicPr>
          <p:cNvPr id="6147" name="Picture 3" descr="C:\Users\User\Desktop\P1000297.JPG"/>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4860032" y="1926882"/>
            <a:ext cx="3713033" cy="36004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6623562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404664"/>
            <a:ext cx="8229600" cy="1143000"/>
          </a:xfrm>
        </p:spPr>
        <p:txBody>
          <a:bodyPr>
            <a:normAutofit fontScale="90000"/>
          </a:bodyPr>
          <a:lstStyle/>
          <a:p>
            <a:r>
              <a:rPr lang="ru-RU" sz="2400" dirty="0">
                <a:latin typeface="Times New Roman" panose="02020603050405020304" pitchFamily="18" charset="0"/>
                <a:cs typeface="Times New Roman" panose="02020603050405020304" pitchFamily="18" charset="0"/>
              </a:rPr>
              <a:t>Игры с мозаикой, конструктором, отлично развивают мелкую моторику, внимание, мыщление, логику, зрительное восприятие.</a:t>
            </a:r>
          </a:p>
        </p:txBody>
      </p:sp>
      <p:pic>
        <p:nvPicPr>
          <p:cNvPr id="1026" name="Picture 2"/>
          <p:cNvPicPr>
            <a:picLocks noChangeAspect="1" noChangeArrowheads="1"/>
          </p:cNvPicPr>
          <p:nvPr/>
        </p:nvPicPr>
        <p:blipFill>
          <a:blip r:embed="rId2" cstate="print"/>
          <a:srcRect/>
          <a:stretch>
            <a:fillRect/>
          </a:stretch>
        </p:blipFill>
        <p:spPr bwMode="auto">
          <a:xfrm>
            <a:off x="179512" y="1340768"/>
            <a:ext cx="3672408" cy="4687107"/>
          </a:xfrm>
          <a:prstGeom prst="rect">
            <a:avLst/>
          </a:prstGeom>
          <a:noFill/>
          <a:ln w="9525">
            <a:noFill/>
            <a:miter lim="800000"/>
            <a:headEnd/>
            <a:tailEnd/>
          </a:ln>
        </p:spPr>
      </p:pic>
      <p:pic>
        <p:nvPicPr>
          <p:cNvPr id="1028" name="Picture 4" descr="https://i.pinimg.com/originals/cb/a1/19/cba119aa5b4e9b9ee0ef377b8be59936.jpg"/>
          <p:cNvPicPr>
            <a:picLocks noChangeAspect="1" noChangeArrowheads="1"/>
          </p:cNvPicPr>
          <p:nvPr/>
        </p:nvPicPr>
        <p:blipFill>
          <a:blip r:embed="rId3" cstate="print"/>
          <a:srcRect/>
          <a:stretch>
            <a:fillRect/>
          </a:stretch>
        </p:blipFill>
        <p:spPr bwMode="auto">
          <a:xfrm>
            <a:off x="3491880" y="2996952"/>
            <a:ext cx="4010320" cy="2664296"/>
          </a:xfrm>
          <a:prstGeom prst="rect">
            <a:avLst/>
          </a:prstGeom>
          <a:noFill/>
        </p:spPr>
      </p:pic>
    </p:spTree>
    <p:extLst>
      <p:ext uri="{BB962C8B-B14F-4D97-AF65-F5344CB8AC3E}">
        <p14:creationId xmlns:p14="http://schemas.microsoft.com/office/powerpoint/2010/main" xmlns="" val="2329681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27584" y="274638"/>
            <a:ext cx="7488832" cy="1858218"/>
          </a:xfrm>
        </p:spPr>
        <p:txBody>
          <a:bodyPr>
            <a:normAutofit/>
          </a:bodyPr>
          <a:lstStyle/>
          <a:p>
            <a:r>
              <a:rPr lang="ru-RU" sz="2000" dirty="0">
                <a:latin typeface="Times New Roman" panose="02020603050405020304" pitchFamily="18" charset="0"/>
                <a:cs typeface="Times New Roman" panose="02020603050405020304" pitchFamily="18" charset="0"/>
              </a:rPr>
              <a:t>Массаж с гранеными карандашами. Такой массаж и игры с карандашами будут стимулировать речевое развитие малыша, способствовать овладению тонкими движениями пальцев, улучшат кровообращение пальцев рук.</a:t>
            </a:r>
          </a:p>
        </p:txBody>
      </p:sp>
      <p:pic>
        <p:nvPicPr>
          <p:cNvPr id="10247" name="Picture 7" descr="D:\Личные документы\фото\100_PANA\мет.пособ\P1000384.JPG"/>
          <p:cNvPicPr>
            <a:picLocks noChangeAspect="1" noChangeArrowheads="1"/>
          </p:cNvPicPr>
          <p:nvPr/>
        </p:nvPicPr>
        <p:blipFill>
          <a:blip r:embed="rId2" cstate="screen">
            <a:extLst>
              <a:ext uri="{28A0092B-C50C-407E-A947-70E740481C1C}">
                <a14:useLocalDpi xmlns:a14="http://schemas.microsoft.com/office/drawing/2010/main" xmlns=""/>
              </a:ext>
            </a:extLst>
          </a:blip>
          <a:srcRect/>
          <a:stretch>
            <a:fillRect/>
          </a:stretch>
        </p:blipFill>
        <p:spPr bwMode="auto">
          <a:xfrm>
            <a:off x="4788024" y="2250059"/>
            <a:ext cx="3635896" cy="2726922"/>
          </a:xfrm>
          <a:prstGeom prst="rect">
            <a:avLst/>
          </a:prstGeom>
          <a:noFill/>
          <a:extLst>
            <a:ext uri="{909E8E84-426E-40DD-AFC4-6F175D3DCCD1}">
              <a14:hiddenFill xmlns:a14="http://schemas.microsoft.com/office/drawing/2010/main" xmlns="">
                <a:solidFill>
                  <a:srgbClr val="FFFFFF"/>
                </a:solidFill>
              </a14:hiddenFill>
            </a:ext>
          </a:extLst>
        </p:spPr>
      </p:pic>
      <p:pic>
        <p:nvPicPr>
          <p:cNvPr id="12289" name="Picture 1"/>
          <p:cNvPicPr>
            <a:picLocks noChangeAspect="1" noChangeArrowheads="1"/>
          </p:cNvPicPr>
          <p:nvPr/>
        </p:nvPicPr>
        <p:blipFill>
          <a:blip r:embed="rId3" cstate="print"/>
          <a:srcRect/>
          <a:stretch>
            <a:fillRect/>
          </a:stretch>
        </p:blipFill>
        <p:spPr bwMode="auto">
          <a:xfrm>
            <a:off x="1403648" y="1988840"/>
            <a:ext cx="2736304" cy="3648532"/>
          </a:xfrm>
          <a:prstGeom prst="rect">
            <a:avLst/>
          </a:prstGeom>
          <a:noFill/>
          <a:ln w="9525">
            <a:noFill/>
            <a:miter lim="800000"/>
            <a:headEnd/>
            <a:tailEnd/>
          </a:ln>
        </p:spPr>
      </p:pic>
    </p:spTree>
    <p:extLst>
      <p:ext uri="{BB962C8B-B14F-4D97-AF65-F5344CB8AC3E}">
        <p14:creationId xmlns:p14="http://schemas.microsoft.com/office/powerpoint/2010/main" xmlns="" val="39920874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2400" dirty="0">
                <a:latin typeface="Times New Roman" panose="02020603050405020304" pitchFamily="18" charset="0"/>
                <a:cs typeface="Times New Roman" panose="02020603050405020304" pitchFamily="18" charset="0"/>
              </a:rPr>
              <a:t>Упражнения с массажными мячами , щетками.</a:t>
            </a:r>
            <a:br>
              <a:rPr lang="ru-RU" sz="2400" dirty="0">
                <a:latin typeface="Times New Roman" panose="02020603050405020304" pitchFamily="18" charset="0"/>
                <a:cs typeface="Times New Roman" panose="02020603050405020304" pitchFamily="18" charset="0"/>
              </a:rPr>
            </a:br>
            <a:r>
              <a:rPr lang="ru-RU" sz="2400" dirty="0">
                <a:latin typeface="Times New Roman" panose="02020603050405020304" pitchFamily="18" charset="0"/>
                <a:cs typeface="Times New Roman" panose="02020603050405020304" pitchFamily="18" charset="0"/>
              </a:rPr>
              <a:t>Это хорошая гимнастика для пальчиков, улучшает кровообращение, развивает мелкую моторику.</a:t>
            </a:r>
          </a:p>
        </p:txBody>
      </p:sp>
      <p:pic>
        <p:nvPicPr>
          <p:cNvPr id="11266" name="Picture 2" descr="D:\Личные документы\фото\100_PANA\мет.пособ\IMG_20191216_110031.jpg"/>
          <p:cNvPicPr>
            <a:picLocks noChangeAspect="1" noChangeArrowheads="1"/>
          </p:cNvPicPr>
          <p:nvPr/>
        </p:nvPicPr>
        <p:blipFill>
          <a:blip r:embed="rId2" cstate="screen">
            <a:extLst>
              <a:ext uri="{28A0092B-C50C-407E-A947-70E740481C1C}">
                <a14:useLocalDpi xmlns:a14="http://schemas.microsoft.com/office/drawing/2010/main" xmlns=""/>
              </a:ext>
            </a:extLst>
          </a:blip>
          <a:srcRect/>
          <a:stretch>
            <a:fillRect/>
          </a:stretch>
        </p:blipFill>
        <p:spPr bwMode="auto">
          <a:xfrm>
            <a:off x="1043608" y="1932770"/>
            <a:ext cx="3075806" cy="4101074"/>
          </a:xfrm>
          <a:prstGeom prst="rect">
            <a:avLst/>
          </a:prstGeom>
          <a:noFill/>
          <a:extLst>
            <a:ext uri="{909E8E84-426E-40DD-AFC4-6F175D3DCCD1}">
              <a14:hiddenFill xmlns:a14="http://schemas.microsoft.com/office/drawing/2010/main" xmlns="">
                <a:solidFill>
                  <a:srgbClr val="FFFFFF"/>
                </a:solidFill>
              </a14:hiddenFill>
            </a:ext>
          </a:extLst>
        </p:spPr>
      </p:pic>
      <p:pic>
        <p:nvPicPr>
          <p:cNvPr id="11267" name="Picture 3" descr="D:\Личные документы\фото\100_PANA\мет.пособ\IMG_20191216_105648 (2).jpg"/>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5076056" y="1924513"/>
            <a:ext cx="3092710" cy="412361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6965731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87624" y="274638"/>
            <a:ext cx="6912768" cy="1143000"/>
          </a:xfrm>
        </p:spPr>
        <p:txBody>
          <a:bodyPr>
            <a:normAutofit fontScale="90000"/>
          </a:bodyPr>
          <a:lstStyle/>
          <a:p>
            <a:r>
              <a:rPr lang="ru-RU" sz="2400" dirty="0">
                <a:latin typeface="Times New Roman" panose="02020603050405020304" pitchFamily="18" charset="0"/>
                <a:cs typeface="Times New Roman" panose="02020603050405020304" pitchFamily="18" charset="0"/>
              </a:rPr>
              <a:t>Игры с закручиванием крышек очень полезны. Необходимо подобрать крышку по цвету и закрутить ее.</a:t>
            </a:r>
          </a:p>
        </p:txBody>
      </p:sp>
      <p:pic>
        <p:nvPicPr>
          <p:cNvPr id="13314" name="Picture 2" descr="D:\Личные документы\фото\100_PANA\мет.пособ\P1000392.JPG"/>
          <p:cNvPicPr>
            <a:picLocks noChangeAspect="1" noChangeArrowheads="1"/>
          </p:cNvPicPr>
          <p:nvPr/>
        </p:nvPicPr>
        <p:blipFill>
          <a:blip r:embed="rId2" cstate="screen">
            <a:extLst>
              <a:ext uri="{28A0092B-C50C-407E-A947-70E740481C1C}">
                <a14:useLocalDpi xmlns:a14="http://schemas.microsoft.com/office/drawing/2010/main" xmlns=""/>
              </a:ext>
            </a:extLst>
          </a:blip>
          <a:srcRect/>
          <a:stretch>
            <a:fillRect/>
          </a:stretch>
        </p:blipFill>
        <p:spPr bwMode="auto">
          <a:xfrm>
            <a:off x="539552" y="2132856"/>
            <a:ext cx="4128458" cy="3096344"/>
          </a:xfrm>
          <a:prstGeom prst="rect">
            <a:avLst/>
          </a:prstGeom>
          <a:noFill/>
          <a:extLst>
            <a:ext uri="{909E8E84-426E-40DD-AFC4-6F175D3DCCD1}">
              <a14:hiddenFill xmlns:a14="http://schemas.microsoft.com/office/drawing/2010/main" xmlns="">
                <a:solidFill>
                  <a:srgbClr val="FFFFFF"/>
                </a:solidFill>
              </a14:hiddenFill>
            </a:ext>
          </a:extLst>
        </p:spPr>
      </p:pic>
      <p:pic>
        <p:nvPicPr>
          <p:cNvPr id="13315" name="Picture 3" descr="C:\Users\User\Desktop\P1000354.JPG"/>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4932040" y="1730315"/>
            <a:ext cx="3572152" cy="371703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795847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87624" y="274638"/>
            <a:ext cx="6912768" cy="1143000"/>
          </a:xfrm>
        </p:spPr>
        <p:txBody>
          <a:bodyPr>
            <a:normAutofit/>
          </a:bodyPr>
          <a:lstStyle/>
          <a:p>
            <a:r>
              <a:rPr lang="ru-RU" sz="2000" dirty="0">
                <a:latin typeface="Times New Roman" panose="02020603050405020304" pitchFamily="18" charset="0"/>
                <a:cs typeface="Times New Roman" panose="02020603050405020304" pitchFamily="18" charset="0"/>
              </a:rPr>
              <a:t>Дидактическая игра «Прищепки». Цель: Учить пользоваться прищепкой; развивать мускулатуру пальцев рук; подбирать прищепки по цвету.</a:t>
            </a:r>
          </a:p>
        </p:txBody>
      </p:sp>
      <p:pic>
        <p:nvPicPr>
          <p:cNvPr id="9217" name="Picture 1"/>
          <p:cNvPicPr>
            <a:picLocks noChangeAspect="1" noChangeArrowheads="1"/>
          </p:cNvPicPr>
          <p:nvPr/>
        </p:nvPicPr>
        <p:blipFill>
          <a:blip r:embed="rId2" cstate="print"/>
          <a:srcRect/>
          <a:stretch>
            <a:fillRect/>
          </a:stretch>
        </p:blipFill>
        <p:spPr bwMode="auto">
          <a:xfrm>
            <a:off x="1187624" y="1412776"/>
            <a:ext cx="6633696" cy="4975099"/>
          </a:xfrm>
          <a:prstGeom prst="rect">
            <a:avLst/>
          </a:prstGeom>
          <a:noFill/>
          <a:ln w="9525">
            <a:noFill/>
            <a:miter lim="800000"/>
            <a:headEnd/>
            <a:tailEnd/>
          </a:ln>
        </p:spPr>
      </p:pic>
    </p:spTree>
    <p:extLst>
      <p:ext uri="{BB962C8B-B14F-4D97-AF65-F5344CB8AC3E}">
        <p14:creationId xmlns:p14="http://schemas.microsoft.com/office/powerpoint/2010/main" xmlns="" val="18876124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274638"/>
            <a:ext cx="7920880" cy="1282154"/>
          </a:xfrm>
        </p:spPr>
        <p:txBody>
          <a:bodyPr>
            <a:normAutofit fontScale="90000"/>
          </a:bodyPr>
          <a:lstStyle/>
          <a:p>
            <a:r>
              <a:rPr lang="ru-RU" sz="2000" dirty="0">
                <a:latin typeface="Times New Roman" panose="02020603050405020304" pitchFamily="18" charset="0"/>
                <a:cs typeface="Times New Roman" panose="02020603050405020304" pitchFamily="18" charset="0"/>
              </a:rPr>
              <a:t>Игры с бусинами, </a:t>
            </a:r>
            <a:r>
              <a:rPr lang="ru-RU" sz="2000" dirty="0" smtClean="0">
                <a:latin typeface="Times New Roman" panose="02020603050405020304" pitchFamily="18" charset="0"/>
                <a:cs typeface="Times New Roman" panose="02020603050405020304" pitchFamily="18" charset="0"/>
              </a:rPr>
              <a:t>макаронами и другими мелкими предметами. </a:t>
            </a:r>
            <a:r>
              <a:rPr lang="ru-RU" sz="2000" dirty="0">
                <a:latin typeface="Times New Roman" panose="02020603050405020304" pitchFamily="18" charset="0"/>
                <a:cs typeface="Times New Roman" panose="02020603050405020304" pitchFamily="18" charset="0"/>
              </a:rPr>
              <a:t>Отлично развивает руку разнообразное нанизывание. Нанизывать можно все, что нанизывается. Бусины также можно сортировать по размеру, цвету, форме.</a:t>
            </a:r>
          </a:p>
        </p:txBody>
      </p:sp>
      <p:pic>
        <p:nvPicPr>
          <p:cNvPr id="16386" name="Picture 2" descr="D:\Личные документы\фото\100_PANA\мет.пособ\P1050581.JPG"/>
          <p:cNvPicPr>
            <a:picLocks noChangeAspect="1" noChangeArrowheads="1"/>
          </p:cNvPicPr>
          <p:nvPr/>
        </p:nvPicPr>
        <p:blipFill>
          <a:blip r:embed="rId2" cstate="screen">
            <a:extLst>
              <a:ext uri="{28A0092B-C50C-407E-A947-70E740481C1C}">
                <a14:useLocalDpi xmlns:a14="http://schemas.microsoft.com/office/drawing/2010/main" xmlns=""/>
              </a:ext>
            </a:extLst>
          </a:blip>
          <a:srcRect/>
          <a:stretch>
            <a:fillRect/>
          </a:stretch>
        </p:blipFill>
        <p:spPr bwMode="auto">
          <a:xfrm>
            <a:off x="323528" y="2276872"/>
            <a:ext cx="3744416" cy="3000662"/>
          </a:xfrm>
          <a:prstGeom prst="rect">
            <a:avLst/>
          </a:prstGeom>
          <a:noFill/>
          <a:extLst>
            <a:ext uri="{909E8E84-426E-40DD-AFC4-6F175D3DCCD1}">
              <a14:hiddenFill xmlns:a14="http://schemas.microsoft.com/office/drawing/2010/main" xmlns="">
                <a:solidFill>
                  <a:srgbClr val="FFFFFF"/>
                </a:solidFill>
              </a14:hiddenFill>
            </a:ext>
          </a:extLst>
        </p:spPr>
      </p:pic>
      <p:pic>
        <p:nvPicPr>
          <p:cNvPr id="8193" name="Picture 1"/>
          <p:cNvPicPr>
            <a:picLocks noChangeAspect="1" noChangeArrowheads="1"/>
          </p:cNvPicPr>
          <p:nvPr/>
        </p:nvPicPr>
        <p:blipFill>
          <a:blip r:embed="rId3" cstate="print"/>
          <a:srcRect/>
          <a:stretch>
            <a:fillRect/>
          </a:stretch>
        </p:blipFill>
        <p:spPr bwMode="auto">
          <a:xfrm>
            <a:off x="4572000" y="1556792"/>
            <a:ext cx="3171288" cy="4228384"/>
          </a:xfrm>
          <a:prstGeom prst="rect">
            <a:avLst/>
          </a:prstGeom>
          <a:noFill/>
          <a:ln w="9525">
            <a:noFill/>
            <a:miter lim="800000"/>
            <a:headEnd/>
            <a:tailEnd/>
          </a:ln>
        </p:spPr>
      </p:pic>
    </p:spTree>
    <p:extLst>
      <p:ext uri="{BB962C8B-B14F-4D97-AF65-F5344CB8AC3E}">
        <p14:creationId xmlns:p14="http://schemas.microsoft.com/office/powerpoint/2010/main" xmlns="" val="24087375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426170"/>
          </a:xfrm>
        </p:spPr>
        <p:txBody>
          <a:bodyPr>
            <a:normAutofit/>
          </a:bodyPr>
          <a:lstStyle/>
          <a:p>
            <a:r>
              <a:rPr lang="ru-RU" sz="2000" dirty="0">
                <a:latin typeface="Times New Roman" panose="02020603050405020304" pitchFamily="18" charset="0"/>
                <a:cs typeface="Times New Roman" panose="02020603050405020304" pitchFamily="18" charset="0"/>
              </a:rPr>
              <a:t>Игры – </a:t>
            </a:r>
            <a:r>
              <a:rPr lang="ru-RU" sz="2000" dirty="0" err="1">
                <a:latin typeface="Times New Roman" panose="02020603050405020304" pitchFamily="18" charset="0"/>
                <a:cs typeface="Times New Roman" panose="02020603050405020304" pitchFamily="18" charset="0"/>
              </a:rPr>
              <a:t>пазлы</a:t>
            </a:r>
            <a:r>
              <a:rPr lang="ru-RU" sz="2000" dirty="0">
                <a:latin typeface="Times New Roman" panose="02020603050405020304" pitchFamily="18" charset="0"/>
                <a:cs typeface="Times New Roman" panose="02020603050405020304" pitchFamily="18" charset="0"/>
              </a:rPr>
              <a:t> учат детей находить связи между частью и целым, развивают логическое мышление, память и мелкую моторику рук.  </a:t>
            </a:r>
          </a:p>
        </p:txBody>
      </p:sp>
      <p:pic>
        <p:nvPicPr>
          <p:cNvPr id="18434" name="Picture 2" descr="D:\Личные документы\фото\100_PANA\дети\P1000324.JPG"/>
          <p:cNvPicPr>
            <a:picLocks noChangeAspect="1" noChangeArrowheads="1"/>
          </p:cNvPicPr>
          <p:nvPr/>
        </p:nvPicPr>
        <p:blipFill>
          <a:blip r:embed="rId2" cstate="screen">
            <a:extLst>
              <a:ext uri="{28A0092B-C50C-407E-A947-70E740481C1C}">
                <a14:useLocalDpi xmlns:a14="http://schemas.microsoft.com/office/drawing/2010/main" xmlns=""/>
              </a:ext>
            </a:extLst>
          </a:blip>
          <a:srcRect/>
          <a:stretch>
            <a:fillRect/>
          </a:stretch>
        </p:blipFill>
        <p:spPr bwMode="auto">
          <a:xfrm>
            <a:off x="611560" y="1783997"/>
            <a:ext cx="3604127" cy="3361833"/>
          </a:xfrm>
          <a:prstGeom prst="rect">
            <a:avLst/>
          </a:prstGeom>
          <a:noFill/>
          <a:extLst>
            <a:ext uri="{909E8E84-426E-40DD-AFC4-6F175D3DCCD1}">
              <a14:hiddenFill xmlns:a14="http://schemas.microsoft.com/office/drawing/2010/main" xmlns="">
                <a:solidFill>
                  <a:srgbClr val="FFFFFF"/>
                </a:solidFill>
              </a14:hiddenFill>
            </a:ext>
          </a:extLst>
        </p:spPr>
      </p:pic>
      <p:pic>
        <p:nvPicPr>
          <p:cNvPr id="18435" name="Picture 3" descr="D:\Личные документы\фото\100_PANA\дети\P1020146.JPG"/>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4572000" y="2015318"/>
            <a:ext cx="4153226" cy="277782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6933346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4" name="Picture 6" descr="D:\Личные документы\фото\100_PANA\мет.пособ\P1000398.JPG"/>
          <p:cNvPicPr>
            <a:picLocks noChangeAspect="1" noChangeArrowheads="1"/>
          </p:cNvPicPr>
          <p:nvPr/>
        </p:nvPicPr>
        <p:blipFill>
          <a:blip r:embed="rId2" cstate="screen">
            <a:extLst>
              <a:ext uri="{28A0092B-C50C-407E-A947-70E740481C1C}">
                <a14:useLocalDpi xmlns:a14="http://schemas.microsoft.com/office/drawing/2010/main" xmlns=""/>
              </a:ext>
            </a:extLst>
          </a:blip>
          <a:srcRect/>
          <a:stretch>
            <a:fillRect/>
          </a:stretch>
        </p:blipFill>
        <p:spPr bwMode="auto">
          <a:xfrm>
            <a:off x="2483768" y="3752586"/>
            <a:ext cx="3858682" cy="2894012"/>
          </a:xfrm>
          <a:prstGeom prst="rect">
            <a:avLst/>
          </a:prstGeom>
          <a:noFill/>
          <a:extLst>
            <a:ext uri="{909E8E84-426E-40DD-AFC4-6F175D3DCCD1}">
              <a14:hiddenFill xmlns:a14="http://schemas.microsoft.com/office/drawing/2010/main" xmlns="">
                <a:solidFill>
                  <a:srgbClr val="FFFFFF"/>
                </a:solidFill>
              </a14:hiddenFill>
            </a:ext>
          </a:extLst>
        </p:spPr>
      </p:pic>
      <p:pic>
        <p:nvPicPr>
          <p:cNvPr id="17412" name="Picture 4" descr="D:\Личные документы\фото\100_PANA\мет.пособ\P1000347.JPG"/>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rot="1624883">
            <a:off x="5105543" y="1766573"/>
            <a:ext cx="3360863" cy="2520647"/>
          </a:xfrm>
          <a:prstGeom prst="rect">
            <a:avLst/>
          </a:prstGeom>
          <a:noFill/>
          <a:extLst>
            <a:ext uri="{909E8E84-426E-40DD-AFC4-6F175D3DCCD1}">
              <a14:hiddenFill xmlns:a14="http://schemas.microsoft.com/office/drawing/2010/main" xmlns="">
                <a:solidFill>
                  <a:srgbClr val="FFFFFF"/>
                </a:solidFill>
              </a14:hiddenFill>
            </a:ext>
          </a:extLst>
        </p:spPr>
      </p:pic>
      <p:sp>
        <p:nvSpPr>
          <p:cNvPr id="2" name="Заголовок 1"/>
          <p:cNvSpPr>
            <a:spLocks noGrp="1"/>
          </p:cNvSpPr>
          <p:nvPr>
            <p:ph type="title"/>
          </p:nvPr>
        </p:nvSpPr>
        <p:spPr>
          <a:xfrm>
            <a:off x="396685" y="260648"/>
            <a:ext cx="8229600" cy="1143000"/>
          </a:xfrm>
        </p:spPr>
        <p:txBody>
          <a:bodyPr>
            <a:noAutofit/>
          </a:bodyPr>
          <a:lstStyle/>
          <a:p>
            <a:r>
              <a:rPr lang="ru-RU" sz="2400" dirty="0">
                <a:latin typeface="Times New Roman" panose="02020603050405020304" pitchFamily="18" charset="0"/>
                <a:cs typeface="Times New Roman" panose="02020603050405020304" pitchFamily="18" charset="0"/>
              </a:rPr>
              <a:t>Дидактическая игра «Подбери по цвету и форме». Детям необходимо  подобрать  по цвету и форме геометрические фигуры. </a:t>
            </a:r>
          </a:p>
        </p:txBody>
      </p:sp>
      <p:pic>
        <p:nvPicPr>
          <p:cNvPr id="17413" name="Picture 5" descr="D:\Личные документы\фото\100_PANA\мет.пособ\P1000345.JPG"/>
          <p:cNvPicPr>
            <a:picLocks noChangeAspect="1" noChangeArrowheads="1"/>
          </p:cNvPicPr>
          <p:nvPr/>
        </p:nvPicPr>
        <p:blipFill>
          <a:blip r:embed="rId4" cstate="screen">
            <a:extLst>
              <a:ext uri="{28A0092B-C50C-407E-A947-70E740481C1C}">
                <a14:useLocalDpi xmlns:a14="http://schemas.microsoft.com/office/drawing/2010/main" xmlns=""/>
              </a:ext>
            </a:extLst>
          </a:blip>
          <a:srcRect/>
          <a:stretch>
            <a:fillRect/>
          </a:stretch>
        </p:blipFill>
        <p:spPr bwMode="auto">
          <a:xfrm rot="19083789">
            <a:off x="670650" y="1954036"/>
            <a:ext cx="3419872" cy="256490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7365264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2400" dirty="0">
                <a:latin typeface="Times New Roman" panose="02020603050405020304" pitchFamily="18" charset="0"/>
                <a:cs typeface="Times New Roman" panose="02020603050405020304" pitchFamily="18" charset="0"/>
              </a:rPr>
              <a:t>Рисование пальчиками развивает тактильную чувствительность (ощущения от соприкосновения с предметами и материалами), мелкую моторику рук, стимулирует воображение.</a:t>
            </a:r>
          </a:p>
        </p:txBody>
      </p:sp>
      <p:pic>
        <p:nvPicPr>
          <p:cNvPr id="19458" name="Picture 2" descr="D:\Личные документы\фото\100_PANA\дети\P1000363.JPG"/>
          <p:cNvPicPr>
            <a:picLocks noChangeAspect="1" noChangeArrowheads="1"/>
          </p:cNvPicPr>
          <p:nvPr/>
        </p:nvPicPr>
        <p:blipFill>
          <a:blip r:embed="rId2" cstate="screen">
            <a:extLst>
              <a:ext uri="{28A0092B-C50C-407E-A947-70E740481C1C}">
                <a14:useLocalDpi xmlns:a14="http://schemas.microsoft.com/office/drawing/2010/main" xmlns=""/>
              </a:ext>
            </a:extLst>
          </a:blip>
          <a:srcRect/>
          <a:stretch>
            <a:fillRect/>
          </a:stretch>
        </p:blipFill>
        <p:spPr bwMode="auto">
          <a:xfrm>
            <a:off x="1691680" y="1629272"/>
            <a:ext cx="6048672" cy="453650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2075415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27584" y="548680"/>
            <a:ext cx="7200800" cy="4896544"/>
          </a:xfrm>
        </p:spPr>
        <p:txBody>
          <a:bodyPr>
            <a:noAutofit/>
          </a:bodyPr>
          <a:lstStyle/>
          <a:p>
            <a:r>
              <a:rPr lang="ru-RU" sz="2400" b="1" dirty="0">
                <a:latin typeface="Times New Roman" panose="02020603050405020304" pitchFamily="18" charset="0"/>
                <a:cs typeface="Times New Roman" panose="02020603050405020304" pitchFamily="18" charset="0"/>
              </a:rPr>
              <a:t>Сенсорное развитие ребенка </a:t>
            </a:r>
            <a:r>
              <a:rPr lang="ru-RU" sz="2400" dirty="0">
                <a:latin typeface="Times New Roman" panose="02020603050405020304" pitchFamily="18" charset="0"/>
                <a:cs typeface="Times New Roman" panose="02020603050405020304" pitchFamily="18" charset="0"/>
              </a:rPr>
              <a:t>– это развитие его восприятия и формирование представлений о важнейших свойствах предметов: их форме, цвете, величине, положения в пространстве, а также запахе, вкусе и т. п.</a:t>
            </a:r>
            <a:r>
              <a:rPr lang="ru-RU" sz="2400" b="1" dirty="0">
                <a:latin typeface="Times New Roman" panose="02020603050405020304" pitchFamily="18" charset="0"/>
                <a:cs typeface="Times New Roman" panose="02020603050405020304" pitchFamily="18" charset="0"/>
              </a:rPr>
              <a:t/>
            </a:r>
            <a:br>
              <a:rPr lang="ru-RU" sz="2400" b="1" dirty="0">
                <a:latin typeface="Times New Roman" panose="02020603050405020304" pitchFamily="18" charset="0"/>
                <a:cs typeface="Times New Roman" panose="02020603050405020304" pitchFamily="18" charset="0"/>
              </a:rPr>
            </a:br>
            <a:r>
              <a:rPr lang="ru-RU" sz="2400" dirty="0">
                <a:latin typeface="Times New Roman" panose="02020603050405020304" pitchFamily="18" charset="0"/>
                <a:cs typeface="Times New Roman" panose="02020603050405020304" pitchFamily="18" charset="0"/>
              </a:rPr>
              <a:t>Значение сенсорного  развития в младшем дошкольном возрасте трудно переоценить.</a:t>
            </a:r>
            <a:br>
              <a:rPr lang="ru-RU" sz="2400" dirty="0">
                <a:latin typeface="Times New Roman" panose="02020603050405020304" pitchFamily="18" charset="0"/>
                <a:cs typeface="Times New Roman" panose="02020603050405020304" pitchFamily="18" charset="0"/>
              </a:rPr>
            </a:br>
            <a:r>
              <a:rPr lang="ru-RU" sz="2400" dirty="0">
                <a:latin typeface="Times New Roman" panose="02020603050405020304" pitchFamily="18" charset="0"/>
                <a:cs typeface="Times New Roman" panose="02020603050405020304" pitchFamily="18" charset="0"/>
              </a:rPr>
              <a:t>Именно этот возраст наиболее благоприятен для совершенствования деятельности органов чувств, накопления представлений об окружающем мире.</a:t>
            </a:r>
          </a:p>
        </p:txBody>
      </p:sp>
    </p:spTree>
    <p:extLst>
      <p:ext uri="{BB962C8B-B14F-4D97-AF65-F5344CB8AC3E}">
        <p14:creationId xmlns:p14="http://schemas.microsoft.com/office/powerpoint/2010/main" xmlns="" val="31664228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04664"/>
            <a:ext cx="8229600" cy="5616624"/>
          </a:xfrm>
        </p:spPr>
        <p:txBody>
          <a:bodyPr>
            <a:normAutofit fontScale="90000"/>
          </a:bodyPr>
          <a:lstStyle/>
          <a:p>
            <a:r>
              <a:rPr lang="ru-RU" sz="3600" b="1" dirty="0">
                <a:latin typeface="Times New Roman" panose="02020603050405020304" pitchFamily="18" charset="0"/>
                <a:cs typeface="Times New Roman" panose="02020603050405020304" pitchFamily="18" charset="0"/>
              </a:rPr>
              <a:t>Вывод:</a:t>
            </a:r>
            <a:r>
              <a:rPr lang="ru-RU" sz="2400" dirty="0">
                <a:latin typeface="Times New Roman" panose="02020603050405020304" pitchFamily="18" charset="0"/>
                <a:cs typeface="Times New Roman" panose="02020603050405020304" pitchFamily="18" charset="0"/>
              </a:rPr>
              <a:t/>
            </a:r>
            <a:br>
              <a:rPr lang="ru-RU" sz="2400" dirty="0">
                <a:latin typeface="Times New Roman" panose="02020603050405020304" pitchFamily="18" charset="0"/>
                <a:cs typeface="Times New Roman" panose="02020603050405020304" pitchFamily="18" charset="0"/>
              </a:rPr>
            </a:br>
            <a:r>
              <a:rPr lang="ru-RU" sz="2400" dirty="0">
                <a:latin typeface="Times New Roman" panose="02020603050405020304" pitchFamily="18" charset="0"/>
                <a:cs typeface="Times New Roman" panose="02020603050405020304" pitchFamily="18" charset="0"/>
              </a:rPr>
              <a:t>Главной составляющей полноценного развития детей</a:t>
            </a:r>
            <a:br>
              <a:rPr lang="ru-RU" sz="2400" dirty="0">
                <a:latin typeface="Times New Roman" panose="02020603050405020304" pitchFamily="18" charset="0"/>
                <a:cs typeface="Times New Roman" panose="02020603050405020304" pitchFamily="18" charset="0"/>
              </a:rPr>
            </a:br>
            <a:r>
              <a:rPr lang="ru-RU" sz="2400" dirty="0">
                <a:latin typeface="Times New Roman" panose="02020603050405020304" pitchFamily="18" charset="0"/>
                <a:cs typeface="Times New Roman" panose="02020603050405020304" pitchFamily="18" charset="0"/>
              </a:rPr>
              <a:t> в раннем и младшем дошкольном возрасте является сенсорное развитие.</a:t>
            </a:r>
            <a:br>
              <a:rPr lang="ru-RU" sz="2400" dirty="0">
                <a:latin typeface="Times New Roman" panose="02020603050405020304" pitchFamily="18" charset="0"/>
                <a:cs typeface="Times New Roman" panose="02020603050405020304" pitchFamily="18" charset="0"/>
              </a:rPr>
            </a:br>
            <a:r>
              <a:rPr lang="ru-RU" sz="2400" dirty="0">
                <a:latin typeface="Times New Roman" panose="02020603050405020304" pitchFamily="18" charset="0"/>
                <a:cs typeface="Times New Roman" panose="02020603050405020304" pitchFamily="18" charset="0"/>
              </a:rPr>
              <a:t>Сенсорное развитие, направленное на формирование полноценного восприятия окружающей действительности, служит основой познания мира, первой ступенью которого является чувственный опыт.</a:t>
            </a:r>
            <a:br>
              <a:rPr lang="ru-RU" sz="2400" dirty="0">
                <a:latin typeface="Times New Roman" panose="02020603050405020304" pitchFamily="18" charset="0"/>
                <a:cs typeface="Times New Roman" panose="02020603050405020304" pitchFamily="18" charset="0"/>
              </a:rPr>
            </a:br>
            <a:r>
              <a:rPr lang="ru-RU" sz="2400" dirty="0">
                <a:latin typeface="Times New Roman" panose="02020603050405020304" pitchFamily="18" charset="0"/>
                <a:cs typeface="Times New Roman" panose="02020603050405020304" pitchFamily="18" charset="0"/>
              </a:rPr>
              <a:t>Успешность умственного, физического, эстетического воспитания в значительной степени зависит от уровня сенсорного развития детей, т.е. от того насколько совершенно ребенок слышит, видит, осязает окружающее.</a:t>
            </a:r>
            <a:br>
              <a:rPr lang="ru-RU" sz="2400" dirty="0">
                <a:latin typeface="Times New Roman" panose="02020603050405020304" pitchFamily="18" charset="0"/>
                <a:cs typeface="Times New Roman" panose="02020603050405020304" pitchFamily="18" charset="0"/>
              </a:rPr>
            </a:br>
            <a:r>
              <a:rPr lang="ru-RU" sz="2400" dirty="0">
                <a:latin typeface="Times New Roman" panose="02020603050405020304" pitchFamily="18" charset="0"/>
                <a:cs typeface="Times New Roman" panose="02020603050405020304" pitchFamily="18" charset="0"/>
              </a:rPr>
              <a:t>Великое множество игр по сенсорному развитию помогает педагогам выбирать наиболее приемлемые для каждой возрастной группы. И не важно будут это игры с полок магазина или сделанные своими руками.</a:t>
            </a:r>
          </a:p>
        </p:txBody>
      </p:sp>
    </p:spTree>
    <p:extLst>
      <p:ext uri="{BB962C8B-B14F-4D97-AF65-F5344CB8AC3E}">
        <p14:creationId xmlns:p14="http://schemas.microsoft.com/office/powerpoint/2010/main" xmlns="" val="100801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5314602"/>
          </a:xfrm>
        </p:spPr>
        <p:txBody>
          <a:bodyPr>
            <a:normAutofit/>
          </a:bodyPr>
          <a:lstStyle/>
          <a:p>
            <a:r>
              <a:rPr lang="ru-RU" sz="2800" dirty="0">
                <a:latin typeface="Times New Roman" panose="02020603050405020304" pitchFamily="18" charset="0"/>
                <a:cs typeface="Times New Roman" panose="02020603050405020304" pitchFamily="18" charset="0"/>
              </a:rPr>
              <a:t>Используемая литература:</a:t>
            </a:r>
            <a:br>
              <a:rPr lang="ru-RU" sz="2800" dirty="0">
                <a:latin typeface="Times New Roman" panose="02020603050405020304" pitchFamily="18" charset="0"/>
                <a:cs typeface="Times New Roman" panose="02020603050405020304" pitchFamily="18" charset="0"/>
              </a:rPr>
            </a:br>
            <a:r>
              <a:rPr lang="ru-RU" sz="2800" dirty="0">
                <a:latin typeface="Times New Roman" panose="02020603050405020304" pitchFamily="18" charset="0"/>
                <a:cs typeface="Times New Roman" panose="02020603050405020304" pitchFamily="18" charset="0"/>
              </a:rPr>
              <a:t/>
            </a:r>
            <a:br>
              <a:rPr lang="ru-RU" sz="2800" dirty="0">
                <a:latin typeface="Times New Roman" panose="02020603050405020304" pitchFamily="18" charset="0"/>
                <a:cs typeface="Times New Roman" panose="02020603050405020304" pitchFamily="18" charset="0"/>
              </a:rPr>
            </a:br>
            <a:r>
              <a:rPr lang="ru-RU" sz="2000" dirty="0">
                <a:latin typeface="Times New Roman" panose="02020603050405020304" pitchFamily="18" charset="0"/>
                <a:cs typeface="Times New Roman" panose="02020603050405020304" pitchFamily="18" charset="0"/>
              </a:rPr>
              <a:t>- Дидактические игры и упражнения по сенсорному  воспитанию дошкольников / Под ред. </a:t>
            </a:r>
            <a:r>
              <a:rPr lang="ru-RU" sz="2000" dirty="0" err="1">
                <a:latin typeface="Times New Roman" panose="02020603050405020304" pitchFamily="18" charset="0"/>
                <a:cs typeface="Times New Roman" panose="02020603050405020304" pitchFamily="18" charset="0"/>
              </a:rPr>
              <a:t>Л.А.Венгера</a:t>
            </a:r>
            <a:r>
              <a:rPr lang="ru-RU" sz="2000" dirty="0">
                <a:latin typeface="Times New Roman" panose="02020603050405020304" pitchFamily="18" charset="0"/>
                <a:cs typeface="Times New Roman" panose="02020603050405020304" pitchFamily="18" charset="0"/>
              </a:rPr>
              <a:t> – М.: Просвещение, 2005 - 424с.</a:t>
            </a:r>
            <a:br>
              <a:rPr lang="ru-RU" sz="2000" dirty="0">
                <a:latin typeface="Times New Roman" panose="02020603050405020304" pitchFamily="18" charset="0"/>
                <a:cs typeface="Times New Roman" panose="02020603050405020304" pitchFamily="18" charset="0"/>
              </a:rPr>
            </a:br>
            <a:r>
              <a:rPr lang="ru-RU" sz="2000" dirty="0">
                <a:latin typeface="Times New Roman" panose="02020603050405020304" pitchFamily="18" charset="0"/>
                <a:cs typeface="Times New Roman" panose="02020603050405020304" pitchFamily="18" charset="0"/>
              </a:rPr>
              <a:t>-  От рождения до школы. Основная общеобразовательная программа дошкольного образования / </a:t>
            </a:r>
            <a:r>
              <a:rPr lang="ru-RU" sz="2000" dirty="0" err="1">
                <a:latin typeface="Times New Roman" panose="02020603050405020304" pitchFamily="18" charset="0"/>
                <a:cs typeface="Times New Roman" panose="02020603050405020304" pitchFamily="18" charset="0"/>
              </a:rPr>
              <a:t>Н.Е.Веракса</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Т.С.Комарова</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М.А.Васильева</a:t>
            </a:r>
            <a:r>
              <a:rPr lang="ru-RU" sz="2000" dirty="0">
                <a:latin typeface="Times New Roman" panose="02020603050405020304" pitchFamily="18" charset="0"/>
                <a:cs typeface="Times New Roman" panose="02020603050405020304" pitchFamily="18" charset="0"/>
              </a:rPr>
              <a:t> – М,: Мозаика-Синтез, 2011.</a:t>
            </a:r>
            <a:br>
              <a:rPr lang="ru-RU" sz="2000" dirty="0">
                <a:latin typeface="Times New Roman" panose="02020603050405020304" pitchFamily="18" charset="0"/>
                <a:cs typeface="Times New Roman" panose="02020603050405020304" pitchFamily="18" charset="0"/>
              </a:rPr>
            </a:br>
            <a:r>
              <a:rPr lang="ru-RU" sz="2000" dirty="0">
                <a:latin typeface="Times New Roman" panose="02020603050405020304" pitchFamily="18" charset="0"/>
                <a:cs typeface="Times New Roman" panose="02020603050405020304" pitchFamily="18" charset="0"/>
              </a:rPr>
              <a:t>- Воспитание и развитие детей раннего возраста: Пособие для воспитателя дет. сада / </a:t>
            </a:r>
            <a:r>
              <a:rPr lang="ru-RU" sz="2000" dirty="0" err="1">
                <a:latin typeface="Times New Roman" panose="02020603050405020304" pitchFamily="18" charset="0"/>
                <a:cs typeface="Times New Roman" panose="02020603050405020304" pitchFamily="18" charset="0"/>
              </a:rPr>
              <a:t>В.В.Гербова</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Р.Г.Казакова</a:t>
            </a:r>
            <a:r>
              <a:rPr lang="ru-RU" sz="2000" dirty="0">
                <a:latin typeface="Times New Roman" panose="02020603050405020304" pitchFamily="18" charset="0"/>
                <a:cs typeface="Times New Roman" panose="02020603050405020304" pitchFamily="18" charset="0"/>
              </a:rPr>
              <a:t> и др. / Под ред. </a:t>
            </a:r>
            <a:r>
              <a:rPr lang="ru-RU" sz="2000" dirty="0" err="1">
                <a:latin typeface="Times New Roman" panose="02020603050405020304" pitchFamily="18" charset="0"/>
                <a:cs typeface="Times New Roman" panose="02020603050405020304" pitchFamily="18" charset="0"/>
              </a:rPr>
              <a:t>Г.М.Ляминой</a:t>
            </a:r>
            <a:r>
              <a:rPr lang="ru-RU" sz="2000" dirty="0">
                <a:latin typeface="Times New Roman" panose="02020603050405020304" pitchFamily="18" charset="0"/>
                <a:cs typeface="Times New Roman" panose="02020603050405020304" pitchFamily="18" charset="0"/>
              </a:rPr>
              <a:t>. – М.: Просвещение, 2000.</a:t>
            </a:r>
          </a:p>
        </p:txBody>
      </p:sp>
    </p:spTree>
    <p:extLst>
      <p:ext uri="{BB962C8B-B14F-4D97-AF65-F5344CB8AC3E}">
        <p14:creationId xmlns:p14="http://schemas.microsoft.com/office/powerpoint/2010/main" xmlns="" val="23973315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8" name="Picture 8" descr="https://ds02.infourok.ru/uploads/ex/015d/0002243c-f811c328/img14.jpg"/>
          <p:cNvPicPr>
            <a:picLocks noChangeAspect="1" noChangeArrowheads="1"/>
          </p:cNvPicPr>
          <p:nvPr/>
        </p:nvPicPr>
        <p:blipFill>
          <a:blip r:embed="rId2" cstate="screen">
            <a:extLst>
              <a:ext uri="{28A0092B-C50C-407E-A947-70E740481C1C}">
                <a14:useLocalDpi xmlns:a14="http://schemas.microsoft.com/office/drawing/2010/main" xmlns=""/>
              </a:ext>
            </a:extLst>
          </a:blip>
          <a:srcRect/>
          <a:stretch>
            <a:fillRect/>
          </a:stretch>
        </p:blipFill>
        <p:spPr bwMode="auto">
          <a:xfrm>
            <a:off x="1691680" y="1196752"/>
            <a:ext cx="5430929" cy="407319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8839999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456654" y="476672"/>
            <a:ext cx="8219802" cy="590465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1000332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71600" y="274638"/>
            <a:ext cx="7344816" cy="5962674"/>
          </a:xfrm>
        </p:spPr>
        <p:txBody>
          <a:bodyPr>
            <a:normAutofit/>
          </a:bodyPr>
          <a:lstStyle/>
          <a:p>
            <a:r>
              <a:rPr lang="ru-RU" sz="2400" b="1" dirty="0">
                <a:latin typeface="Times New Roman" panose="02020603050405020304" pitchFamily="18" charset="0"/>
                <a:cs typeface="Times New Roman" panose="02020603050405020304" pitchFamily="18" charset="0"/>
              </a:rPr>
              <a:t>Целью сенсорного воспи</a:t>
            </a:r>
            <a:r>
              <a:rPr lang="ru-RU" sz="2400" dirty="0">
                <a:latin typeface="Times New Roman" panose="02020603050405020304" pitchFamily="18" charset="0"/>
                <a:cs typeface="Times New Roman" panose="02020603050405020304" pitchFamily="18" charset="0"/>
              </a:rPr>
              <a:t>тания является развитие сенсорных способностей у младшего дошкольника.</a:t>
            </a:r>
            <a:br>
              <a:rPr lang="ru-RU" sz="2400" dirty="0">
                <a:latin typeface="Times New Roman" panose="02020603050405020304" pitchFamily="18" charset="0"/>
                <a:cs typeface="Times New Roman" panose="02020603050405020304" pitchFamily="18" charset="0"/>
              </a:rPr>
            </a:br>
            <a:r>
              <a:rPr lang="ru-RU" sz="2400" b="1" dirty="0">
                <a:latin typeface="Times New Roman" panose="02020603050405020304" pitchFamily="18" charset="0"/>
                <a:cs typeface="Times New Roman" panose="02020603050405020304" pitchFamily="18" charset="0"/>
              </a:rPr>
              <a:t>Основной задачей </a:t>
            </a:r>
            <a:r>
              <a:rPr lang="ru-RU" sz="2400" dirty="0">
                <a:latin typeface="Times New Roman" panose="02020603050405020304" pitchFamily="18" charset="0"/>
                <a:cs typeface="Times New Roman" panose="02020603050405020304" pitchFamily="18" charset="0"/>
              </a:rPr>
              <a:t>сенсорного воспитания, по мнению Л. А. </a:t>
            </a:r>
            <a:r>
              <a:rPr lang="ru-RU" sz="2400" dirty="0" err="1">
                <a:latin typeface="Times New Roman" panose="02020603050405020304" pitchFamily="18" charset="0"/>
                <a:cs typeface="Times New Roman" panose="02020603050405020304" pitchFamily="18" charset="0"/>
              </a:rPr>
              <a:t>Венгера</a:t>
            </a:r>
            <a:r>
              <a:rPr lang="ru-RU" sz="2400" dirty="0">
                <a:latin typeface="Times New Roman" panose="02020603050405020304" pitchFamily="18" charset="0"/>
                <a:cs typeface="Times New Roman" panose="02020603050405020304" pitchFamily="18" charset="0"/>
              </a:rPr>
              <a:t>, является то, что дети должны научиться выделять цвет, форму и величину как особые признаки предметов, накапливать представления об основных разновидностях цвета и формы и об отношении между двумя предметами по величине.</a:t>
            </a:r>
            <a:br>
              <a:rPr lang="ru-RU" sz="2400" dirty="0">
                <a:latin typeface="Times New Roman" panose="02020603050405020304" pitchFamily="18" charset="0"/>
                <a:cs typeface="Times New Roman" panose="02020603050405020304" pitchFamily="18" charset="0"/>
              </a:rPr>
            </a:b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8119861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5962674"/>
          </a:xfrm>
        </p:spPr>
        <p:txBody>
          <a:bodyPr>
            <a:normAutofit/>
          </a:bodyPr>
          <a:lstStyle/>
          <a:p>
            <a:r>
              <a:rPr lang="ru-RU" sz="2400" dirty="0">
                <a:latin typeface="Times New Roman" panose="02020603050405020304" pitchFamily="18" charset="0"/>
                <a:cs typeface="Times New Roman" panose="02020603050405020304" pitchFamily="18" charset="0"/>
              </a:rPr>
              <a:t>Дидактические игры включают в себя сенсорное восприятие ребенка, с одной стороны они учитывают возрастные, нравственные мотивы деятельности играющего, с другой стороны принцип добровольности, право самостоятельного выбора, самовыражение. В повседневной жизни ребенок сталкивается с многообразием форм красок – это и любимые игрушки и окружающие предметы. Видит он и произведения искусства – картины, скульптуры, слышит музыку; но если усвоение этих знаний происходит стихийно, без руководства взрослых, оно часто оказывается поверхностным. Здесь и происходит на помощь сенсорное воспитание – последовательное, планомерное ознакомление детей с сенсорной культурой человечества.</a:t>
            </a:r>
          </a:p>
        </p:txBody>
      </p:sp>
    </p:spTree>
    <p:extLst>
      <p:ext uri="{BB962C8B-B14F-4D97-AF65-F5344CB8AC3E}">
        <p14:creationId xmlns:p14="http://schemas.microsoft.com/office/powerpoint/2010/main" xmlns="" val="27529652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ds03.infourok.ru/uploads/ex/0614/0001792b-4205f13e/img3.jpg"/>
          <p:cNvPicPr>
            <a:picLocks noChangeAspect="1" noChangeArrowheads="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289648" y="404664"/>
            <a:ext cx="8514699" cy="597666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0154119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404664"/>
            <a:ext cx="8229600" cy="2016224"/>
          </a:xfrm>
        </p:spPr>
        <p:txBody>
          <a:bodyPr>
            <a:normAutofit/>
          </a:bodyPr>
          <a:lstStyle/>
          <a:p>
            <a:r>
              <a:rPr lang="ru-RU" sz="2000" dirty="0">
                <a:latin typeface="Times New Roman" panose="02020603050405020304" pitchFamily="18" charset="0"/>
                <a:cs typeface="Times New Roman" panose="02020603050405020304" pitchFamily="18" charset="0"/>
              </a:rPr>
              <a:t>Разнообразие современных игрушек позволяет легко обучить ребенка цвету, форме. </a:t>
            </a:r>
            <a:r>
              <a:rPr lang="ru-RU" sz="2000" b="1" dirty="0">
                <a:latin typeface="Times New Roman" panose="02020603050405020304" pitchFamily="18" charset="0"/>
                <a:cs typeface="Times New Roman" panose="02020603050405020304" pitchFamily="18" charset="0"/>
              </a:rPr>
              <a:t>Вкладыши</a:t>
            </a:r>
            <a:r>
              <a:rPr lang="ru-RU" sz="2000" dirty="0">
                <a:latin typeface="Times New Roman" panose="02020603050405020304" pitchFamily="18" charset="0"/>
                <a:cs typeface="Times New Roman" panose="02020603050405020304" pitchFamily="18" charset="0"/>
              </a:rPr>
              <a:t> – это всевозможные матрешки, стаканчики или рамки – вкладыши, которые похожи по форме, но отличаются друг от друга размером. В отличие от пирамидок, из «Вкладышей чаш» можно собрать не только устойчивую башенку, но и компактную конструкцию с вложенными друг в друга элементами.</a:t>
            </a:r>
          </a:p>
        </p:txBody>
      </p:sp>
      <p:pic>
        <p:nvPicPr>
          <p:cNvPr id="9219" name="Picture 3" descr="C:\Users\User\Desktop\P1050587.JPG"/>
          <p:cNvPicPr>
            <a:picLocks noChangeAspect="1" noChangeArrowheads="1"/>
          </p:cNvPicPr>
          <p:nvPr/>
        </p:nvPicPr>
        <p:blipFill>
          <a:blip r:embed="rId2" cstate="screen">
            <a:extLst>
              <a:ext uri="{28A0092B-C50C-407E-A947-70E740481C1C}">
                <a14:useLocalDpi xmlns:a14="http://schemas.microsoft.com/office/drawing/2010/main" xmlns=""/>
              </a:ext>
            </a:extLst>
          </a:blip>
          <a:srcRect/>
          <a:stretch>
            <a:fillRect/>
          </a:stretch>
        </p:blipFill>
        <p:spPr bwMode="auto">
          <a:xfrm>
            <a:off x="4860032" y="2636913"/>
            <a:ext cx="3770359" cy="2931912"/>
          </a:xfrm>
          <a:prstGeom prst="rect">
            <a:avLst/>
          </a:prstGeom>
          <a:noFill/>
          <a:extLst>
            <a:ext uri="{909E8E84-426E-40DD-AFC4-6F175D3DCCD1}">
              <a14:hiddenFill xmlns:a14="http://schemas.microsoft.com/office/drawing/2010/main" xmlns="">
                <a:solidFill>
                  <a:srgbClr val="FFFFFF"/>
                </a:solidFill>
              </a14:hiddenFill>
            </a:ext>
          </a:extLst>
        </p:spPr>
      </p:pic>
      <p:pic>
        <p:nvPicPr>
          <p:cNvPr id="16385" name="Picture 1"/>
          <p:cNvPicPr>
            <a:picLocks noChangeAspect="1" noChangeArrowheads="1"/>
          </p:cNvPicPr>
          <p:nvPr/>
        </p:nvPicPr>
        <p:blipFill>
          <a:blip r:embed="rId3" cstate="print"/>
          <a:srcRect/>
          <a:stretch>
            <a:fillRect/>
          </a:stretch>
        </p:blipFill>
        <p:spPr bwMode="auto">
          <a:xfrm>
            <a:off x="827584" y="2348880"/>
            <a:ext cx="2975802" cy="3967736"/>
          </a:xfrm>
          <a:prstGeom prst="rect">
            <a:avLst/>
          </a:prstGeom>
          <a:noFill/>
          <a:ln w="9525">
            <a:noFill/>
            <a:miter lim="800000"/>
            <a:headEnd/>
            <a:tailEnd/>
          </a:ln>
        </p:spPr>
      </p:pic>
    </p:spTree>
    <p:extLst>
      <p:ext uri="{BB962C8B-B14F-4D97-AF65-F5344CB8AC3E}">
        <p14:creationId xmlns:p14="http://schemas.microsoft.com/office/powerpoint/2010/main" xmlns="" val="17152814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570186"/>
          </a:xfrm>
        </p:spPr>
        <p:txBody>
          <a:bodyPr>
            <a:normAutofit/>
          </a:bodyPr>
          <a:lstStyle/>
          <a:p>
            <a:r>
              <a:rPr lang="ru-RU" sz="2400" b="1" dirty="0" err="1">
                <a:latin typeface="Times New Roman" panose="02020603050405020304" pitchFamily="18" charset="0"/>
                <a:cs typeface="Times New Roman" panose="02020603050405020304" pitchFamily="18" charset="0"/>
              </a:rPr>
              <a:t>Сортеры</a:t>
            </a:r>
            <a:r>
              <a:rPr lang="ru-RU" sz="2400" dirty="0">
                <a:latin typeface="Times New Roman" panose="02020603050405020304" pitchFamily="18" charset="0"/>
                <a:cs typeface="Times New Roman" panose="02020603050405020304" pitchFamily="18" charset="0"/>
              </a:rPr>
              <a:t> станут отличными помощниками в изучении цветов, фигур, форм. Сортировать фигуры можно по – разному. В одних видах </a:t>
            </a:r>
            <a:r>
              <a:rPr lang="ru-RU" sz="2400" dirty="0" err="1">
                <a:latin typeface="Times New Roman" panose="02020603050405020304" pitchFamily="18" charset="0"/>
                <a:cs typeface="Times New Roman" panose="02020603050405020304" pitchFamily="18" charset="0"/>
              </a:rPr>
              <a:t>сортеров</a:t>
            </a:r>
            <a:r>
              <a:rPr lang="ru-RU" sz="2400" dirty="0">
                <a:latin typeface="Times New Roman" panose="02020603050405020304" pitchFamily="18" charset="0"/>
                <a:cs typeface="Times New Roman" panose="02020603050405020304" pitchFamily="18" charset="0"/>
              </a:rPr>
              <a:t> нужно вставлять в соответствующие отверстия объёмные фигуры.</a:t>
            </a:r>
          </a:p>
        </p:txBody>
      </p:sp>
      <p:pic>
        <p:nvPicPr>
          <p:cNvPr id="5122" name="Picture 2" descr="D:\Личные документы\фото\100_PANA\мет.пособ\P1050651.JPG"/>
          <p:cNvPicPr>
            <a:picLocks noChangeAspect="1" noChangeArrowheads="1"/>
          </p:cNvPicPr>
          <p:nvPr/>
        </p:nvPicPr>
        <p:blipFill>
          <a:blip r:embed="rId2" cstate="screen">
            <a:extLst>
              <a:ext uri="{28A0092B-C50C-407E-A947-70E740481C1C}">
                <a14:useLocalDpi xmlns:a14="http://schemas.microsoft.com/office/drawing/2010/main" xmlns=""/>
              </a:ext>
            </a:extLst>
          </a:blip>
          <a:srcRect/>
          <a:stretch>
            <a:fillRect/>
          </a:stretch>
        </p:blipFill>
        <p:spPr bwMode="auto">
          <a:xfrm>
            <a:off x="395537" y="2276872"/>
            <a:ext cx="4104455" cy="2908786"/>
          </a:xfrm>
          <a:prstGeom prst="rect">
            <a:avLst/>
          </a:prstGeom>
          <a:noFill/>
          <a:extLst>
            <a:ext uri="{909E8E84-426E-40DD-AFC4-6F175D3DCCD1}">
              <a14:hiddenFill xmlns:a14="http://schemas.microsoft.com/office/drawing/2010/main" xmlns="">
                <a:solidFill>
                  <a:srgbClr val="FFFFFF"/>
                </a:solidFill>
              </a14:hiddenFill>
            </a:ext>
          </a:extLst>
        </p:spPr>
      </p:pic>
      <p:pic>
        <p:nvPicPr>
          <p:cNvPr id="5123" name="Picture 3" descr="D:\Личные документы\фото\100_PANA\мет.пособ\P1000351.JPG"/>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4892182" y="2276871"/>
            <a:ext cx="3784274" cy="296662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9126883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3250704" cy="5530626"/>
          </a:xfrm>
        </p:spPr>
        <p:txBody>
          <a:bodyPr>
            <a:normAutofit/>
          </a:bodyPr>
          <a:lstStyle/>
          <a:p>
            <a:r>
              <a:rPr lang="ru-RU" sz="2000" dirty="0" err="1">
                <a:latin typeface="Times New Roman" panose="02020603050405020304" pitchFamily="18" charset="0"/>
                <a:cs typeface="Times New Roman" panose="02020603050405020304" pitchFamily="18" charset="0"/>
              </a:rPr>
              <a:t>Бизиборд</a:t>
            </a:r>
            <a:r>
              <a:rPr lang="ru-RU" sz="2000" dirty="0">
                <a:latin typeface="Times New Roman" panose="02020603050405020304" pitchFamily="18" charset="0"/>
                <a:cs typeface="Times New Roman" panose="02020603050405020304" pitchFamily="18" charset="0"/>
              </a:rPr>
              <a:t> – развивающая доска со всевозможными кнопками, выключателями, шнуровками, задвижкам и т.д. С помощью развивающей доски происходит развитие мелкой и крупной моторики. Основная задача </a:t>
            </a:r>
            <a:r>
              <a:rPr lang="ru-RU" sz="2000" dirty="0" err="1">
                <a:latin typeface="Times New Roman" panose="02020603050405020304" pitchFamily="18" charset="0"/>
                <a:cs typeface="Times New Roman" panose="02020603050405020304" pitchFamily="18" charset="0"/>
              </a:rPr>
              <a:t>бизиборда</a:t>
            </a:r>
            <a:r>
              <a:rPr lang="ru-RU" sz="2000" dirty="0">
                <a:latin typeface="Times New Roman" panose="02020603050405020304" pitchFamily="18" charset="0"/>
                <a:cs typeface="Times New Roman" panose="02020603050405020304" pitchFamily="18" charset="0"/>
              </a:rPr>
              <a:t> – дать ребенку полную свободу тактильного восприятия. </a:t>
            </a:r>
          </a:p>
        </p:txBody>
      </p:sp>
      <p:pic>
        <p:nvPicPr>
          <p:cNvPr id="14337" name="Picture 1"/>
          <p:cNvPicPr>
            <a:picLocks noChangeAspect="1" noChangeArrowheads="1"/>
          </p:cNvPicPr>
          <p:nvPr/>
        </p:nvPicPr>
        <p:blipFill>
          <a:blip r:embed="rId2" cstate="print"/>
          <a:srcRect/>
          <a:stretch>
            <a:fillRect/>
          </a:stretch>
        </p:blipFill>
        <p:spPr bwMode="auto">
          <a:xfrm>
            <a:off x="3995936" y="188640"/>
            <a:ext cx="3942302" cy="5256584"/>
          </a:xfrm>
          <a:prstGeom prst="rect">
            <a:avLst/>
          </a:prstGeom>
          <a:noFill/>
          <a:ln w="9525">
            <a:noFill/>
            <a:miter lim="800000"/>
            <a:headEnd/>
            <a:tailEnd/>
          </a:ln>
        </p:spPr>
      </p:pic>
    </p:spTree>
    <p:extLst>
      <p:ext uri="{BB962C8B-B14F-4D97-AF65-F5344CB8AC3E}">
        <p14:creationId xmlns:p14="http://schemas.microsoft.com/office/powerpoint/2010/main" xmlns="" val="3922297711"/>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560</TotalTime>
  <Words>502</Words>
  <Application>Microsoft Office PowerPoint</Application>
  <PresentationFormat>Экран (4:3)</PresentationFormat>
  <Paragraphs>21</Paragraphs>
  <Slides>22</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22</vt:i4>
      </vt:variant>
    </vt:vector>
  </HeadingPairs>
  <TitlesOfParts>
    <vt:vector size="23" baseType="lpstr">
      <vt:lpstr>Тема Office</vt:lpstr>
      <vt:lpstr>МБДОУ д/сад 167     Сенсорное развитие детей первой младшей группы в процессе предметно – игровой деятельности </vt:lpstr>
      <vt:lpstr>Сенсорное развитие ребенка – это развитие его восприятия и формирование представлений о важнейших свойствах предметов: их форме, цвете, величине, положения в пространстве, а также запахе, вкусе и т. п. Значение сенсорного  развития в младшем дошкольном возрасте трудно переоценить. Именно этот возраст наиболее благоприятен для совершенствования деятельности органов чувств, накопления представлений об окружающем мире.</vt:lpstr>
      <vt:lpstr>Слайд 3</vt:lpstr>
      <vt:lpstr>Целью сенсорного воспитания является развитие сенсорных способностей у младшего дошкольника. Основной задачей сенсорного воспитания, по мнению Л. А. Венгера, является то, что дети должны научиться выделять цвет, форму и величину как особые признаки предметов, накапливать представления об основных разновидностях цвета и формы и об отношении между двумя предметами по величине. </vt:lpstr>
      <vt:lpstr>Дидактические игры включают в себя сенсорное восприятие ребенка, с одной стороны они учитывают возрастные, нравственные мотивы деятельности играющего, с другой стороны принцип добровольности, право самостоятельного выбора, самовыражение. В повседневной жизни ребенок сталкивается с многообразием форм красок – это и любимые игрушки и окружающие предметы. Видит он и произведения искусства – картины, скульптуры, слышит музыку; но если усвоение этих знаний происходит стихийно, без руководства взрослых, оно часто оказывается поверхностным. Здесь и происходит на помощь сенсорное воспитание – последовательное, планомерное ознакомление детей с сенсорной культурой человечества.</vt:lpstr>
      <vt:lpstr>Слайд 6</vt:lpstr>
      <vt:lpstr>Разнообразие современных игрушек позволяет легко обучить ребенка цвету, форме. Вкладыши – это всевозможные матрешки, стаканчики или рамки – вкладыши, которые похожи по форме, но отличаются друг от друга размером. В отличие от пирамидок, из «Вкладышей чаш» можно собрать не только устойчивую башенку, но и компактную конструкцию с вложенными друг в друга элементами.</vt:lpstr>
      <vt:lpstr>Сортеры станут отличными помощниками в изучении цветов, фигур, форм. Сортировать фигуры можно по – разному. В одних видах сортеров нужно вставлять в соответствующие отверстия объёмные фигуры.</vt:lpstr>
      <vt:lpstr>Бизиборд – развивающая доска со всевозможными кнопками, выключателями, шнуровками, задвижкам и т.д. С помощью развивающей доски происходит развитие мелкой и крупной моторики. Основная задача бизиборда – дать ребенку полную свободу тактильного восприятия. </vt:lpstr>
      <vt:lpstr>Дидактическая игра  «Собери пирамидку» учит детей сравнивать предметы по величине, упорядочивать их от самого большого до самого малого.</vt:lpstr>
      <vt:lpstr>Игры с мозаикой, конструктором, отлично развивают мелкую моторику, внимание, мыщление, логику, зрительное восприятие.</vt:lpstr>
      <vt:lpstr>Массаж с гранеными карандашами. Такой массаж и игры с карандашами будут стимулировать речевое развитие малыша, способствовать овладению тонкими движениями пальцев, улучшат кровообращение пальцев рук.</vt:lpstr>
      <vt:lpstr>Упражнения с массажными мячами , щетками. Это хорошая гимнастика для пальчиков, улучшает кровообращение, развивает мелкую моторику.</vt:lpstr>
      <vt:lpstr>Игры с закручиванием крышек очень полезны. Необходимо подобрать крышку по цвету и закрутить ее.</vt:lpstr>
      <vt:lpstr>Дидактическая игра «Прищепки». Цель: Учить пользоваться прищепкой; развивать мускулатуру пальцев рук; подбирать прищепки по цвету.</vt:lpstr>
      <vt:lpstr>Игры с бусинами, макаронами и другими мелкими предметами. Отлично развивает руку разнообразное нанизывание. Нанизывать можно все, что нанизывается. Бусины также можно сортировать по размеру, цвету, форме.</vt:lpstr>
      <vt:lpstr>Игры – пазлы учат детей находить связи между частью и целым, развивают логическое мышление, память и мелкую моторику рук.  </vt:lpstr>
      <vt:lpstr>Дидактическая игра «Подбери по цвету и форме». Детям необходимо  подобрать  по цвету и форме геометрические фигуры. </vt:lpstr>
      <vt:lpstr>Рисование пальчиками развивает тактильную чувствительность (ощущения от соприкосновения с предметами и материалами), мелкую моторику рук, стимулирует воображение.</vt:lpstr>
      <vt:lpstr>Вывод: Главной составляющей полноценного развития детей  в раннем и младшем дошкольном возрасте является сенсорное развитие. Сенсорное развитие, направленное на формирование полноценного восприятия окружающей действительности, служит основой познания мира, первой ступенью которого является чувственный опыт. Успешность умственного, физического, эстетического воспитания в значительной степени зависит от уровня сенсорного развития детей, т.е. от того насколько совершенно ребенок слышит, видит, осязает окружающее. Великое множество игр по сенсорному развитию помогает педагогам выбирать наиболее приемлемые для каждой возрастной группы. И не важно будут это игры с полок магазина или сделанные своими руками.</vt:lpstr>
      <vt:lpstr>Используемая литература:  - Дидактические игры и упражнения по сенсорному  воспитанию дошкольников / Под ред. Л.А.Венгера – М.: Просвещение, 2005 - 424с. -  От рождения до школы. Основная общеобразовательная программа дошкольного образования / Н.Е.Веракса, Т.С.Комарова, М.А.Васильева – М,: Мозаика-Синтез, 2011. - Воспитание и развитие детей раннего возраста: Пособие для воспитателя дет. сада / В.В.Гербова, Р.Г.Казакова и др. / Под ред. Г.М.Ляминой. – М.: Просвещение, 2000.</vt:lpstr>
      <vt:lpstr>Слайд 22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Татьяна Байзель</cp:lastModifiedBy>
  <cp:revision>44</cp:revision>
  <dcterms:created xsi:type="dcterms:W3CDTF">2020-01-06T18:55:46Z</dcterms:created>
  <dcterms:modified xsi:type="dcterms:W3CDTF">2023-11-08T03:07:29Z</dcterms:modified>
</cp:coreProperties>
</file>