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63" r:id="rId5"/>
    <p:sldId id="258" r:id="rId6"/>
    <p:sldId id="259" r:id="rId7"/>
    <p:sldId id="275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838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36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8EB5D-DA54-46A2-BEE4-782FF284E6B7}" type="doc">
      <dgm:prSet loTypeId="urn:microsoft.com/office/officeart/2005/8/layout/pyramid2" loCatId="list" qsTypeId="urn:microsoft.com/office/officeart/2005/8/quickstyle/simple1#3" qsCatId="simple" csTypeId="urn:microsoft.com/office/officeart/2005/8/colors/accent1_2#3" csCatId="accent1" phldr="1"/>
      <dgm:spPr/>
    </dgm:pt>
    <dgm:pt modelId="{4D73CD8C-5E8F-40AD-A8C7-34C30FE612F7}">
      <dgm:prSet phldrT="[Текст]"/>
      <dgm:spPr/>
      <dgm:t>
        <a:bodyPr/>
        <a:lstStyle/>
        <a:p>
          <a:r>
            <a:rPr lang="ru-RU" dirty="0" smtClean="0"/>
            <a:t>Социально-коммуникативное</a:t>
          </a:r>
          <a:endParaRPr lang="ru-RU" dirty="0"/>
        </a:p>
      </dgm:t>
    </dgm:pt>
    <dgm:pt modelId="{8A1B439E-6E5F-47EB-A9B8-ED124A5C3232}" type="parTrans" cxnId="{374C0161-59B1-47DA-B569-3A3F9146F5E8}">
      <dgm:prSet/>
      <dgm:spPr/>
      <dgm:t>
        <a:bodyPr/>
        <a:lstStyle/>
        <a:p>
          <a:endParaRPr lang="ru-RU"/>
        </a:p>
      </dgm:t>
    </dgm:pt>
    <dgm:pt modelId="{BC4DD367-F543-4CC7-9B92-DE24095ED0E8}" type="sibTrans" cxnId="{374C0161-59B1-47DA-B569-3A3F9146F5E8}">
      <dgm:prSet/>
      <dgm:spPr/>
      <dgm:t>
        <a:bodyPr/>
        <a:lstStyle/>
        <a:p>
          <a:endParaRPr lang="ru-RU"/>
        </a:p>
      </dgm:t>
    </dgm:pt>
    <dgm:pt modelId="{C210EBFA-127C-456E-9876-9849D6E0484B}">
      <dgm:prSet phldrT="[Текст]"/>
      <dgm:spPr/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CD064CB0-A3EF-4B0B-88F9-8A4B673CAB10}" type="parTrans" cxnId="{66BD995D-AAFD-4A74-8237-92FC7A3F6537}">
      <dgm:prSet/>
      <dgm:spPr/>
      <dgm:t>
        <a:bodyPr/>
        <a:lstStyle/>
        <a:p>
          <a:endParaRPr lang="ru-RU"/>
        </a:p>
      </dgm:t>
    </dgm:pt>
    <dgm:pt modelId="{4276A5A7-484A-4DDF-826C-C4C03597C66F}" type="sibTrans" cxnId="{66BD995D-AAFD-4A74-8237-92FC7A3F6537}">
      <dgm:prSet/>
      <dgm:spPr/>
      <dgm:t>
        <a:bodyPr/>
        <a:lstStyle/>
        <a:p>
          <a:endParaRPr lang="ru-RU"/>
        </a:p>
      </dgm:t>
    </dgm:pt>
    <dgm:pt modelId="{EA2207A4-43DA-4C23-B060-157EC20C1DBC}">
      <dgm:prSet phldrT="[Текст]"/>
      <dgm:spPr/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D67F5174-95B9-4259-B18B-A73CCF773A99}" type="parTrans" cxnId="{E35B957B-8937-4D4E-AD7C-70AAA9A0DBEC}">
      <dgm:prSet/>
      <dgm:spPr/>
      <dgm:t>
        <a:bodyPr/>
        <a:lstStyle/>
        <a:p>
          <a:endParaRPr lang="ru-RU"/>
        </a:p>
      </dgm:t>
    </dgm:pt>
    <dgm:pt modelId="{A26374E3-60CA-41ED-BC22-BCF89E0A1659}" type="sibTrans" cxnId="{E35B957B-8937-4D4E-AD7C-70AAA9A0DBEC}">
      <dgm:prSet/>
      <dgm:spPr/>
      <dgm:t>
        <a:bodyPr/>
        <a:lstStyle/>
        <a:p>
          <a:endParaRPr lang="ru-RU"/>
        </a:p>
      </dgm:t>
    </dgm:pt>
    <dgm:pt modelId="{D8A5B2AE-BB52-4EA5-BB1E-6D1203F9D974}">
      <dgm:prSet/>
      <dgm:spPr/>
      <dgm:t>
        <a:bodyPr/>
        <a:lstStyle/>
        <a:p>
          <a:r>
            <a:rPr lang="ru-RU" dirty="0" smtClean="0"/>
            <a:t>Художественно-эстетическое развитие.</a:t>
          </a:r>
        </a:p>
        <a:p>
          <a:r>
            <a:rPr lang="ru-RU" dirty="0" smtClean="0"/>
            <a:t>Одной из составляющей этой области будет восприятие художественной литературы, фольклора</a:t>
          </a:r>
          <a:endParaRPr lang="ru-RU" dirty="0"/>
        </a:p>
      </dgm:t>
    </dgm:pt>
    <dgm:pt modelId="{612E5ABF-67EF-4D90-84BA-3F320FA4A502}" type="parTrans" cxnId="{BFFB5C0A-18D3-4231-96A9-D9B9D91C9AE0}">
      <dgm:prSet/>
      <dgm:spPr/>
      <dgm:t>
        <a:bodyPr/>
        <a:lstStyle/>
        <a:p>
          <a:endParaRPr lang="ru-RU"/>
        </a:p>
      </dgm:t>
    </dgm:pt>
    <dgm:pt modelId="{B3E64E60-35BA-4FBB-BD1C-1A2FD5638E5F}" type="sibTrans" cxnId="{BFFB5C0A-18D3-4231-96A9-D9B9D91C9AE0}">
      <dgm:prSet/>
      <dgm:spPr/>
      <dgm:t>
        <a:bodyPr/>
        <a:lstStyle/>
        <a:p>
          <a:endParaRPr lang="ru-RU"/>
        </a:p>
      </dgm:t>
    </dgm:pt>
    <dgm:pt modelId="{0D9BF0DF-BD62-427D-AD32-7B06CF2B8A55}">
      <dgm:prSet/>
      <dgm:spPr/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75BC9157-0AC4-463B-A27A-12F17A778D19}" type="parTrans" cxnId="{28D018CC-F761-492D-8B32-A5009B700314}">
      <dgm:prSet/>
      <dgm:spPr/>
      <dgm:t>
        <a:bodyPr/>
        <a:lstStyle/>
        <a:p>
          <a:endParaRPr lang="ru-RU"/>
        </a:p>
      </dgm:t>
    </dgm:pt>
    <dgm:pt modelId="{D345049B-3648-46E4-99BE-04C4CD2E09C8}" type="sibTrans" cxnId="{28D018CC-F761-492D-8B32-A5009B700314}">
      <dgm:prSet/>
      <dgm:spPr/>
      <dgm:t>
        <a:bodyPr/>
        <a:lstStyle/>
        <a:p>
          <a:endParaRPr lang="ru-RU"/>
        </a:p>
      </dgm:t>
    </dgm:pt>
    <dgm:pt modelId="{CB304A4F-72B6-4F7A-8E77-21953D00DA8A}" type="pres">
      <dgm:prSet presAssocID="{64F8EB5D-DA54-46A2-BEE4-782FF284E6B7}" presName="compositeShape" presStyleCnt="0">
        <dgm:presLayoutVars>
          <dgm:dir/>
          <dgm:resizeHandles/>
        </dgm:presLayoutVars>
      </dgm:prSet>
      <dgm:spPr/>
    </dgm:pt>
    <dgm:pt modelId="{8E10DA1D-BD91-489B-A9B5-4BFB55B366A5}" type="pres">
      <dgm:prSet presAssocID="{64F8EB5D-DA54-46A2-BEE4-782FF284E6B7}" presName="pyramid" presStyleLbl="node1" presStyleIdx="0" presStyleCnt="1" custLinFactNeighborX="257"/>
      <dgm:spPr/>
    </dgm:pt>
    <dgm:pt modelId="{A1D08B98-67CD-4C1B-8B84-3D5D0DFB45E9}" type="pres">
      <dgm:prSet presAssocID="{64F8EB5D-DA54-46A2-BEE4-782FF284E6B7}" presName="theList" presStyleCnt="0"/>
      <dgm:spPr/>
    </dgm:pt>
    <dgm:pt modelId="{91B25A87-13B0-4C4A-91EA-BC98BEB32426}" type="pres">
      <dgm:prSet presAssocID="{4D73CD8C-5E8F-40AD-A8C7-34C30FE612F7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D737-6306-4CAB-8DD0-C7F602B58ACA}" type="pres">
      <dgm:prSet presAssocID="{4D73CD8C-5E8F-40AD-A8C7-34C30FE612F7}" presName="aSpace" presStyleCnt="0"/>
      <dgm:spPr/>
    </dgm:pt>
    <dgm:pt modelId="{5627D278-D7B4-4BC0-9B53-2C11E5156261}" type="pres">
      <dgm:prSet presAssocID="{C210EBFA-127C-456E-9876-9849D6E0484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7C803-EE1F-496B-A1B2-50D3812BEF53}" type="pres">
      <dgm:prSet presAssocID="{C210EBFA-127C-456E-9876-9849D6E0484B}" presName="aSpace" presStyleCnt="0"/>
      <dgm:spPr/>
    </dgm:pt>
    <dgm:pt modelId="{8F436101-0623-4316-A2CD-EC5D3EB5DBAF}" type="pres">
      <dgm:prSet presAssocID="{EA2207A4-43DA-4C23-B060-157EC20C1DBC}" presName="aNode" presStyleLbl="fgAcc1" presStyleIdx="2" presStyleCnt="5" custLinFactNeighborX="1178" custLinFactNeighborY="22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B774D-F54B-4910-9E6E-9F816AEF29D9}" type="pres">
      <dgm:prSet presAssocID="{EA2207A4-43DA-4C23-B060-157EC20C1DBC}" presName="aSpace" presStyleCnt="0"/>
      <dgm:spPr/>
    </dgm:pt>
    <dgm:pt modelId="{7E02B7B0-9FDC-43EA-8B61-247C922C5046}" type="pres">
      <dgm:prSet presAssocID="{D8A5B2AE-BB52-4EA5-BB1E-6D1203F9D974}" presName="aNode" presStyleLbl="fgAcc1" presStyleIdx="3" presStyleCnt="5" custLinFactNeighborX="1178" custLinFactNeighborY="-43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DF389-5AC0-459B-A835-20FAAF9A6ED8}" type="pres">
      <dgm:prSet presAssocID="{D8A5B2AE-BB52-4EA5-BB1E-6D1203F9D974}" presName="aSpace" presStyleCnt="0"/>
      <dgm:spPr/>
    </dgm:pt>
    <dgm:pt modelId="{F5EAC564-6C05-45D1-B337-FAA8351BD1B6}" type="pres">
      <dgm:prSet presAssocID="{0D9BF0DF-BD62-427D-AD32-7B06CF2B8A55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F0B9B-7E65-47BB-B676-4F15D0FF84DE}" type="pres">
      <dgm:prSet presAssocID="{0D9BF0DF-BD62-427D-AD32-7B06CF2B8A55}" presName="aSpace" presStyleCnt="0"/>
      <dgm:spPr/>
    </dgm:pt>
  </dgm:ptLst>
  <dgm:cxnLst>
    <dgm:cxn modelId="{6C6135B0-D3FC-41EA-8424-CD2FDFFDBC5C}" type="presOf" srcId="{4D73CD8C-5E8F-40AD-A8C7-34C30FE612F7}" destId="{91B25A87-13B0-4C4A-91EA-BC98BEB32426}" srcOrd="0" destOrd="0" presId="urn:microsoft.com/office/officeart/2005/8/layout/pyramid2"/>
    <dgm:cxn modelId="{28D018CC-F761-492D-8B32-A5009B700314}" srcId="{64F8EB5D-DA54-46A2-BEE4-782FF284E6B7}" destId="{0D9BF0DF-BD62-427D-AD32-7B06CF2B8A55}" srcOrd="4" destOrd="0" parTransId="{75BC9157-0AC4-463B-A27A-12F17A778D19}" sibTransId="{D345049B-3648-46E4-99BE-04C4CD2E09C8}"/>
    <dgm:cxn modelId="{581D7D67-AD13-4F57-9F91-94F88B072A17}" type="presOf" srcId="{C210EBFA-127C-456E-9876-9849D6E0484B}" destId="{5627D278-D7B4-4BC0-9B53-2C11E5156261}" srcOrd="0" destOrd="0" presId="urn:microsoft.com/office/officeart/2005/8/layout/pyramid2"/>
    <dgm:cxn modelId="{CEDFE060-CBC6-4F69-BEC7-A69FE2A8B475}" type="presOf" srcId="{64F8EB5D-DA54-46A2-BEE4-782FF284E6B7}" destId="{CB304A4F-72B6-4F7A-8E77-21953D00DA8A}" srcOrd="0" destOrd="0" presId="urn:microsoft.com/office/officeart/2005/8/layout/pyramid2"/>
    <dgm:cxn modelId="{374C0161-59B1-47DA-B569-3A3F9146F5E8}" srcId="{64F8EB5D-DA54-46A2-BEE4-782FF284E6B7}" destId="{4D73CD8C-5E8F-40AD-A8C7-34C30FE612F7}" srcOrd="0" destOrd="0" parTransId="{8A1B439E-6E5F-47EB-A9B8-ED124A5C3232}" sibTransId="{BC4DD367-F543-4CC7-9B92-DE24095ED0E8}"/>
    <dgm:cxn modelId="{66BD995D-AAFD-4A74-8237-92FC7A3F6537}" srcId="{64F8EB5D-DA54-46A2-BEE4-782FF284E6B7}" destId="{C210EBFA-127C-456E-9876-9849D6E0484B}" srcOrd="1" destOrd="0" parTransId="{CD064CB0-A3EF-4B0B-88F9-8A4B673CAB10}" sibTransId="{4276A5A7-484A-4DDF-826C-C4C03597C66F}"/>
    <dgm:cxn modelId="{AB5F00CB-43D3-41A1-9998-AFB063496539}" type="presOf" srcId="{0D9BF0DF-BD62-427D-AD32-7B06CF2B8A55}" destId="{F5EAC564-6C05-45D1-B337-FAA8351BD1B6}" srcOrd="0" destOrd="0" presId="urn:microsoft.com/office/officeart/2005/8/layout/pyramid2"/>
    <dgm:cxn modelId="{66C538C8-ABC9-4495-9C30-998C69A374C3}" type="presOf" srcId="{EA2207A4-43DA-4C23-B060-157EC20C1DBC}" destId="{8F436101-0623-4316-A2CD-EC5D3EB5DBAF}" srcOrd="0" destOrd="0" presId="urn:microsoft.com/office/officeart/2005/8/layout/pyramid2"/>
    <dgm:cxn modelId="{BFFB5C0A-18D3-4231-96A9-D9B9D91C9AE0}" srcId="{64F8EB5D-DA54-46A2-BEE4-782FF284E6B7}" destId="{D8A5B2AE-BB52-4EA5-BB1E-6D1203F9D974}" srcOrd="3" destOrd="0" parTransId="{612E5ABF-67EF-4D90-84BA-3F320FA4A502}" sibTransId="{B3E64E60-35BA-4FBB-BD1C-1A2FD5638E5F}"/>
    <dgm:cxn modelId="{E35B957B-8937-4D4E-AD7C-70AAA9A0DBEC}" srcId="{64F8EB5D-DA54-46A2-BEE4-782FF284E6B7}" destId="{EA2207A4-43DA-4C23-B060-157EC20C1DBC}" srcOrd="2" destOrd="0" parTransId="{D67F5174-95B9-4259-B18B-A73CCF773A99}" sibTransId="{A26374E3-60CA-41ED-BC22-BCF89E0A1659}"/>
    <dgm:cxn modelId="{0EB447E2-5276-4018-A6C0-CF68BDCD7E27}" type="presOf" srcId="{D8A5B2AE-BB52-4EA5-BB1E-6D1203F9D974}" destId="{7E02B7B0-9FDC-43EA-8B61-247C922C5046}" srcOrd="0" destOrd="0" presId="urn:microsoft.com/office/officeart/2005/8/layout/pyramid2"/>
    <dgm:cxn modelId="{870D5BAD-A1CF-4323-9536-B39B9BE5B82C}" type="presParOf" srcId="{CB304A4F-72B6-4F7A-8E77-21953D00DA8A}" destId="{8E10DA1D-BD91-489B-A9B5-4BFB55B366A5}" srcOrd="0" destOrd="0" presId="urn:microsoft.com/office/officeart/2005/8/layout/pyramid2"/>
    <dgm:cxn modelId="{973FE458-5B53-4191-8BAC-89BAC54B4238}" type="presParOf" srcId="{CB304A4F-72B6-4F7A-8E77-21953D00DA8A}" destId="{A1D08B98-67CD-4C1B-8B84-3D5D0DFB45E9}" srcOrd="1" destOrd="0" presId="urn:microsoft.com/office/officeart/2005/8/layout/pyramid2"/>
    <dgm:cxn modelId="{9D1E6395-8503-40BF-8997-55CF16983167}" type="presParOf" srcId="{A1D08B98-67CD-4C1B-8B84-3D5D0DFB45E9}" destId="{91B25A87-13B0-4C4A-91EA-BC98BEB32426}" srcOrd="0" destOrd="0" presId="urn:microsoft.com/office/officeart/2005/8/layout/pyramid2"/>
    <dgm:cxn modelId="{3AC8C3F3-7965-4538-AC14-51E45E867859}" type="presParOf" srcId="{A1D08B98-67CD-4C1B-8B84-3D5D0DFB45E9}" destId="{2743D737-6306-4CAB-8DD0-C7F602B58ACA}" srcOrd="1" destOrd="0" presId="urn:microsoft.com/office/officeart/2005/8/layout/pyramid2"/>
    <dgm:cxn modelId="{318E1957-CF62-4933-B349-DB31FAF85F72}" type="presParOf" srcId="{A1D08B98-67CD-4C1B-8B84-3D5D0DFB45E9}" destId="{5627D278-D7B4-4BC0-9B53-2C11E5156261}" srcOrd="2" destOrd="0" presId="urn:microsoft.com/office/officeart/2005/8/layout/pyramid2"/>
    <dgm:cxn modelId="{7F9A9248-4CB4-4857-9526-3BBAFE2456D0}" type="presParOf" srcId="{A1D08B98-67CD-4C1B-8B84-3D5D0DFB45E9}" destId="{D287C803-EE1F-496B-A1B2-50D3812BEF53}" srcOrd="3" destOrd="0" presId="urn:microsoft.com/office/officeart/2005/8/layout/pyramid2"/>
    <dgm:cxn modelId="{F508BC4C-5DBF-4B06-95BF-663EC3AA8B81}" type="presParOf" srcId="{A1D08B98-67CD-4C1B-8B84-3D5D0DFB45E9}" destId="{8F436101-0623-4316-A2CD-EC5D3EB5DBAF}" srcOrd="4" destOrd="0" presId="urn:microsoft.com/office/officeart/2005/8/layout/pyramid2"/>
    <dgm:cxn modelId="{CC510D15-5F86-4B82-90E7-5DE0EC3F451E}" type="presParOf" srcId="{A1D08B98-67CD-4C1B-8B84-3D5D0DFB45E9}" destId="{07FB774D-F54B-4910-9E6E-9F816AEF29D9}" srcOrd="5" destOrd="0" presId="urn:microsoft.com/office/officeart/2005/8/layout/pyramid2"/>
    <dgm:cxn modelId="{3B2A0D09-86E4-414C-BA96-56DB28267742}" type="presParOf" srcId="{A1D08B98-67CD-4C1B-8B84-3D5D0DFB45E9}" destId="{7E02B7B0-9FDC-43EA-8B61-247C922C5046}" srcOrd="6" destOrd="0" presId="urn:microsoft.com/office/officeart/2005/8/layout/pyramid2"/>
    <dgm:cxn modelId="{798BB3AB-4045-4A6A-A493-481FA8A58363}" type="presParOf" srcId="{A1D08B98-67CD-4C1B-8B84-3D5D0DFB45E9}" destId="{53EDF389-5AC0-459B-A835-20FAAF9A6ED8}" srcOrd="7" destOrd="0" presId="urn:microsoft.com/office/officeart/2005/8/layout/pyramid2"/>
    <dgm:cxn modelId="{F0AAE9B3-50CC-4A1E-881C-743074E2F148}" type="presParOf" srcId="{A1D08B98-67CD-4C1B-8B84-3D5D0DFB45E9}" destId="{F5EAC564-6C05-45D1-B337-FAA8351BD1B6}" srcOrd="8" destOrd="0" presId="urn:microsoft.com/office/officeart/2005/8/layout/pyramid2"/>
    <dgm:cxn modelId="{41E316AF-2E3B-41BF-A647-6CF592005176}" type="presParOf" srcId="{A1D08B98-67CD-4C1B-8B84-3D5D0DFB45E9}" destId="{C5EF0B9B-7E65-47BB-B676-4F15D0FF84D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A93BE-246C-4DC8-9B80-F7A262295BFB}" type="doc">
      <dgm:prSet loTypeId="urn:microsoft.com/office/officeart/2005/8/layout/hProcess9" loCatId="process" qsTypeId="urn:microsoft.com/office/officeart/2005/8/quickstyle/simple1#4" qsCatId="simple" csTypeId="urn:microsoft.com/office/officeart/2005/8/colors/accent1_2#4" csCatId="accent1" phldr="1"/>
      <dgm:spPr/>
    </dgm:pt>
    <dgm:pt modelId="{D1C8101A-6CE1-4095-A2F1-A233EEA6EDCA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Художественное творчество  - развитие детского творчества.</a:t>
          </a:r>
          <a:endParaRPr lang="ru-RU" dirty="0"/>
        </a:p>
      </dgm:t>
    </dgm:pt>
    <dgm:pt modelId="{6665DD1E-677B-422F-A229-D6F72D538ABE}" type="parTrans" cxnId="{88F00898-C8C4-4854-B490-B902C405499F}">
      <dgm:prSet/>
      <dgm:spPr/>
      <dgm:t>
        <a:bodyPr/>
        <a:lstStyle/>
        <a:p>
          <a:endParaRPr lang="ru-RU"/>
        </a:p>
      </dgm:t>
    </dgm:pt>
    <dgm:pt modelId="{63050BBB-3FC5-4848-8C3B-7892112F2584}" type="sibTrans" cxnId="{88F00898-C8C4-4854-B490-B902C405499F}">
      <dgm:prSet/>
      <dgm:spPr/>
      <dgm:t>
        <a:bodyPr/>
        <a:lstStyle/>
        <a:p>
          <a:endParaRPr lang="ru-RU"/>
        </a:p>
      </dgm:t>
    </dgm:pt>
    <dgm:pt modelId="{300780D4-7C83-4E50-8940-0F9507D74FB5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Коммуникация -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развитие свободного общения со взрослыми и детьми по поводу прочитанного, практическое овладение  нормами русской речи.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D3340AA-33D5-40C8-8718-7E770BC97A94}" type="parTrans" cxnId="{C4737AA0-6A06-4C33-BB31-DD50375991FF}">
      <dgm:prSet/>
      <dgm:spPr/>
      <dgm:t>
        <a:bodyPr/>
        <a:lstStyle/>
        <a:p>
          <a:endParaRPr lang="ru-RU"/>
        </a:p>
      </dgm:t>
    </dgm:pt>
    <dgm:pt modelId="{B6C33C33-73C6-4884-8BCA-10606075BE81}" type="sibTrans" cxnId="{C4737AA0-6A06-4C33-BB31-DD50375991FF}">
      <dgm:prSet/>
      <dgm:spPr/>
      <dgm:t>
        <a:bodyPr/>
        <a:lstStyle/>
        <a:p>
          <a:endParaRPr lang="ru-RU"/>
        </a:p>
      </dgm:t>
    </dgm:pt>
    <dgm:pt modelId="{D2070CD6-1C64-49CD-8A4A-23E8750B44F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Познание - формирование  целостной картины мира, расширение кругозора детей.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CA3D18-E5E1-4E32-AE79-AB1036512AA5}" type="parTrans" cxnId="{CD723786-AF84-435A-A3B6-20E046A6587C}">
      <dgm:prSet/>
      <dgm:spPr/>
      <dgm:t>
        <a:bodyPr/>
        <a:lstStyle/>
        <a:p>
          <a:endParaRPr lang="ru-RU"/>
        </a:p>
      </dgm:t>
    </dgm:pt>
    <dgm:pt modelId="{C9DB0D66-E28A-4075-ABA6-47D4C12F0012}" type="sibTrans" cxnId="{CD723786-AF84-435A-A3B6-20E046A6587C}">
      <dgm:prSet/>
      <dgm:spPr/>
      <dgm:t>
        <a:bodyPr/>
        <a:lstStyle/>
        <a:p>
          <a:endParaRPr lang="ru-RU"/>
        </a:p>
      </dgm:t>
    </dgm:pt>
    <dgm:pt modelId="{A1F6B39D-5DCD-4F77-8F6E-9809CE2E552F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Социализация -формирование первичных представлений о себе, своих чувствах и эмоциях, окружающем мире людей , природы, а так же первичных ценностных представлений.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AD8EF6-C804-40E6-B6CA-ABCCC639D9D6}" type="parTrans" cxnId="{FA492080-6B5F-474A-B185-D751C690A579}">
      <dgm:prSet/>
      <dgm:spPr/>
      <dgm:t>
        <a:bodyPr/>
        <a:lstStyle/>
        <a:p>
          <a:endParaRPr lang="ru-RU"/>
        </a:p>
      </dgm:t>
    </dgm:pt>
    <dgm:pt modelId="{AE933206-966F-4C47-9F00-5D47DD209262}" type="sibTrans" cxnId="{FA492080-6B5F-474A-B185-D751C690A579}">
      <dgm:prSet/>
      <dgm:spPr/>
      <dgm:t>
        <a:bodyPr/>
        <a:lstStyle/>
        <a:p>
          <a:endParaRPr lang="ru-RU"/>
        </a:p>
      </dgm:t>
    </dgm:pt>
    <dgm:pt modelId="{3676A1DA-7FF7-4E08-AAD1-59B83E531B93}" type="pres">
      <dgm:prSet presAssocID="{513A93BE-246C-4DC8-9B80-F7A262295BFB}" presName="CompostProcess" presStyleCnt="0">
        <dgm:presLayoutVars>
          <dgm:dir/>
          <dgm:resizeHandles val="exact"/>
        </dgm:presLayoutVars>
      </dgm:prSet>
      <dgm:spPr/>
    </dgm:pt>
    <dgm:pt modelId="{BD5AD3A8-6344-49EB-8651-E815531FF68B}" type="pres">
      <dgm:prSet presAssocID="{513A93BE-246C-4DC8-9B80-F7A262295BFB}" presName="arrow" presStyleLbl="bgShp" presStyleIdx="0" presStyleCnt="1"/>
      <dgm:spPr/>
    </dgm:pt>
    <dgm:pt modelId="{74F31229-0D3A-4632-BA98-51D9C71023DC}" type="pres">
      <dgm:prSet presAssocID="{513A93BE-246C-4DC8-9B80-F7A262295BFB}" presName="linearProcess" presStyleCnt="0"/>
      <dgm:spPr/>
    </dgm:pt>
    <dgm:pt modelId="{C4A1227D-D9F3-4C56-86F9-6B44F63B8D6F}" type="pres">
      <dgm:prSet presAssocID="{D2070CD6-1C64-49CD-8A4A-23E8750B44F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93F37-8872-4D91-AF19-EF1F9357963C}" type="pres">
      <dgm:prSet presAssocID="{C9DB0D66-E28A-4075-ABA6-47D4C12F0012}" presName="sibTrans" presStyleCnt="0"/>
      <dgm:spPr/>
    </dgm:pt>
    <dgm:pt modelId="{8318403C-D0A0-40D6-AAB7-68B6D955DAE9}" type="pres">
      <dgm:prSet presAssocID="{300780D4-7C83-4E50-8940-0F9507D74FB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132A3-B68A-4FEC-9103-52C8482A140D}" type="pres">
      <dgm:prSet presAssocID="{B6C33C33-73C6-4884-8BCA-10606075BE81}" presName="sibTrans" presStyleCnt="0"/>
      <dgm:spPr/>
    </dgm:pt>
    <dgm:pt modelId="{C090DC47-7320-4AFB-8A71-354D4AB2C4E3}" type="pres">
      <dgm:prSet presAssocID="{A1F6B39D-5DCD-4F77-8F6E-9809CE2E552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BAAEA-6469-4D4C-9DBF-8C5BEAFBE9FF}" type="pres">
      <dgm:prSet presAssocID="{AE933206-966F-4C47-9F00-5D47DD209262}" presName="sibTrans" presStyleCnt="0"/>
      <dgm:spPr/>
    </dgm:pt>
    <dgm:pt modelId="{4B23C7E7-47FC-4B60-8DD8-91BABA3B999C}" type="pres">
      <dgm:prSet presAssocID="{D1C8101A-6CE1-4095-A2F1-A233EEA6EDC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F00898-C8C4-4854-B490-B902C405499F}" srcId="{513A93BE-246C-4DC8-9B80-F7A262295BFB}" destId="{D1C8101A-6CE1-4095-A2F1-A233EEA6EDCA}" srcOrd="3" destOrd="0" parTransId="{6665DD1E-677B-422F-A229-D6F72D538ABE}" sibTransId="{63050BBB-3FC5-4848-8C3B-7892112F2584}"/>
    <dgm:cxn modelId="{CD723786-AF84-435A-A3B6-20E046A6587C}" srcId="{513A93BE-246C-4DC8-9B80-F7A262295BFB}" destId="{D2070CD6-1C64-49CD-8A4A-23E8750B44F7}" srcOrd="0" destOrd="0" parTransId="{8BCA3D18-E5E1-4E32-AE79-AB1036512AA5}" sibTransId="{C9DB0D66-E28A-4075-ABA6-47D4C12F0012}"/>
    <dgm:cxn modelId="{FC30ABAB-E796-40DC-993A-4D08B5C2C5F4}" type="presOf" srcId="{D1C8101A-6CE1-4095-A2F1-A233EEA6EDCA}" destId="{4B23C7E7-47FC-4B60-8DD8-91BABA3B999C}" srcOrd="0" destOrd="0" presId="urn:microsoft.com/office/officeart/2005/8/layout/hProcess9"/>
    <dgm:cxn modelId="{C3716592-ECD9-4BA5-A036-6C9D354033B9}" type="presOf" srcId="{A1F6B39D-5DCD-4F77-8F6E-9809CE2E552F}" destId="{C090DC47-7320-4AFB-8A71-354D4AB2C4E3}" srcOrd="0" destOrd="0" presId="urn:microsoft.com/office/officeart/2005/8/layout/hProcess9"/>
    <dgm:cxn modelId="{FA492080-6B5F-474A-B185-D751C690A579}" srcId="{513A93BE-246C-4DC8-9B80-F7A262295BFB}" destId="{A1F6B39D-5DCD-4F77-8F6E-9809CE2E552F}" srcOrd="2" destOrd="0" parTransId="{F0AD8EF6-C804-40E6-B6CA-ABCCC639D9D6}" sibTransId="{AE933206-966F-4C47-9F00-5D47DD209262}"/>
    <dgm:cxn modelId="{AD5CCF84-EEFD-46D3-BD5E-E98D3C248D4C}" type="presOf" srcId="{300780D4-7C83-4E50-8940-0F9507D74FB5}" destId="{8318403C-D0A0-40D6-AAB7-68B6D955DAE9}" srcOrd="0" destOrd="0" presId="urn:microsoft.com/office/officeart/2005/8/layout/hProcess9"/>
    <dgm:cxn modelId="{F01630A6-3212-4390-89C8-13761C295B9F}" type="presOf" srcId="{D2070CD6-1C64-49CD-8A4A-23E8750B44F7}" destId="{C4A1227D-D9F3-4C56-86F9-6B44F63B8D6F}" srcOrd="0" destOrd="0" presId="urn:microsoft.com/office/officeart/2005/8/layout/hProcess9"/>
    <dgm:cxn modelId="{C4737AA0-6A06-4C33-BB31-DD50375991FF}" srcId="{513A93BE-246C-4DC8-9B80-F7A262295BFB}" destId="{300780D4-7C83-4E50-8940-0F9507D74FB5}" srcOrd="1" destOrd="0" parTransId="{0D3340AA-33D5-40C8-8718-7E770BC97A94}" sibTransId="{B6C33C33-73C6-4884-8BCA-10606075BE81}"/>
    <dgm:cxn modelId="{9209FAF0-7818-460B-ACFE-1EA489BF6ED1}" type="presOf" srcId="{513A93BE-246C-4DC8-9B80-F7A262295BFB}" destId="{3676A1DA-7FF7-4E08-AAD1-59B83E531B93}" srcOrd="0" destOrd="0" presId="urn:microsoft.com/office/officeart/2005/8/layout/hProcess9"/>
    <dgm:cxn modelId="{6EC7F4E2-BC41-4308-9608-623208F1CC86}" type="presParOf" srcId="{3676A1DA-7FF7-4E08-AAD1-59B83E531B93}" destId="{BD5AD3A8-6344-49EB-8651-E815531FF68B}" srcOrd="0" destOrd="0" presId="urn:microsoft.com/office/officeart/2005/8/layout/hProcess9"/>
    <dgm:cxn modelId="{54CBC681-5AFF-44F4-B9D0-D573117AEA98}" type="presParOf" srcId="{3676A1DA-7FF7-4E08-AAD1-59B83E531B93}" destId="{74F31229-0D3A-4632-BA98-51D9C71023DC}" srcOrd="1" destOrd="0" presId="urn:microsoft.com/office/officeart/2005/8/layout/hProcess9"/>
    <dgm:cxn modelId="{49DED0BE-E75D-4C0D-BADD-00DA101B60B0}" type="presParOf" srcId="{74F31229-0D3A-4632-BA98-51D9C71023DC}" destId="{C4A1227D-D9F3-4C56-86F9-6B44F63B8D6F}" srcOrd="0" destOrd="0" presId="urn:microsoft.com/office/officeart/2005/8/layout/hProcess9"/>
    <dgm:cxn modelId="{373EAD04-05F6-4CBE-BC22-B6ED569D4E61}" type="presParOf" srcId="{74F31229-0D3A-4632-BA98-51D9C71023DC}" destId="{6F593F37-8872-4D91-AF19-EF1F9357963C}" srcOrd="1" destOrd="0" presId="urn:microsoft.com/office/officeart/2005/8/layout/hProcess9"/>
    <dgm:cxn modelId="{24FADC9E-6E0A-4258-96BB-152D5F86EA99}" type="presParOf" srcId="{74F31229-0D3A-4632-BA98-51D9C71023DC}" destId="{8318403C-D0A0-40D6-AAB7-68B6D955DAE9}" srcOrd="2" destOrd="0" presId="urn:microsoft.com/office/officeart/2005/8/layout/hProcess9"/>
    <dgm:cxn modelId="{C87219A4-2AA7-4A23-A102-F79CC5A2D8C3}" type="presParOf" srcId="{74F31229-0D3A-4632-BA98-51D9C71023DC}" destId="{405132A3-B68A-4FEC-9103-52C8482A140D}" srcOrd="3" destOrd="0" presId="urn:microsoft.com/office/officeart/2005/8/layout/hProcess9"/>
    <dgm:cxn modelId="{CD2CD631-2901-4843-A885-FC49DC9D4C0D}" type="presParOf" srcId="{74F31229-0D3A-4632-BA98-51D9C71023DC}" destId="{C090DC47-7320-4AFB-8A71-354D4AB2C4E3}" srcOrd="4" destOrd="0" presId="urn:microsoft.com/office/officeart/2005/8/layout/hProcess9"/>
    <dgm:cxn modelId="{C2249BA5-7F8B-4FBF-B7D2-A3028D0ADB81}" type="presParOf" srcId="{74F31229-0D3A-4632-BA98-51D9C71023DC}" destId="{49BBAAEA-6469-4D4C-9DBF-8C5BEAFBE9FF}" srcOrd="5" destOrd="0" presId="urn:microsoft.com/office/officeart/2005/8/layout/hProcess9"/>
    <dgm:cxn modelId="{371D9B98-94F7-4341-BD54-D029D75DD026}" type="presParOf" srcId="{74F31229-0D3A-4632-BA98-51D9C71023DC}" destId="{4B23C7E7-47FC-4B60-8DD8-91BABA3B999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0D24-5770-409D-A4DE-A2B901BE3827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26FC2-4D86-43B5-811D-DE920456C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2396-E053-4BFE-B62A-851191BB864D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C660-CB98-4BCB-9C79-BC67E28B1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01CC-728D-46D1-883D-6DC4CA689808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319D-8F16-4249-909B-7320C1DFA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66662-AA03-4A23-A38D-9B65A82B53EE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A54FE-F1E9-4DF9-8417-DB9F57FDE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F100-0D23-460D-8A74-4A04918C1904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90F3-AAEE-4BB2-B1FB-65A3AD610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B971-0D8F-4789-9F6A-82A9D7035705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AE3E-5993-45FC-B523-B9C566DEE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C482-9218-44A7-BF1B-A96152118080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E16C-953D-4B95-9522-40BAD6ECD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82B1-3090-4013-8E20-1E80F4A57270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371C-F279-4403-B7E5-2634EDBD4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5B61-BF0B-44C4-BB22-38851F9F7B08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21E3-D6A8-4AC2-A550-923A7EAE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7225-F7C3-48A4-8616-05ADA66EF080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7980-D2F9-4564-A877-7F2D8A94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B2D7-DBCB-413F-8C17-DCC018D00D35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2862F-1309-4DBB-834B-1453E23EF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B5DFB-1CEC-4C08-8B18-A2DA26F019A2}" type="datetimeFigureOut">
              <a:rPr lang="en-US"/>
              <a:pPr>
                <a:defRPr/>
              </a:pPr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CE21A1-0178-4DB2-8214-B35E1FED3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Ознакомление дошкольников с художественной литературой </a:t>
            </a:r>
            <a:endParaRPr lang="ru-RU" dirty="0"/>
          </a:p>
        </p:txBody>
      </p:sp>
      <p:sp>
        <p:nvSpPr>
          <p:cNvPr id="13314" name="Rectangle 4"/>
          <p:cNvSpPr>
            <a:spLocks noGrp="1"/>
          </p:cNvSpPr>
          <p:nvPr>
            <p:ph type="subTitle" idx="4294967295"/>
          </p:nvPr>
        </p:nvSpPr>
        <p:spPr>
          <a:xfrm>
            <a:off x="2057400" y="5181600"/>
            <a:ext cx="6400800" cy="1143000"/>
          </a:xfrm>
        </p:spPr>
        <p:txBody>
          <a:bodyPr/>
          <a:lstStyle/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Выполнила: учитель-логопед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Базилевская С.В.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0" y="1295400"/>
            <a:ext cx="61722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Поскольку маленький ребёнок – не читатель,  а слушатель, то выразительное чтение взрослым книги для малыша – первый и важнейший шаг к её постижению. </a:t>
            </a:r>
            <a:r>
              <a:rPr lang="ru-RU" b="1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Зачитывая детям литературное произведение, воспитатель делится с ними теми мыслями и впечатлениями, которые у него возникли в результате чтения и анализа текста, старается вызвать соответствующий эмоциональный отклик, помогает понять основную мысль, которая в нём заложена.</a:t>
            </a:r>
          </a:p>
          <a:p>
            <a:pPr algn="just" eaLnBrk="0" hangingPunct="0"/>
            <a:r>
              <a:rPr lang="ru-RU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Это - литературная задача, она включается в программное содержание занятия и стоит там на первом месте. Формулировать её нужно конкретно, раскрывать её общий смысл - довести до понимания детей главный замысел автора.</a:t>
            </a:r>
          </a:p>
          <a:p>
            <a:pPr algn="just" eaLnBrk="0" hangingPunct="0"/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b="1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Литературная задача поможет сформулировать и другую задачу- воспитательную. </a:t>
            </a:r>
            <a:r>
              <a:rPr lang="ru-RU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 задачи вносятся в программное содержание занятия</a:t>
            </a:r>
          </a:p>
          <a:p>
            <a:pPr algn="just" eaLnBrk="0" hangingPunct="0"/>
            <a:endParaRPr lang="ru-RU" sz="2000">
              <a:solidFill>
                <a:srgbClr val="FF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задач чтения в зависимости от характера литературного произведения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609600"/>
            <a:ext cx="6629400" cy="708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методическим разработкам  занятия по ознакомлению  дошкольников с художественной литературой относятся: </a:t>
            </a: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524000" y="1752600"/>
            <a:ext cx="6553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вопросы для обсуждения прочитанного;  </a:t>
            </a:r>
          </a:p>
          <a:p>
            <a:pPr algn="just"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место и мера использования  средств наглядности;</a:t>
            </a:r>
          </a:p>
          <a:p>
            <a:pPr algn="just">
              <a:buFont typeface="Arial" charset="0"/>
              <a:buChar char="•"/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способы объяснения для детей непонятных слов и выражений.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5800" y="623888"/>
            <a:ext cx="7848600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структуре занятий по литературным произведениям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условно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выделить три части.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90600" y="1746250"/>
            <a:ext cx="7315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часть – подготовка детей к восприятию художественного произведения;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часть – выразительное чтение текста воспитателем;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часть – беседа о прочитанном произведении.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765175"/>
            <a:ext cx="7924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Главная цель первой части занятия- познакомить детей с произведением, обеспечить полноценное первоначальное восприятие текста. </a:t>
            </a:r>
          </a:p>
          <a:p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 данном этапе занятия чтению чаще всего предшествует неболь-шая беседа с детьми, которая готовит их к предстоящей встрече с про-изведением, вызывает активный интерес к нему, помогает войти в мир, созданный художником слова. Беседа мобилизует жизненный опыт детей, необходимый для осознания текста.</a:t>
            </a:r>
          </a:p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Перед чтением воспитатель в случае необходимости должен объяс-нить смысл сложных для понимания дошкольнику  слов и выражений. </a:t>
            </a:r>
          </a:p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Кроме вопросов в беседу целесообразно включить показ иллюстра-ций, объяснения воспитателя, его рассказ о творчестве писателя, об истории создания того или иного произведения. </a:t>
            </a:r>
          </a:p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Применение тех или иных методических средств зависит от возра-стных особенностей детей, а также от художественного произведения.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1066800" y="685800"/>
            <a:ext cx="6827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Третья часть  занятия посвящена беседе о прочитанном. </a:t>
            </a: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762000" y="13716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Задача педагога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процессе беседы после чтения 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уточнить, углубить первоначальное восприятие и понимание текста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838200" y="2819400"/>
            <a:ext cx="731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Участвуя в коллективном обсуждении произведения, ребёнок уточняет своё индивидуальное понимание прочитанного , осознаёт его, осмысливает, пытаясь выразить наиболее точным словом.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62000" y="623888"/>
            <a:ext cx="7543800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Различают следующие категории  вопросов, которые задают детям после прочтения.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62000" y="1447800"/>
            <a:ext cx="77724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Вопросы  по содержанию текста.</a:t>
            </a:r>
          </a:p>
          <a:p>
            <a:pPr marL="342900" indent="-34290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Для младших дошкольников вопросы  по содержанию прочитанного имеют основное   значение. Свойственна потребность в неоднократных встречах с одними и теми же произведениями, эпизодами, строчками и словами. </a:t>
            </a:r>
          </a:p>
          <a:p>
            <a:pPr marL="342900" indent="-34290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В старших группах подобные вопросы играют вспомогательную роль, нужны для того , чтобы напомнить, актуализировать эпизоды, детали как будто бы не главные в сюжете, но на самом деле необходимые для осознания смысла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Вопросы  посвящены характеристике литературных героев, их поступкам;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3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Вопросы, </a:t>
            </a:r>
            <a:r>
              <a:rPr lang="ru-RU" b="1">
                <a:latin typeface="Times New Roman" pitchFamily="18" charset="0"/>
                <a:cs typeface="Calibri" pitchFamily="34" charset="0"/>
              </a:rPr>
              <a:t>которые привлекают ребёнка к наблюдению над языком художественной литературы,</a:t>
            </a:r>
            <a:r>
              <a:rPr lang="ru-RU">
                <a:latin typeface="Times New Roman" pitchFamily="18" charset="0"/>
                <a:cs typeface="Calibri" pitchFamily="34" charset="0"/>
              </a:rPr>
              <a:t> </a:t>
            </a:r>
            <a:r>
              <a:rPr lang="ru-RU" b="1">
                <a:latin typeface="Times New Roman" pitchFamily="18" charset="0"/>
                <a:cs typeface="Calibri" pitchFamily="34" charset="0"/>
              </a:rPr>
              <a:t>над его образным и эмоциональным строем</a:t>
            </a:r>
            <a:r>
              <a:rPr lang="ru-RU">
                <a:latin typeface="Times New Roman" pitchFamily="18" charset="0"/>
                <a:cs typeface="Calibri" pitchFamily="34" charset="0"/>
              </a:rPr>
              <a:t>. </a:t>
            </a:r>
          </a:p>
          <a:p>
            <a:pPr marL="342900" indent="-342900"/>
            <a:r>
              <a:rPr lang="ru-RU">
                <a:latin typeface="Times New Roman" pitchFamily="18" charset="0"/>
                <a:cs typeface="Calibri" pitchFamily="34" charset="0"/>
              </a:rPr>
              <a:t>            Эти вопросы помогают понять неслучайность использования тех или иных слов, эмоциональную окраску произведения. Такие вопросы включаются в беседу с детьми старшего дошкольного возраста.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38200" y="768350"/>
            <a:ext cx="7391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Третья часть занятия должна возвратить «читателя» - ребёнка непосредственно к тексту художественного произведения.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Нужно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чтобы в памяти детей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остался сам рассказ или сказка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не беседа по тексту.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занятие полезно заканчивать </a:t>
            </a:r>
            <a:r>
              <a:rPr lang="ru-RU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по-вторным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чтением произведения, если оно невелико по объёму или читать понравившиеся эпизоды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Занятие- это первая встреча ребёнка с тем или иным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произведе-нием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художественной литературы. От педагога зависит, будет ли эта встреча полезной и радостной, важно, чтобы чтение рождало яркие, зримые образы, горячие переживания, а умный, тактичный разговор о прочитанном приглашал ребёнка к размышлениям, помогал подчиняться на новый уровень понимания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художествен-ной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литературы и жизни.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792413" y="836613"/>
            <a:ext cx="3559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занятий с книгой: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05000" y="1600200"/>
            <a:ext cx="6096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или рассказывание;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Драматизация;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выразительному чтению;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Творческие пересказы текстов;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Творческое занятие; 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Тематическое занятие;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Теоретическое занятие;</a:t>
            </a:r>
          </a:p>
          <a:p>
            <a:pPr eaLnBrk="0" hangingPunct="0">
              <a:buFontTx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Знакомство с биографией автора произведения, историей написания произведения.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2133600" y="1143000"/>
            <a:ext cx="5181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Ушакова О.С., Гавриш Н.В. Знакомим дошкольников с литературой. М.:ТЦ Сфера, 2003. – 224с.;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Е.Кузьменкова, Г.Рысина. Воспитание будущего читателя (литературно-художественное развитие детей 3-5 лет);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Приобщение детей к художественной литературе/ В.В.Гербова;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Интернет – сайты: «Педсовет», «Социальная сеть работников образования, «Маам.ру» и др.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6477000" cy="167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82296"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«От пятилетнего ребёнка до меня -  только шаг. А от новорождённого  до пятилетнего – страшное расстояние».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Л.Н.Толстой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19" name="Подзаголовок 18"/>
          <p:cNvSpPr>
            <a:spLocks noGrp="1"/>
          </p:cNvSpPr>
          <p:nvPr>
            <p:ph type="subTitle" idx="1"/>
          </p:nvPr>
        </p:nvSpPr>
        <p:spPr>
          <a:xfrm>
            <a:off x="2667000" y="2438400"/>
            <a:ext cx="5562600" cy="3581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Художественная литература открывает и объясняет ребенку жизнь общества и природы, мир человеческих чувств и взаимоотношений. Она развивает мышление и воображение ребенка, обогащает его эмоции, дает прекрасные образцы русского литературного языка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Личностное развитие ребёнка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Роль художественной литературы в современном мире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81400" y="609600"/>
            <a:ext cx="5035550" cy="55943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частично обеспечивает культурное развитие ребенка и формирование его речи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служит действенным средством умственного, нравственного и эстетического воспитания.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 размышлять над новой информацией,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творческие способности, умение думать самостоятельно.</a:t>
            </a:r>
            <a:endParaRPr lang="ru-RU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эпоху компьютерных игр и обилия игрушек дети все меньше и меньше интересуются художественной литературой. Однако не стоит забывать, что именно она: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91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Ценность художественной литературы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95400" y="1981200"/>
            <a:ext cx="6934200" cy="4191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рассказах дети познают лаконичность и точность слова;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стихах улавливают музыкальность, напевность, ритмичность русской речи;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народные сказки раскрывают перед ними меткость и выразительность языка, показывают, как богата родная речь юмором, живыми и образными выражениями, сравнениями.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Восприятие художественной литературы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9800" y="914400"/>
            <a:ext cx="6172200" cy="4400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 раннем детстве малышам не столько читают, сколько рассказывают наизусть, то примерно с 3-4 лет начинается такое чтение, к которому все привыкли.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нас есть возможность процесс знакомства с художественной литературой сделать более легким для детей, подбирая книги в соответствии с возрастом и их интересами.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955675"/>
            <a:ext cx="7620000" cy="831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накомство детей с литературными произведениями, требуют от воспитателя предварительной подготовки: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2286000"/>
            <a:ext cx="5943600" cy="2678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ru-RU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Подготовка воспитателя к чтению художественного произведения;</a:t>
            </a:r>
            <a:endParaRPr lang="ru-RU" sz="280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Постановка задач чтения в зависимости от характера литературного произведения;</a:t>
            </a:r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000000"/>
                </a:solidFill>
                <a:cs typeface="Calibri" pitchFamily="34" charset="0"/>
              </a:rPr>
              <a:t>Отбор методов  работы с книгой.</a:t>
            </a:r>
            <a:endParaRPr lang="ru-RU" sz="2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95400" y="654050"/>
            <a:ext cx="64008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 воспитателя к чтению  художественного произведения.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0" y="1676400"/>
            <a:ext cx="7696200" cy="30464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r>
              <a:rPr lang="ru-RU" sz="2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1.Осознанный, принципиальный, обоснованный выбор книги для чтения, в процессе которого педагог должен проявлять свою культуру, умение оценивать идейную направленность произведения, его художественный уровень и воспитательные значение.</a:t>
            </a:r>
          </a:p>
          <a:p>
            <a:pPr eaLnBrk="0" hangingPunct="0"/>
            <a:r>
              <a:rPr lang="ru-RU" sz="2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2.Знакомство воспитателя с книгой, чтение и анализ.</a:t>
            </a:r>
          </a:p>
          <a:p>
            <a:pPr eaLnBrk="0" hangingPunct="0"/>
            <a:r>
              <a:rPr lang="ru-RU" sz="2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произведения поможет успешно решить задачи двух последующих этапов подготовки к занятию.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864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Ознакомление дошкольников с художественной литературой </vt:lpstr>
      <vt:lpstr>Слайд 2</vt:lpstr>
      <vt:lpstr>Личностное развитие ребёнка</vt:lpstr>
      <vt:lpstr>Роль художественной литературы в современном мире</vt:lpstr>
      <vt:lpstr>Ценность художественной литературы</vt:lpstr>
      <vt:lpstr>Восприятие художественной литературы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adm</cp:lastModifiedBy>
  <cp:revision>38</cp:revision>
  <dcterms:created xsi:type="dcterms:W3CDTF">2013-10-20T14:43:13Z</dcterms:created>
  <dcterms:modified xsi:type="dcterms:W3CDTF">2025-04-07T11:00:23Z</dcterms:modified>
</cp:coreProperties>
</file>