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0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A1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31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2C0CA0-113F-4460-BC7A-BAB3669E525E}" type="datetimeFigureOut">
              <a:rPr lang="ru-RU"/>
              <a:pPr>
                <a:defRPr/>
              </a:pPr>
              <a:t>07.04.2025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CC7039-908B-4B2A-B098-14AE8D81CF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0DC3A0-234F-4D25-B9CA-AE99210423EA}" type="datetimeFigureOut">
              <a:rPr lang="ru-RU"/>
              <a:pPr>
                <a:defRPr/>
              </a:pPr>
              <a:t>07.04.2025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AA49E7-F0DE-421F-98EC-2F8C1C9A0A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C2E844-5EDD-4623-A665-A099BEAB8337}" type="datetimeFigureOut">
              <a:rPr lang="ru-RU"/>
              <a:pPr>
                <a:defRPr/>
              </a:pPr>
              <a:t>07.04.2025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25BC43-F1E1-44E3-A114-1EFE8205EC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A4E12A-4AD1-445B-8AD5-092F7A16987F}" type="datetimeFigureOut">
              <a:rPr lang="ru-RU"/>
              <a:pPr>
                <a:defRPr/>
              </a:pPr>
              <a:t>07.04.2025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FD606A-B434-48FB-B0BB-6E06E1BC6E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6B4139-BC9E-4C91-845E-A34BE35A9DDE}" type="datetimeFigureOut">
              <a:rPr lang="ru-RU"/>
              <a:pPr>
                <a:defRPr/>
              </a:pPr>
              <a:t>07.04.2025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0DDCF2-201E-4505-BFAE-7604DDDFE8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11634A-741C-4C57-88A2-583DC7B437C7}" type="datetimeFigureOut">
              <a:rPr lang="ru-RU"/>
              <a:pPr>
                <a:defRPr/>
              </a:pPr>
              <a:t>07.04.2025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737E2E-1634-4554-99F8-8325311ED8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48AE5F-A1EE-47D7-9B07-8A57D1413D71}" type="datetimeFigureOut">
              <a:rPr lang="ru-RU"/>
              <a:pPr>
                <a:defRPr/>
              </a:pPr>
              <a:t>07.04.2025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B0F83D-E170-4560-827F-548FB77937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00AF07-4DF0-4BC1-AD1A-61388FDEE4FE}" type="datetimeFigureOut">
              <a:rPr lang="ru-RU"/>
              <a:pPr>
                <a:defRPr/>
              </a:pPr>
              <a:t>07.04.2025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B96D63-B2B6-4A0B-8DA4-8E7CF68872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564ECC-C127-4FA7-B13C-E98133014869}" type="datetimeFigureOut">
              <a:rPr lang="ru-RU"/>
              <a:pPr>
                <a:defRPr/>
              </a:pPr>
              <a:t>07.04.2025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CDF707-4A4B-48C0-97D7-1817B0EFDB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8721A7-6234-4506-A921-D86294F186DA}" type="datetimeFigureOut">
              <a:rPr lang="ru-RU"/>
              <a:pPr>
                <a:defRPr/>
              </a:pPr>
              <a:t>07.04.2025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B5DAE9-85AC-49AF-A035-5FFEF01007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5ADC1-C051-4094-A623-C96FE1AEAF77}" type="datetimeFigureOut">
              <a:rPr lang="ru-RU"/>
              <a:pPr>
                <a:defRPr/>
              </a:pPr>
              <a:t>07.04.2025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B594C2-6DC2-427F-BD3E-D5BC632ABD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499E917-9FEA-41BF-A39F-A3312F2ABB71}" type="datetimeFigureOut">
              <a:rPr lang="ru-RU"/>
              <a:pPr>
                <a:defRPr/>
              </a:pPr>
              <a:t>07.04.2025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9DFB672-FF97-41CC-A843-FA61B09FD6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Рисунок 10" descr="cartoon-vegetables-vector_34-46099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Прямоугольник 9"/>
          <p:cNvSpPr/>
          <p:nvPr/>
        </p:nvSpPr>
        <p:spPr>
          <a:xfrm>
            <a:off x="2571736" y="2643182"/>
            <a:ext cx="4714908" cy="1138773"/>
          </a:xfrm>
          <a:prstGeom prst="rect">
            <a:avLst/>
          </a:prstGeom>
        </p:spPr>
        <p:txBody>
          <a:bodyPr>
            <a:spAutoFit/>
          </a:bodyPr>
          <a:lstStyle/>
          <a:p>
            <a:pPr marL="274320" indent="-274320" algn="ctr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defRPr/>
            </a:pPr>
            <a:r>
              <a:rPr lang="ru-RU" sz="32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  <a:cs typeface="+mn-cs"/>
              </a:rPr>
              <a:t>Презентация на тему: </a:t>
            </a:r>
          </a:p>
          <a:p>
            <a:pPr marL="274320" indent="-274320" algn="ctr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defRPr/>
            </a:pPr>
            <a:r>
              <a:rPr lang="ru-RU" sz="36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  <a:cs typeface="+mn-cs"/>
              </a:rPr>
              <a:t>«Чудо – овощи»</a:t>
            </a:r>
            <a:endParaRPr lang="ru-RU" sz="3600" dirty="0">
              <a:solidFill>
                <a:srgbClr val="7030A0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Прямоугольник 1"/>
          <p:cNvSpPr>
            <a:spLocks noChangeArrowheads="1"/>
          </p:cNvSpPr>
          <p:nvPr/>
        </p:nvSpPr>
        <p:spPr bwMode="auto">
          <a:xfrm>
            <a:off x="2857500" y="3429000"/>
            <a:ext cx="6000750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solidFill>
                  <a:srgbClr val="FFC000"/>
                </a:solidFill>
                <a:latin typeface="Monotype Corsiva" pitchFamily="66" charset="0"/>
                <a:cs typeface="Times New Roman" pitchFamily="18" charset="0"/>
              </a:rPr>
              <a:t>Он на грядке вырастает,</a:t>
            </a:r>
          </a:p>
          <a:p>
            <a:r>
              <a:rPr lang="ru-RU" sz="4000" b="1">
                <a:solidFill>
                  <a:srgbClr val="FFC000"/>
                </a:solidFill>
                <a:latin typeface="Monotype Corsiva" pitchFamily="66" charset="0"/>
                <a:cs typeface="Times New Roman" pitchFamily="18" charset="0"/>
              </a:rPr>
              <a:t>Никого не обижает,</a:t>
            </a:r>
          </a:p>
          <a:p>
            <a:r>
              <a:rPr lang="ru-RU" sz="4000" b="1">
                <a:solidFill>
                  <a:srgbClr val="FFC000"/>
                </a:solidFill>
                <a:latin typeface="Monotype Corsiva" pitchFamily="66" charset="0"/>
                <a:cs typeface="Times New Roman" pitchFamily="18" charset="0"/>
              </a:rPr>
              <a:t>Ну, а плачут все вокруг,</a:t>
            </a:r>
          </a:p>
          <a:p>
            <a:r>
              <a:rPr lang="ru-RU" sz="4000" b="1">
                <a:solidFill>
                  <a:srgbClr val="FFC000"/>
                </a:solidFill>
                <a:latin typeface="Monotype Corsiva" pitchFamily="66" charset="0"/>
                <a:cs typeface="Times New Roman" pitchFamily="18" charset="0"/>
              </a:rPr>
              <a:t>Потому что чистят…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00063" y="571500"/>
            <a:ext cx="5429250" cy="22891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600" b="1">
                <a:solidFill>
                  <a:srgbClr val="8064A2"/>
                </a:solidFill>
                <a:latin typeface="Monotype Corsiva" pitchFamily="66" charset="0"/>
                <a:cs typeface="Times New Roman" pitchFamily="18" charset="0"/>
              </a:rPr>
              <a:t>Голова, а сверху ус,</a:t>
            </a:r>
          </a:p>
          <a:p>
            <a:r>
              <a:rPr lang="ru-RU" sz="3600" b="1">
                <a:solidFill>
                  <a:srgbClr val="8064A2"/>
                </a:solidFill>
                <a:latin typeface="Monotype Corsiva" pitchFamily="66" charset="0"/>
                <a:cs typeface="Times New Roman" pitchFamily="18" charset="0"/>
              </a:rPr>
              <a:t>Нет не сладок он на вкус.</a:t>
            </a:r>
          </a:p>
          <a:p>
            <a:r>
              <a:rPr lang="ru-RU" sz="3600" b="1">
                <a:solidFill>
                  <a:srgbClr val="8064A2"/>
                </a:solidFill>
                <a:latin typeface="Monotype Corsiva" pitchFamily="66" charset="0"/>
                <a:cs typeface="Times New Roman" pitchFamily="18" charset="0"/>
              </a:rPr>
              <a:t>Прибежали со всех ног</a:t>
            </a:r>
          </a:p>
          <a:p>
            <a:r>
              <a:rPr lang="ru-RU" sz="3600" b="1">
                <a:solidFill>
                  <a:srgbClr val="8064A2"/>
                </a:solidFill>
                <a:latin typeface="Monotype Corsiva" pitchFamily="66" charset="0"/>
                <a:cs typeface="Times New Roman" pitchFamily="18" charset="0"/>
              </a:rPr>
              <a:t>Мы к обеду рвать…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Рисунок 3" descr="1256992619_11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813" y="642938"/>
            <a:ext cx="3143250" cy="2894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4" name="Рисунок 4" descr="onion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6250" y="3071813"/>
            <a:ext cx="3500438" cy="300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Прямоугольник 1"/>
          <p:cNvSpPr>
            <a:spLocks noChangeArrowheads="1"/>
          </p:cNvSpPr>
          <p:nvPr/>
        </p:nvSpPr>
        <p:spPr bwMode="auto">
          <a:xfrm>
            <a:off x="2571750" y="3500438"/>
            <a:ext cx="6715125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solidFill>
                  <a:srgbClr val="FFC000"/>
                </a:solidFill>
                <a:latin typeface="Monotype Corsiva" pitchFamily="66" charset="0"/>
                <a:cs typeface="Times New Roman" pitchFamily="18" charset="0"/>
              </a:rPr>
              <a:t>Растёт она -в земле,</a:t>
            </a:r>
          </a:p>
          <a:p>
            <a:r>
              <a:rPr lang="ru-RU" sz="3600" b="1">
                <a:solidFill>
                  <a:srgbClr val="FFC000"/>
                </a:solidFill>
                <a:latin typeface="Monotype Corsiva" pitchFamily="66" charset="0"/>
                <a:cs typeface="Times New Roman" pitchFamily="18" charset="0"/>
              </a:rPr>
              <a:t>Известна – в целом мире.</a:t>
            </a:r>
          </a:p>
          <a:p>
            <a:r>
              <a:rPr lang="ru-RU" sz="3600" b="1">
                <a:solidFill>
                  <a:srgbClr val="FFC000"/>
                </a:solidFill>
                <a:latin typeface="Monotype Corsiva" pitchFamily="66" charset="0"/>
                <a:cs typeface="Times New Roman" pitchFamily="18" charset="0"/>
              </a:rPr>
              <a:t>Частенько на столе</a:t>
            </a:r>
          </a:p>
          <a:p>
            <a:r>
              <a:rPr lang="ru-RU" sz="3600" b="1">
                <a:solidFill>
                  <a:srgbClr val="FFC000"/>
                </a:solidFill>
                <a:latin typeface="Monotype Corsiva" pitchFamily="66" charset="0"/>
                <a:cs typeface="Times New Roman" pitchFamily="18" charset="0"/>
              </a:rPr>
              <a:t>Красуется в мундире…</a:t>
            </a:r>
          </a:p>
          <a:p>
            <a:endParaRPr lang="ru-RU" sz="3600" b="1">
              <a:solidFill>
                <a:srgbClr val="FFC000"/>
              </a:solidFill>
              <a:latin typeface="Monotype Corsiva" pitchFamily="66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5750" y="500063"/>
            <a:ext cx="5357813" cy="252888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E46C0A"/>
                </a:solidFill>
                <a:latin typeface="Monotype Corsiva" pitchFamily="66" charset="0"/>
                <a:cs typeface="Times New Roman" pitchFamily="18" charset="0"/>
              </a:rPr>
              <a:t>За кудрявый хохолок</a:t>
            </a:r>
          </a:p>
          <a:p>
            <a:r>
              <a:rPr lang="ru-RU" sz="3200" b="1">
                <a:solidFill>
                  <a:srgbClr val="E46C0A"/>
                </a:solidFill>
                <a:latin typeface="Monotype Corsiva" pitchFamily="66" charset="0"/>
                <a:cs typeface="Times New Roman" pitchFamily="18" charset="0"/>
              </a:rPr>
              <a:t>Лису из норки поволок,</a:t>
            </a:r>
          </a:p>
          <a:p>
            <a:r>
              <a:rPr lang="ru-RU" sz="3200" b="1">
                <a:solidFill>
                  <a:srgbClr val="E46C0A"/>
                </a:solidFill>
                <a:latin typeface="Monotype Corsiva" pitchFamily="66" charset="0"/>
                <a:cs typeface="Times New Roman" pitchFamily="18" charset="0"/>
              </a:rPr>
              <a:t>На ощупь – очень гладкая,</a:t>
            </a:r>
          </a:p>
          <a:p>
            <a:r>
              <a:rPr lang="ru-RU" sz="3200" b="1">
                <a:solidFill>
                  <a:srgbClr val="E46C0A"/>
                </a:solidFill>
                <a:latin typeface="Monotype Corsiva" pitchFamily="66" charset="0"/>
                <a:cs typeface="Times New Roman" pitchFamily="18" charset="0"/>
              </a:rPr>
              <a:t>На вкус, как сахар сладкая…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Рисунок 3" descr="44573380-3311117_f520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813" y="357188"/>
            <a:ext cx="3571875" cy="328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2" name="Рисунок 4" descr="patates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3071813"/>
            <a:ext cx="3476625" cy="319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Прямоугольник 1"/>
          <p:cNvSpPr>
            <a:spLocks noChangeArrowheads="1"/>
          </p:cNvSpPr>
          <p:nvPr/>
        </p:nvSpPr>
        <p:spPr bwMode="auto">
          <a:xfrm>
            <a:off x="428625" y="642938"/>
            <a:ext cx="6643688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solidFill>
                  <a:srgbClr val="FF0000"/>
                </a:solidFill>
                <a:latin typeface="Monotype Corsiva" pitchFamily="66" charset="0"/>
                <a:cs typeface="Times New Roman" pitchFamily="18" charset="0"/>
              </a:rPr>
              <a:t>Красная мышка</a:t>
            </a:r>
          </a:p>
          <a:p>
            <a:r>
              <a:rPr lang="ru-RU" sz="4000" b="1">
                <a:solidFill>
                  <a:srgbClr val="FF0000"/>
                </a:solidFill>
                <a:latin typeface="Monotype Corsiva" pitchFamily="66" charset="0"/>
                <a:cs typeface="Times New Roman" pitchFamily="18" charset="0"/>
              </a:rPr>
              <a:t>С белым хвостом,</a:t>
            </a:r>
          </a:p>
          <a:p>
            <a:r>
              <a:rPr lang="ru-RU" sz="4000" b="1">
                <a:solidFill>
                  <a:srgbClr val="FF0000"/>
                </a:solidFill>
                <a:latin typeface="Monotype Corsiva" pitchFamily="66" charset="0"/>
                <a:cs typeface="Times New Roman" pitchFamily="18" charset="0"/>
              </a:rPr>
              <a:t>В норке сидит</a:t>
            </a:r>
          </a:p>
          <a:p>
            <a:r>
              <a:rPr lang="ru-RU" sz="4000" b="1">
                <a:solidFill>
                  <a:srgbClr val="FF0000"/>
                </a:solidFill>
                <a:latin typeface="Monotype Corsiva" pitchFamily="66" charset="0"/>
                <a:cs typeface="Times New Roman" pitchFamily="18" charset="0"/>
              </a:rPr>
              <a:t>Под зелёным листом</a:t>
            </a:r>
            <a:r>
              <a:rPr lang="ru-RU" sz="4000" b="1">
                <a:solidFill>
                  <a:srgbClr val="FF0000"/>
                </a:solidFill>
                <a:cs typeface="Times New Roman" pitchFamily="18" charset="0"/>
              </a:rPr>
              <a:t>.</a:t>
            </a:r>
            <a:endParaRPr lang="ru-RU" sz="4000" b="1">
              <a:solidFill>
                <a:srgbClr val="FF0000"/>
              </a:solidFill>
            </a:endParaRPr>
          </a:p>
        </p:txBody>
      </p:sp>
      <p:sp>
        <p:nvSpPr>
          <p:cNvPr id="26626" name="Прямоугольник 2"/>
          <p:cNvSpPr>
            <a:spLocks noChangeArrowheads="1"/>
          </p:cNvSpPr>
          <p:nvPr/>
        </p:nvSpPr>
        <p:spPr bwMode="auto">
          <a:xfrm>
            <a:off x="2286000" y="4143375"/>
            <a:ext cx="657225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solidFill>
                  <a:srgbClr val="7030A0"/>
                </a:solidFill>
                <a:latin typeface="Monotype Corsiva" pitchFamily="66" charset="0"/>
                <a:cs typeface="Times New Roman" pitchFamily="18" charset="0"/>
              </a:rPr>
              <a:t>На жарком солнышке подсох</a:t>
            </a:r>
          </a:p>
          <a:p>
            <a:r>
              <a:rPr lang="ru-RU" sz="4000" b="1">
                <a:solidFill>
                  <a:srgbClr val="7030A0"/>
                </a:solidFill>
                <a:latin typeface="Monotype Corsiva" pitchFamily="66" charset="0"/>
                <a:cs typeface="Times New Roman" pitchFamily="18" charset="0"/>
              </a:rPr>
              <a:t>И рвётся из стручка…</a:t>
            </a:r>
            <a:endParaRPr lang="ru-RU" sz="4000" b="1">
              <a:solidFill>
                <a:srgbClr val="7030A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9" name="Рисунок 3" descr="rediska_m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38" y="357188"/>
            <a:ext cx="3500437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0" name="Рисунок 4" descr="goroh1.jpe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9125" y="3286125"/>
            <a:ext cx="4024313" cy="311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Прямоугольник 9"/>
          <p:cNvSpPr>
            <a:spLocks noChangeArrowheads="1"/>
          </p:cNvSpPr>
          <p:nvPr/>
        </p:nvSpPr>
        <p:spPr bwMode="auto">
          <a:xfrm>
            <a:off x="571500" y="1000125"/>
            <a:ext cx="7786688" cy="435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523875"/>
            <a:r>
              <a:rPr lang="ru-RU" sz="4000" b="1">
                <a:solidFill>
                  <a:srgbClr val="FF0000"/>
                </a:solidFill>
                <a:latin typeface="Comic Sans MS" pitchFamily="66" charset="0"/>
              </a:rPr>
              <a:t>Цель:</a:t>
            </a:r>
            <a:r>
              <a:rPr lang="ru-RU" sz="4000" b="1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ru-RU" sz="4000" b="1">
                <a:solidFill>
                  <a:srgbClr val="E46C0A"/>
                </a:solidFill>
                <a:latin typeface="Comic Sans MS" pitchFamily="66" charset="0"/>
              </a:rPr>
              <a:t>п</a:t>
            </a:r>
            <a:r>
              <a:rPr lang="ru-RU" sz="4000" b="1">
                <a:solidFill>
                  <a:srgbClr val="E46C0A"/>
                </a:solidFill>
              </a:rPr>
              <a:t>родолжать </a:t>
            </a:r>
            <a:r>
              <a:rPr lang="ru-RU" sz="4000" b="1">
                <a:solidFill>
                  <a:srgbClr val="E46C0A"/>
                </a:solidFill>
                <a:latin typeface="Comic Sans MS" pitchFamily="66" charset="0"/>
              </a:rPr>
              <a:t>знако</a:t>
            </a:r>
            <a:r>
              <a:rPr lang="ru-RU" sz="4000" b="1">
                <a:solidFill>
                  <a:srgbClr val="E46C0A"/>
                </a:solidFill>
              </a:rPr>
              <a:t>-</a:t>
            </a:r>
            <a:r>
              <a:rPr lang="ru-RU" sz="4000" b="1">
                <a:solidFill>
                  <a:srgbClr val="E46C0A"/>
                </a:solidFill>
                <a:latin typeface="Comic Sans MS" pitchFamily="66" charset="0"/>
              </a:rPr>
              <a:t>мить детей с плодами овощных культур; закре</a:t>
            </a:r>
            <a:r>
              <a:rPr lang="ru-RU" sz="4000" b="1">
                <a:solidFill>
                  <a:srgbClr val="E46C0A"/>
                </a:solidFill>
              </a:rPr>
              <a:t>-</a:t>
            </a:r>
            <a:r>
              <a:rPr lang="ru-RU" sz="4000" b="1">
                <a:solidFill>
                  <a:srgbClr val="E46C0A"/>
                </a:solidFill>
                <a:latin typeface="Comic Sans MS" pitchFamily="66" charset="0"/>
              </a:rPr>
              <a:t>пить знания о месте их произрастания – огороде; продолжать учить отгады</a:t>
            </a:r>
            <a:r>
              <a:rPr lang="ru-RU" sz="4000" b="1">
                <a:solidFill>
                  <a:srgbClr val="E46C0A"/>
                </a:solidFill>
              </a:rPr>
              <a:t>-</a:t>
            </a:r>
            <a:r>
              <a:rPr lang="ru-RU" sz="4000" b="1">
                <a:solidFill>
                  <a:srgbClr val="E46C0A"/>
                </a:solidFill>
                <a:latin typeface="Comic Sans MS" pitchFamily="66" charset="0"/>
              </a:rPr>
              <a:t>вать загадки про овощи.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Прямоугольник 6"/>
          <p:cNvSpPr>
            <a:spLocks noChangeArrowheads="1"/>
          </p:cNvSpPr>
          <p:nvPr/>
        </p:nvSpPr>
        <p:spPr bwMode="auto">
          <a:xfrm>
            <a:off x="1357313" y="1500188"/>
            <a:ext cx="6762750" cy="255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8000" b="1" i="1">
                <a:solidFill>
                  <a:srgbClr val="FFFF00"/>
                </a:solidFill>
                <a:latin typeface="Calibri" pitchFamily="34" charset="0"/>
              </a:rPr>
              <a:t>Загадки с нашей грядки!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Прямоугольник 1"/>
          <p:cNvSpPr>
            <a:spLocks noChangeArrowheads="1"/>
          </p:cNvSpPr>
          <p:nvPr/>
        </p:nvSpPr>
        <p:spPr bwMode="auto">
          <a:xfrm>
            <a:off x="2928938" y="3929063"/>
            <a:ext cx="585787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solidFill>
                  <a:srgbClr val="FFC000"/>
                </a:solidFill>
                <a:latin typeface="Monotype Corsiva" pitchFamily="66" charset="0"/>
                <a:cs typeface="Times New Roman" pitchFamily="18" charset="0"/>
              </a:rPr>
              <a:t>Свежий и солёный</a:t>
            </a:r>
          </a:p>
          <a:p>
            <a:r>
              <a:rPr lang="ru-RU" sz="4000" b="1">
                <a:solidFill>
                  <a:srgbClr val="FFC000"/>
                </a:solidFill>
                <a:latin typeface="Monotype Corsiva" pitchFamily="66" charset="0"/>
                <a:cs typeface="Times New Roman" pitchFamily="18" charset="0"/>
              </a:rPr>
              <a:t>Он всегда зелёный…</a:t>
            </a:r>
            <a:endParaRPr lang="ru-RU" sz="4000" b="1">
              <a:solidFill>
                <a:srgbClr val="FFC000"/>
              </a:solidFill>
              <a:latin typeface="Monotype Corsiva" pitchFamily="66" charset="0"/>
            </a:endParaRPr>
          </a:p>
        </p:txBody>
      </p:sp>
      <p:sp>
        <p:nvSpPr>
          <p:cNvPr id="16386" name="Прямоугольник 2"/>
          <p:cNvSpPr>
            <a:spLocks noChangeArrowheads="1"/>
          </p:cNvSpPr>
          <p:nvPr/>
        </p:nvSpPr>
        <p:spPr bwMode="auto">
          <a:xfrm>
            <a:off x="571500" y="928688"/>
            <a:ext cx="6215063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solidFill>
                  <a:srgbClr val="FF0000"/>
                </a:solidFill>
                <a:latin typeface="Monotype Corsiva" pitchFamily="66" charset="0"/>
                <a:cs typeface="Times New Roman" pitchFamily="18" charset="0"/>
              </a:rPr>
              <a:t>Он в теплице летом жил,</a:t>
            </a:r>
          </a:p>
          <a:p>
            <a:r>
              <a:rPr lang="ru-RU" sz="3600" b="1">
                <a:solidFill>
                  <a:srgbClr val="FF0000"/>
                </a:solidFill>
                <a:latin typeface="Monotype Corsiva" pitchFamily="66" charset="0"/>
                <a:cs typeface="Times New Roman" pitchFamily="18" charset="0"/>
              </a:rPr>
              <a:t>С жарким солнышком дружил.</a:t>
            </a:r>
          </a:p>
          <a:p>
            <a:r>
              <a:rPr lang="ru-RU" sz="3600" b="1">
                <a:solidFill>
                  <a:srgbClr val="FF0000"/>
                </a:solidFill>
                <a:latin typeface="Monotype Corsiva" pitchFamily="66" charset="0"/>
                <a:cs typeface="Times New Roman" pitchFamily="18" charset="0"/>
              </a:rPr>
              <a:t>С ним веселье и задор.</a:t>
            </a:r>
          </a:p>
          <a:p>
            <a:r>
              <a:rPr lang="ru-RU" sz="3600" b="1">
                <a:solidFill>
                  <a:srgbClr val="FF0000"/>
                </a:solidFill>
                <a:latin typeface="Monotype Corsiva" pitchFamily="66" charset="0"/>
                <a:cs typeface="Times New Roman" pitchFamily="18" charset="0"/>
              </a:rPr>
              <a:t>Это красный </a:t>
            </a:r>
            <a:r>
              <a:rPr lang="ru-RU" sz="3600" b="1">
                <a:solidFill>
                  <a:srgbClr val="FF0000"/>
                </a:solidFill>
                <a:cs typeface="Times New Roman" pitchFamily="18" charset="0"/>
              </a:rPr>
              <a:t>….</a:t>
            </a:r>
            <a:endParaRPr lang="ru-RU" sz="36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Рисунок 9" descr="12497663om0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75" y="785813"/>
            <a:ext cx="3500438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0" name="Рисунок 11" descr="75313682_large_200907ogurec02_0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00563" y="3214688"/>
            <a:ext cx="3381375" cy="310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Прямоугольник 1"/>
          <p:cNvSpPr>
            <a:spLocks noChangeArrowheads="1"/>
          </p:cNvSpPr>
          <p:nvPr/>
        </p:nvSpPr>
        <p:spPr bwMode="auto">
          <a:xfrm>
            <a:off x="642938" y="857250"/>
            <a:ext cx="542925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solidFill>
                  <a:schemeClr val="accent2"/>
                </a:solidFill>
                <a:latin typeface="Monotype Corsiva" pitchFamily="66" charset="0"/>
                <a:cs typeface="Times New Roman" pitchFamily="18" charset="0"/>
              </a:rPr>
              <a:t>Как надела сто рубах,</a:t>
            </a:r>
          </a:p>
          <a:p>
            <a:r>
              <a:rPr lang="ru-RU" sz="4000" b="1">
                <a:solidFill>
                  <a:schemeClr val="accent2"/>
                </a:solidFill>
                <a:latin typeface="Monotype Corsiva" pitchFamily="66" charset="0"/>
                <a:cs typeface="Times New Roman" pitchFamily="18" charset="0"/>
              </a:rPr>
              <a:t>Захрустела на зубах</a:t>
            </a:r>
            <a:r>
              <a:rPr lang="ru-RU" sz="4000" b="1">
                <a:solidFill>
                  <a:schemeClr val="accent2"/>
                </a:solidFill>
                <a:cs typeface="Times New Roman" pitchFamily="18" charset="0"/>
              </a:rPr>
              <a:t>.</a:t>
            </a:r>
            <a:endParaRPr lang="ru-RU" sz="4000" b="1">
              <a:solidFill>
                <a:schemeClr val="accent2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339975" y="3000375"/>
            <a:ext cx="6446838" cy="25304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4000" b="1">
                <a:solidFill>
                  <a:srgbClr val="E46C0A"/>
                </a:solidFill>
                <a:latin typeface="Monotype Corsiva" pitchFamily="66" charset="0"/>
                <a:cs typeface="Times New Roman" pitchFamily="18" charset="0"/>
              </a:rPr>
              <a:t>Очень длинным вырастает</a:t>
            </a:r>
          </a:p>
          <a:p>
            <a:r>
              <a:rPr lang="ru-RU" sz="4000" b="1">
                <a:solidFill>
                  <a:srgbClr val="E46C0A"/>
                </a:solidFill>
                <a:latin typeface="Monotype Corsiva" pitchFamily="66" charset="0"/>
                <a:cs typeface="Times New Roman" pitchFamily="18" charset="0"/>
              </a:rPr>
              <a:t>И пол грядки занимает.</a:t>
            </a:r>
          </a:p>
          <a:p>
            <a:r>
              <a:rPr lang="ru-RU" sz="4000" b="1">
                <a:solidFill>
                  <a:srgbClr val="E46C0A"/>
                </a:solidFill>
                <a:latin typeface="Monotype Corsiva" pitchFamily="66" charset="0"/>
                <a:cs typeface="Times New Roman" pitchFamily="18" charset="0"/>
              </a:rPr>
              <a:t>Этот овощ тыквы брат,</a:t>
            </a:r>
          </a:p>
          <a:p>
            <a:r>
              <a:rPr lang="ru-RU" sz="4000" b="1">
                <a:solidFill>
                  <a:srgbClr val="E46C0A"/>
                </a:solidFill>
                <a:latin typeface="Monotype Corsiva" pitchFamily="66" charset="0"/>
                <a:cs typeface="Times New Roman" pitchFamily="18" charset="0"/>
              </a:rPr>
              <a:t>Летом все его едят</a:t>
            </a:r>
            <a:r>
              <a:rPr lang="ru-RU" sz="4000" b="1">
                <a:solidFill>
                  <a:srgbClr val="E46C0A"/>
                </a:solidFill>
                <a:cs typeface="Times New Roman" pitchFamily="18" charset="0"/>
              </a:rPr>
              <a:t>.</a:t>
            </a:r>
            <a:endParaRPr lang="ru-RU" sz="4000" b="1">
              <a:solidFill>
                <a:srgbClr val="E46C0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Рисунок 7" descr="19798-1-f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50" y="642938"/>
            <a:ext cx="3143250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8" name="Рисунок 8" descr="kabachok-02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9125" y="2714625"/>
            <a:ext cx="3714750" cy="328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Прямоугольник 1"/>
          <p:cNvSpPr>
            <a:spLocks noChangeArrowheads="1"/>
          </p:cNvSpPr>
          <p:nvPr/>
        </p:nvSpPr>
        <p:spPr bwMode="auto">
          <a:xfrm>
            <a:off x="2857500" y="3500438"/>
            <a:ext cx="6072188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solidFill>
                  <a:srgbClr val="FFC000"/>
                </a:solidFill>
                <a:latin typeface="Monotype Corsiva" pitchFamily="66" charset="0"/>
                <a:cs typeface="Times New Roman" pitchFamily="18" charset="0"/>
              </a:rPr>
              <a:t>Хоть чернил он не видал,</a:t>
            </a:r>
          </a:p>
          <a:p>
            <a:r>
              <a:rPr lang="ru-RU" sz="4000" b="1">
                <a:solidFill>
                  <a:srgbClr val="FFC000"/>
                </a:solidFill>
                <a:latin typeface="Monotype Corsiva" pitchFamily="66" charset="0"/>
                <a:cs typeface="Times New Roman" pitchFamily="18" charset="0"/>
              </a:rPr>
              <a:t>Фиолетовым вдруг стал ,</a:t>
            </a:r>
          </a:p>
          <a:p>
            <a:r>
              <a:rPr lang="ru-RU" sz="4000" b="1">
                <a:solidFill>
                  <a:srgbClr val="FFC000"/>
                </a:solidFill>
                <a:latin typeface="Monotype Corsiva" pitchFamily="66" charset="0"/>
                <a:cs typeface="Times New Roman" pitchFamily="18" charset="0"/>
              </a:rPr>
              <a:t>И лоснится от похвал</a:t>
            </a:r>
          </a:p>
          <a:p>
            <a:r>
              <a:rPr lang="ru-RU" sz="4000" b="1">
                <a:solidFill>
                  <a:srgbClr val="FFC000"/>
                </a:solidFill>
                <a:latin typeface="Monotype Corsiva" pitchFamily="66" charset="0"/>
                <a:cs typeface="Times New Roman" pitchFamily="18" charset="0"/>
              </a:rPr>
              <a:t>Очень важный…</a:t>
            </a:r>
            <a:endParaRPr lang="ru-RU" sz="4000" b="1">
              <a:solidFill>
                <a:srgbClr val="FFC000"/>
              </a:solidFill>
              <a:latin typeface="Monotype Corsiva" pitchFamily="66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28625" y="571500"/>
            <a:ext cx="7072313" cy="301625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8064A2"/>
                </a:solidFill>
                <a:latin typeface="Monotype Corsiva" pitchFamily="66" charset="0"/>
                <a:cs typeface="Times New Roman" pitchFamily="18" charset="0"/>
              </a:rPr>
              <a:t>Яркие фонарики на кустах висят</a:t>
            </a:r>
          </a:p>
          <a:p>
            <a:r>
              <a:rPr lang="ru-RU" sz="3200" b="1">
                <a:solidFill>
                  <a:srgbClr val="8064A2"/>
                </a:solidFill>
                <a:latin typeface="Monotype Corsiva" pitchFamily="66" charset="0"/>
                <a:cs typeface="Times New Roman" pitchFamily="18" charset="0"/>
              </a:rPr>
              <a:t>Словно здесь проходит, праздничный парад,</a:t>
            </a:r>
          </a:p>
          <a:p>
            <a:r>
              <a:rPr lang="ru-RU" sz="3200" b="1">
                <a:solidFill>
                  <a:srgbClr val="8064A2"/>
                </a:solidFill>
                <a:latin typeface="Monotype Corsiva" pitchFamily="66" charset="0"/>
                <a:cs typeface="Times New Roman" pitchFamily="18" charset="0"/>
              </a:rPr>
              <a:t>Зелёные, красные, жёлтые плоды,</a:t>
            </a:r>
          </a:p>
          <a:p>
            <a:r>
              <a:rPr lang="ru-RU" sz="3200" b="1">
                <a:solidFill>
                  <a:srgbClr val="8064A2"/>
                </a:solidFill>
                <a:latin typeface="Monotype Corsiva" pitchFamily="66" charset="0"/>
                <a:cs typeface="Times New Roman" pitchFamily="18" charset="0"/>
              </a:rPr>
              <a:t>Кто они такие, </a:t>
            </a:r>
          </a:p>
          <a:p>
            <a:r>
              <a:rPr lang="ru-RU" sz="3200" b="1">
                <a:solidFill>
                  <a:srgbClr val="8064A2"/>
                </a:solidFill>
                <a:latin typeface="Monotype Corsiva" pitchFamily="66" charset="0"/>
                <a:cs typeface="Times New Roman" pitchFamily="18" charset="0"/>
              </a:rPr>
              <a:t>узнаешь их ты…</a:t>
            </a:r>
            <a:endParaRPr lang="ru-RU" sz="3200" b="1">
              <a:solidFill>
                <a:srgbClr val="8064A2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Рисунок 4" descr="793906efd644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" y="428625"/>
            <a:ext cx="3714750" cy="307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6" name="Рисунок 5" descr="0b2d3da91855b98acc7074da30004faf.jpe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9125" y="3286125"/>
            <a:ext cx="3675063" cy="311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461</TotalTime>
  <Words>185</Words>
  <Application>Microsoft Office PowerPoint</Application>
  <PresentationFormat>Экран (4:3)</PresentationFormat>
  <Paragraphs>45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1" baseType="lpstr">
      <vt:lpstr>Arial</vt:lpstr>
      <vt:lpstr>Calibri</vt:lpstr>
      <vt:lpstr>Comic Sans MS</vt:lpstr>
      <vt:lpstr>Monotype Corsiva</vt:lpstr>
      <vt:lpstr>Times New Roman</vt:lpstr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</dc:title>
  <dc:creator>Алекс</dc:creator>
  <cp:lastModifiedBy>adm</cp:lastModifiedBy>
  <cp:revision>33</cp:revision>
  <dcterms:created xsi:type="dcterms:W3CDTF">2012-05-18T13:41:25Z</dcterms:created>
  <dcterms:modified xsi:type="dcterms:W3CDTF">2025-04-07T10:15:52Z</dcterms:modified>
</cp:coreProperties>
</file>