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257" r:id="rId4"/>
    <p:sldId id="269" r:id="rId5"/>
    <p:sldId id="272" r:id="rId6"/>
    <p:sldId id="271" r:id="rId7"/>
    <p:sldId id="270" r:id="rId8"/>
    <p:sldId id="274" r:id="rId9"/>
    <p:sldId id="258" r:id="rId10"/>
    <p:sldId id="275" r:id="rId11"/>
    <p:sldId id="277" r:id="rId12"/>
    <p:sldId id="276" r:id="rId13"/>
    <p:sldId id="278" r:id="rId14"/>
    <p:sldId id="280" r:id="rId15"/>
    <p:sldId id="279" r:id="rId16"/>
    <p:sldId id="282" r:id="rId17"/>
    <p:sldId id="283" r:id="rId18"/>
    <p:sldId id="259" r:id="rId19"/>
    <p:sldId id="260" r:id="rId20"/>
    <p:sldId id="285" r:id="rId21"/>
    <p:sldId id="261" r:id="rId22"/>
    <p:sldId id="286" r:id="rId23"/>
    <p:sldId id="262" r:id="rId24"/>
    <p:sldId id="287" r:id="rId25"/>
    <p:sldId id="288" r:id="rId26"/>
    <p:sldId id="289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8D1"/>
    <a:srgbClr val="BC1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745B5-035A-4BB1-A8B7-1A40F6617AE9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C08EE-E7FC-468F-BECF-9087AD7F3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9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C08EE-E7FC-468F-BECF-9087AD7F324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2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2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37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2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6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98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1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0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53D0-AE12-4DA8-A2C7-0C257B32A7DA}" type="datetimeFigureOut">
              <a:rPr lang="ru-RU" smtClean="0"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2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27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.gif"/><Relationship Id="rId5" Type="http://schemas.openxmlformats.org/officeDocument/2006/relationships/image" Target="../media/image65.png"/><Relationship Id="rId10" Type="http://schemas.openxmlformats.org/officeDocument/2006/relationships/slide" Target="slide2.xml"/><Relationship Id="rId4" Type="http://schemas.openxmlformats.org/officeDocument/2006/relationships/image" Target="../media/image64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microsoft.com/office/2007/relationships/hdphoto" Target="../media/hdphoto29.wdp"/><Relationship Id="rId21" Type="http://schemas.openxmlformats.org/officeDocument/2006/relationships/slide" Target="slide2.xml"/><Relationship Id="rId7" Type="http://schemas.microsoft.com/office/2007/relationships/hdphoto" Target="../media/hdphoto31.wdp"/><Relationship Id="rId12" Type="http://schemas.microsoft.com/office/2007/relationships/hdphoto" Target="../media/hdphoto32.wdp"/><Relationship Id="rId17" Type="http://schemas.microsoft.com/office/2007/relationships/hdphoto" Target="../media/hdphoto33.wdp"/><Relationship Id="rId2" Type="http://schemas.openxmlformats.org/officeDocument/2006/relationships/image" Target="../media/image67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24" Type="http://schemas.openxmlformats.org/officeDocument/2006/relationships/image" Target="../media/image5.gif"/><Relationship Id="rId5" Type="http://schemas.microsoft.com/office/2007/relationships/hdphoto" Target="../media/hdphoto30.wdp"/><Relationship Id="rId15" Type="http://schemas.microsoft.com/office/2007/relationships/hdphoto" Target="../media/hdphoto7.wdp"/><Relationship Id="rId23" Type="http://schemas.microsoft.com/office/2007/relationships/hdphoto" Target="../media/hdphoto34.wdp"/><Relationship Id="rId10" Type="http://schemas.openxmlformats.org/officeDocument/2006/relationships/image" Target="../media/image70.png"/><Relationship Id="rId19" Type="http://schemas.openxmlformats.org/officeDocument/2006/relationships/image" Target="../media/image57.png"/><Relationship Id="rId4" Type="http://schemas.openxmlformats.org/officeDocument/2006/relationships/image" Target="../media/image68.png"/><Relationship Id="rId9" Type="http://schemas.microsoft.com/office/2007/relationships/hdphoto" Target="../media/hdphoto18.wdp"/><Relationship Id="rId14" Type="http://schemas.openxmlformats.org/officeDocument/2006/relationships/image" Target="../media/image25.png"/><Relationship Id="rId22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35.wdp"/><Relationship Id="rId18" Type="http://schemas.openxmlformats.org/officeDocument/2006/relationships/image" Target="../media/image85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2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png"/><Relationship Id="rId20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26.wdp"/><Relationship Id="rId5" Type="http://schemas.openxmlformats.org/officeDocument/2006/relationships/image" Target="../media/image79.png"/><Relationship Id="rId15" Type="http://schemas.microsoft.com/office/2007/relationships/hdphoto" Target="../media/hdphoto20.wdp"/><Relationship Id="rId10" Type="http://schemas.openxmlformats.org/officeDocument/2006/relationships/image" Target="../media/image61.png"/><Relationship Id="rId19" Type="http://schemas.openxmlformats.org/officeDocument/2006/relationships/slide" Target="slide2.xml"/><Relationship Id="rId4" Type="http://schemas.openxmlformats.org/officeDocument/2006/relationships/image" Target="../media/image78.png"/><Relationship Id="rId9" Type="http://schemas.microsoft.com/office/2007/relationships/hdphoto" Target="../media/hdphoto28.wdp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microsoft.com/office/2007/relationships/hdphoto" Target="../media/hdphoto36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slide" Target="slide18.xml"/><Relationship Id="rId12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25.xml"/><Relationship Id="rId5" Type="http://schemas.openxmlformats.org/officeDocument/2006/relationships/slide" Target="slide9.xml"/><Relationship Id="rId10" Type="http://schemas.openxmlformats.org/officeDocument/2006/relationships/slide" Target="slide27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microsoft.com/office/2007/relationships/hdphoto" Target="../media/hdphoto37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76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7.png"/><Relationship Id="rId7" Type="http://schemas.openxmlformats.org/officeDocument/2006/relationships/slide" Target="slide2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76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slide" Target="slide2.xml"/><Relationship Id="rId3" Type="http://schemas.microsoft.com/office/2007/relationships/hdphoto" Target="../media/hdphoto38.wdp"/><Relationship Id="rId7" Type="http://schemas.openxmlformats.org/officeDocument/2006/relationships/image" Target="../media/image66.png"/><Relationship Id="rId12" Type="http://schemas.microsoft.com/office/2007/relationships/hdphoto" Target="../media/hdphoto37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95.png"/><Relationship Id="rId5" Type="http://schemas.openxmlformats.org/officeDocument/2006/relationships/image" Target="../media/image102.png"/><Relationship Id="rId10" Type="http://schemas.microsoft.com/office/2007/relationships/hdphoto" Target="../media/hdphoto3.wdp"/><Relationship Id="rId4" Type="http://schemas.openxmlformats.org/officeDocument/2006/relationships/image" Target="../media/image101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5.gif"/><Relationship Id="rId3" Type="http://schemas.microsoft.com/office/2007/relationships/hdphoto" Target="../media/hdphoto39.wdp"/><Relationship Id="rId7" Type="http://schemas.openxmlformats.org/officeDocument/2006/relationships/image" Target="../media/image76.png"/><Relationship Id="rId12" Type="http://schemas.openxmlformats.org/officeDocument/2006/relationships/slide" Target="slide2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27.wdp"/><Relationship Id="rId5" Type="http://schemas.openxmlformats.org/officeDocument/2006/relationships/image" Target="../media/image22.png"/><Relationship Id="rId10" Type="http://schemas.openxmlformats.org/officeDocument/2006/relationships/image" Target="../media/image62.png"/><Relationship Id="rId4" Type="http://schemas.openxmlformats.org/officeDocument/2006/relationships/image" Target="../media/image105.gif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slide" Target="slide2.xml"/><Relationship Id="rId3" Type="http://schemas.openxmlformats.org/officeDocument/2006/relationships/image" Target="../media/image108.gif"/><Relationship Id="rId7" Type="http://schemas.microsoft.com/office/2007/relationships/hdphoto" Target="../media/hdphoto40.wdp"/><Relationship Id="rId12" Type="http://schemas.microsoft.com/office/2007/relationships/hdphoto" Target="../media/hdphoto41.wdp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1.png"/><Relationship Id="rId5" Type="http://schemas.microsoft.com/office/2007/relationships/hdphoto" Target="../media/hdphoto24.wdp"/><Relationship Id="rId10" Type="http://schemas.openxmlformats.org/officeDocument/2006/relationships/image" Target="../media/image37.png"/><Relationship Id="rId4" Type="http://schemas.openxmlformats.org/officeDocument/2006/relationships/image" Target="../media/image58.png"/><Relationship Id="rId9" Type="http://schemas.openxmlformats.org/officeDocument/2006/relationships/image" Target="../media/image84.png"/><Relationship Id="rId1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9.wdp"/><Relationship Id="rId10" Type="http://schemas.openxmlformats.org/officeDocument/2006/relationships/slide" Target="slide2.xml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9574" y="974761"/>
            <a:ext cx="7905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Играем – речь развиваем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5448" y="2838731"/>
            <a:ext cx="5201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ема «Игрушки»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0" y="1978488"/>
            <a:ext cx="1859213" cy="2643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5" y="2021536"/>
            <a:ext cx="1832578" cy="2600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74021" y="6488668"/>
            <a:ext cx="221797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Автор: 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Панова Н.Е.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112">
            <a:off x="5254705" y="4013625"/>
            <a:ext cx="1955557" cy="1955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9" y="1303374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8" y="2942229"/>
            <a:ext cx="2203349" cy="2203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85" y="2465428"/>
            <a:ext cx="1810603" cy="134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77" y="4177850"/>
            <a:ext cx="2115083" cy="211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310" y="2942228"/>
            <a:ext cx="2443115" cy="195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1" y="1703729"/>
            <a:ext cx="2113831" cy="19090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98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52" y="2060812"/>
            <a:ext cx="1679832" cy="180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90" y="2296814"/>
            <a:ext cx="1983478" cy="1572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29" y="2050575"/>
            <a:ext cx="1164613" cy="1680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36" y="2965262"/>
            <a:ext cx="1961719" cy="178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2" b="57895" l="44582" r="67901">
                        <a14:backgroundMark x1="48697" y1="35368" x2="55281" y2="49579"/>
                        <a14:backgroundMark x1="49657" y1="32316" x2="48491" y2="40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0" t="4999" r="31681" b="39722"/>
          <a:stretch/>
        </p:blipFill>
        <p:spPr>
          <a:xfrm>
            <a:off x="5804745" y="4162567"/>
            <a:ext cx="1719617" cy="21836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9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3" y="1433015"/>
            <a:ext cx="2145196" cy="3787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0500" y1="48910" x2="28000" y2="55932"/>
                        <a14:foregroundMark x1="24750" y1="79661" x2="36750" y2="96852"/>
                        <a14:foregroundMark x1="60750" y1="83535" x2="64500" y2="84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2885" y="2149432"/>
            <a:ext cx="2212322" cy="2284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62" y="3840353"/>
            <a:ext cx="2538484" cy="2538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1304" y="1649602"/>
            <a:ext cx="2857500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406388" y="2898133"/>
            <a:ext cx="2769522" cy="30710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200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658" t="-5520" r="13447" b="58700"/>
          <a:stretch/>
        </p:blipFill>
        <p:spPr>
          <a:xfrm>
            <a:off x="1064525" y="2864964"/>
            <a:ext cx="3336736" cy="2662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964" t="-1" r="28036" b="57276"/>
          <a:stretch/>
        </p:blipFill>
        <p:spPr>
          <a:xfrm>
            <a:off x="5635552" y="1883391"/>
            <a:ext cx="2532592" cy="2101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85" b="74462" l="24213" r="77482">
                        <a14:foregroundMark x1="36320" y1="54615" x2="51816" y2="72923"/>
                        <a14:foregroundMark x1="43584" y1="56923" x2="52300" y2="67385"/>
                        <a14:foregroundMark x1="36320" y1="68308" x2="36562" y2="53538"/>
                        <a14:foregroundMark x1="35109" y1="54615" x2="44552" y2="70923"/>
                        <a14:foregroundMark x1="49879" y1="59385" x2="48668" y2="71692"/>
                        <a14:foregroundMark x1="35593" y1="55231" x2="35593" y2="67077"/>
                        <a14:backgroundMark x1="32688" y1="64923" x2="38015" y2="72154"/>
                        <a14:backgroundMark x1="38983" y1="69077" x2="42857" y2="71692"/>
                        <a14:backgroundMark x1="62712" y1="71538" x2="77240" y2="67538"/>
                        <a14:backgroundMark x1="50121" y1="73385" x2="53511" y2="73538"/>
                      </a14:backgroundRemoval>
                    </a14:imgEffect>
                  </a14:imgLayer>
                </a14:imgProps>
              </a:ext>
            </a:extLst>
          </a:blip>
          <a:srcRect l="15769" t="48622" r="25252" b="24925"/>
          <a:stretch/>
        </p:blipFill>
        <p:spPr>
          <a:xfrm>
            <a:off x="3836533" y="3985146"/>
            <a:ext cx="2550620" cy="1800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796" y="3220872"/>
            <a:ext cx="3041660" cy="2306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36167" l="53500" r="100000">
                        <a14:foregroundMark x1="5667" y1="63000" x2="15000" y2="67167"/>
                        <a14:foregroundMark x1="3500" y1="72833" x2="12667" y2="77167"/>
                        <a14:foregroundMark x1="9167" y1="69500" x2="12833" y2="75667"/>
                        <a14:foregroundMark x1="5000" y1="74333" x2="9000" y2="76500"/>
                        <a14:foregroundMark x1="8500" y1="70667" x2="9500" y2="73333"/>
                        <a14:foregroundMark x1="26333" y1="62500" x2="31667" y2="61833"/>
                        <a14:foregroundMark x1="32500" y1="62500" x2="33167" y2="94500"/>
                        <a14:backgroundMark x1="33000" y1="65333" x2="34833" y2="94667"/>
                      </a14:backgroundRemoval>
                    </a14:imgEffect>
                  </a14:imgLayer>
                </a14:imgProps>
              </a:ext>
            </a:extLst>
          </a:blip>
          <a:srcRect l="60586" b="60507"/>
          <a:stretch/>
        </p:blipFill>
        <p:spPr>
          <a:xfrm>
            <a:off x="3213274" y="1565868"/>
            <a:ext cx="2252512" cy="2256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67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2" b="89871" l="10000" r="90000">
                        <a14:foregroundMark x1="40476" y1="5172" x2="36071" y2="5819"/>
                      </a14:backgroundRemoval>
                    </a14:imgEffect>
                  </a14:imgLayer>
                </a14:imgProps>
              </a:ext>
            </a:extLst>
          </a:blip>
          <a:srcRect l="24982" t="-1" r="45508" b="13022"/>
          <a:stretch/>
        </p:blipFill>
        <p:spPr>
          <a:xfrm>
            <a:off x="1084469" y="782472"/>
            <a:ext cx="3057099" cy="4977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4018657" y="1915710"/>
            <a:ext cx="2361063" cy="3844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6267694" y="2770778"/>
            <a:ext cx="1726442" cy="281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8051937" y="3271150"/>
            <a:ext cx="1360754" cy="2215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9608552" y="4009991"/>
            <a:ext cx="782472" cy="12739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091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71" y="2607841"/>
            <a:ext cx="2681021" cy="2681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92" y="4339988"/>
            <a:ext cx="2059413" cy="1897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2" b="92119" l="4613" r="898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6521" y="1542197"/>
            <a:ext cx="2454967" cy="2586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527" y="1140723"/>
            <a:ext cx="2600325" cy="2447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423" y1="31731" x2="21923" y2="41923"/>
                        <a14:foregroundMark x1="65577" y1="52500" x2="65000" y2="79615"/>
                        <a14:foregroundMark x1="70962" y1="52885" x2="70769" y2="75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820" y="3389336"/>
            <a:ext cx="2848401" cy="2848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88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4" y="1732465"/>
            <a:ext cx="2022961" cy="3015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65" y="1451381"/>
            <a:ext cx="1442358" cy="2654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9512" t="-687" r="18398" b="1104"/>
          <a:stretch/>
        </p:blipFill>
        <p:spPr>
          <a:xfrm>
            <a:off x="7958107" y="2313295"/>
            <a:ext cx="2084802" cy="3343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2705705" y="2591404"/>
            <a:ext cx="1800095" cy="3685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4620449" y="1903301"/>
            <a:ext cx="2173044" cy="2673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11429147" y="150125"/>
            <a:ext cx="635474" cy="696036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5133296" y="4897146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50" y="3789328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54" b="39713"/>
          <a:stretch/>
        </p:blipFill>
        <p:spPr>
          <a:xfrm flipH="1">
            <a:off x="2798465" y="2907142"/>
            <a:ext cx="5543657" cy="337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65" l="9906" r="89960">
                        <a14:backgroundMark x1="29852" y1="74850" x2="28369" y2="96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413" y="2563072"/>
            <a:ext cx="3075937" cy="3461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912" y="1879172"/>
            <a:ext cx="2538484" cy="2538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40" y="4679122"/>
            <a:ext cx="1134079" cy="1134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8" b="93038" l="10000" r="9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06" y="3533683"/>
            <a:ext cx="2392917" cy="1374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65" y="4787106"/>
            <a:ext cx="1246749" cy="1148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02" b="17214"/>
          <a:stretch/>
        </p:blipFill>
        <p:spPr>
          <a:xfrm>
            <a:off x="8226001" y="3867094"/>
            <a:ext cx="1140565" cy="19721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1" t="2728" r="1363" b="60874"/>
          <a:stretch/>
        </p:blipFill>
        <p:spPr>
          <a:xfrm flipH="1">
            <a:off x="8728222" y="3924568"/>
            <a:ext cx="2719704" cy="21201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4" y="3246046"/>
            <a:ext cx="1439942" cy="11116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9"/>
          <a:srcRect l="24982" t="-1" r="45508" b="13022"/>
          <a:stretch/>
        </p:blipFill>
        <p:spPr>
          <a:xfrm>
            <a:off x="4591204" y="2805183"/>
            <a:ext cx="861201" cy="140214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687" y="3330291"/>
            <a:ext cx="2520701" cy="3584455"/>
          </a:xfrm>
          <a:prstGeom prst="rect">
            <a:avLst/>
          </a:prstGeom>
        </p:spPr>
      </p:pic>
      <p:sp>
        <p:nvSpPr>
          <p:cNvPr id="26" name="Управляющая кнопка: домой 25">
            <a:hlinkClick r:id="rId21" action="ppaction://hlinksldjump" highlightClick="1"/>
          </p:cNvPr>
          <p:cNvSpPr/>
          <p:nvPr/>
        </p:nvSpPr>
        <p:spPr>
          <a:xfrm>
            <a:off x="11447926" y="109182"/>
            <a:ext cx="603047" cy="750627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6406432" y="4618722"/>
            <a:ext cx="2403170" cy="2441116"/>
          </a:xfrm>
          <a:prstGeom prst="rect">
            <a:avLst/>
          </a:prstGeom>
        </p:spPr>
      </p:pic>
      <p:sp>
        <p:nvSpPr>
          <p:cNvPr id="19" name="Пятно 1 18"/>
          <p:cNvSpPr/>
          <p:nvPr/>
        </p:nvSpPr>
        <p:spPr>
          <a:xfrm>
            <a:off x="7898709" y="1456070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71" y="407800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831" y="-2670831"/>
            <a:ext cx="6850338" cy="1219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2635400" y="2052388"/>
            <a:ext cx="4509320" cy="3916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42" y="4800775"/>
            <a:ext cx="1337480" cy="1032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0461" y="2334614"/>
            <a:ext cx="988854" cy="1025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4982" t="-1" r="45508" b="13022"/>
          <a:stretch/>
        </p:blipFill>
        <p:spPr>
          <a:xfrm>
            <a:off x="5885893" y="4691102"/>
            <a:ext cx="725382" cy="1181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3181395" y="3506780"/>
            <a:ext cx="1035659" cy="1274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4694" y="3642694"/>
            <a:ext cx="1064843" cy="1002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4" b="62871" l="9958" r="35778">
                        <a14:foregroundMark x1="19320" y1="29255" x2="19678" y2="30466"/>
                        <a14:foregroundMark x1="17403" y1="26768" x2="17127" y2="301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9019" r="64162" b="49280"/>
          <a:stretch/>
        </p:blipFill>
        <p:spPr>
          <a:xfrm flipH="1">
            <a:off x="2827517" y="4704676"/>
            <a:ext cx="1229575" cy="1303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81988" y="2490557"/>
            <a:ext cx="828023" cy="918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61" y="2514289"/>
            <a:ext cx="923980" cy="834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1797" y="3513997"/>
            <a:ext cx="1053574" cy="1053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211" y="1855359"/>
            <a:ext cx="2958359" cy="415298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70160" y="739181"/>
            <a:ext cx="8156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«Где стоят игрушки?»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7077" y="1542841"/>
            <a:ext cx="4342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Что стоит на верхней (на нижней, на средней) полке?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Какая игрушка слева (справа) от мяча?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Какая игрушка под (над) мячом? </a:t>
            </a:r>
            <a:r>
              <a:rPr lang="ru-RU" i="1" dirty="0">
                <a:solidFill>
                  <a:srgbClr val="7030A0"/>
                </a:solidFill>
              </a:rPr>
              <a:t>и</a:t>
            </a:r>
            <a:r>
              <a:rPr lang="ru-RU" i="1" dirty="0" smtClean="0">
                <a:solidFill>
                  <a:srgbClr val="7030A0"/>
                </a:solidFill>
              </a:rPr>
              <a:t> т.д.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8" name="Управляющая кнопка: домой 17">
            <a:hlinkClick r:id="rId19" action="ppaction://hlinksldjump" highlightClick="1"/>
          </p:cNvPr>
          <p:cNvSpPr/>
          <p:nvPr/>
        </p:nvSpPr>
        <p:spPr>
          <a:xfrm>
            <a:off x="11395881" y="245660"/>
            <a:ext cx="600501" cy="709683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но 1 18"/>
          <p:cNvSpPr/>
          <p:nvPr/>
        </p:nvSpPr>
        <p:spPr>
          <a:xfrm>
            <a:off x="7673512" y="4407988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26" y="3214571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79" y="1208963"/>
            <a:ext cx="2544543" cy="2544543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2" y="1525901"/>
            <a:ext cx="2421713" cy="242171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7" y="2147801"/>
            <a:ext cx="2495299" cy="3599627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" b="100000" l="0" r="100000">
                        <a14:foregroundMark x1="26854" y1="88084" x2="71142" y2="92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0070" y="4242499"/>
            <a:ext cx="2269084" cy="19462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16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221" y="-2657125"/>
            <a:ext cx="6857558" cy="1219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6909" y="4287729"/>
            <a:ext cx="2478732" cy="24787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45582" y="52390"/>
            <a:ext cx="4632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Выберите игру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Облако 5">
            <a:hlinkClick r:id="rId4" action="ppaction://hlinksldjump" highlightClick="1"/>
          </p:cNvPr>
          <p:cNvSpPr/>
          <p:nvPr/>
        </p:nvSpPr>
        <p:spPr>
          <a:xfrm>
            <a:off x="492180" y="716745"/>
            <a:ext cx="3942233" cy="19043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«Большой-маленький»</a:t>
            </a:r>
          </a:p>
          <a:p>
            <a:pPr algn="ctr"/>
            <a:r>
              <a:rPr lang="ru-RU" sz="1400" i="1" dirty="0" smtClean="0"/>
              <a:t>(Образование существительных с уменьшительно-ласкательными суффиксами)</a:t>
            </a:r>
            <a:endParaRPr lang="ru-RU" sz="1400" i="1" dirty="0"/>
          </a:p>
        </p:txBody>
      </p:sp>
      <p:sp>
        <p:nvSpPr>
          <p:cNvPr id="7" name="Облако 6">
            <a:hlinkClick r:id="rId5" action="ppaction://hlinksldjump" highlightClick="1"/>
          </p:cNvPr>
          <p:cNvSpPr/>
          <p:nvPr/>
        </p:nvSpPr>
        <p:spPr>
          <a:xfrm>
            <a:off x="4532734" y="1095227"/>
            <a:ext cx="3569233" cy="190849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«Посчитай игрушки»</a:t>
            </a:r>
          </a:p>
          <a:p>
            <a:pPr algn="ctr"/>
            <a:r>
              <a:rPr lang="ru-RU" sz="1600" i="1" dirty="0" smtClean="0"/>
              <a:t>(Согласование существительных с числительными)</a:t>
            </a:r>
            <a:endParaRPr lang="ru-RU" sz="1600" i="1" dirty="0"/>
          </a:p>
        </p:txBody>
      </p:sp>
      <p:sp>
        <p:nvSpPr>
          <p:cNvPr id="8" name="Облако 7">
            <a:hlinkClick r:id="rId6" action="ppaction://hlinksldjump" highlightClick="1"/>
          </p:cNvPr>
          <p:cNvSpPr/>
          <p:nvPr/>
        </p:nvSpPr>
        <p:spPr>
          <a:xfrm>
            <a:off x="8179342" y="514055"/>
            <a:ext cx="3545916" cy="176044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</a:t>
            </a:r>
          </a:p>
          <a:p>
            <a:pPr algn="ctr"/>
            <a:r>
              <a:rPr lang="ru-RU" b="1" dirty="0" smtClean="0"/>
              <a:t> «Мишины игрушки»</a:t>
            </a:r>
          </a:p>
          <a:p>
            <a:pPr algn="ctr"/>
            <a:r>
              <a:rPr lang="ru-RU" sz="1600" i="1" dirty="0" smtClean="0"/>
              <a:t>(предложные конструкции)</a:t>
            </a:r>
            <a:endParaRPr lang="ru-RU" sz="1600" i="1" dirty="0"/>
          </a:p>
        </p:txBody>
      </p:sp>
      <p:sp>
        <p:nvSpPr>
          <p:cNvPr id="9" name="Облако 8">
            <a:hlinkClick r:id="rId7" action="ppaction://hlinksldjump" highlightClick="1"/>
          </p:cNvPr>
          <p:cNvSpPr/>
          <p:nvPr/>
        </p:nvSpPr>
        <p:spPr>
          <a:xfrm>
            <a:off x="8346770" y="2354357"/>
            <a:ext cx="3684741" cy="193337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</a:t>
            </a:r>
          </a:p>
          <a:p>
            <a:pPr algn="ctr"/>
            <a:r>
              <a:rPr lang="ru-RU" b="1" dirty="0" smtClean="0"/>
              <a:t> «Где стоят игрушки?»</a:t>
            </a:r>
          </a:p>
          <a:p>
            <a:pPr algn="ctr"/>
            <a:r>
              <a:rPr lang="ru-RU" sz="1600" i="1" dirty="0" smtClean="0"/>
              <a:t>(ориентировка в пространстве, предложные конструкции)</a:t>
            </a:r>
            <a:endParaRPr lang="ru-RU" sz="1600" i="1" dirty="0"/>
          </a:p>
        </p:txBody>
      </p:sp>
      <p:sp>
        <p:nvSpPr>
          <p:cNvPr id="10" name="Облако 9">
            <a:hlinkClick r:id="rId8" action="ppaction://hlinksldjump" highlightClick="1"/>
          </p:cNvPr>
          <p:cNvSpPr/>
          <p:nvPr/>
        </p:nvSpPr>
        <p:spPr>
          <a:xfrm>
            <a:off x="1058375" y="2715317"/>
            <a:ext cx="3432202" cy="1748683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«Что лишнее?»</a:t>
            </a:r>
          </a:p>
          <a:p>
            <a:pPr algn="ctr"/>
            <a:r>
              <a:rPr lang="ru-RU" sz="1600" i="1" dirty="0" smtClean="0"/>
              <a:t>(классификация предметов)</a:t>
            </a:r>
            <a:endParaRPr lang="ru-RU" sz="1600" i="1" dirty="0"/>
          </a:p>
        </p:txBody>
      </p:sp>
      <p:sp>
        <p:nvSpPr>
          <p:cNvPr id="11" name="Облако 10">
            <a:hlinkClick r:id="rId9" action="ppaction://hlinksldjump" highlightClick="1"/>
          </p:cNvPr>
          <p:cNvSpPr/>
          <p:nvPr/>
        </p:nvSpPr>
        <p:spPr>
          <a:xfrm flipH="1">
            <a:off x="1689874" y="4647282"/>
            <a:ext cx="3798474" cy="1748683"/>
          </a:xfrm>
          <a:prstGeom prst="cloud">
            <a:avLst/>
          </a:prstGeom>
          <a:solidFill>
            <a:srgbClr val="BC1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«Таня мечтает»</a:t>
            </a:r>
          </a:p>
          <a:p>
            <a:pPr algn="ctr"/>
            <a:r>
              <a:rPr lang="ru-RU" sz="1600" i="1" dirty="0"/>
              <a:t>(Образование </a:t>
            </a:r>
            <a:r>
              <a:rPr lang="ru-RU" sz="1600" i="1" dirty="0" smtClean="0"/>
              <a:t>существительных в П.П</a:t>
            </a:r>
            <a:r>
              <a:rPr lang="ru-RU" sz="1600" i="1" dirty="0"/>
              <a:t>.)</a:t>
            </a:r>
          </a:p>
          <a:p>
            <a:pPr algn="ctr"/>
            <a:endParaRPr lang="ru-RU" b="1" dirty="0" smtClean="0"/>
          </a:p>
        </p:txBody>
      </p:sp>
      <p:sp>
        <p:nvSpPr>
          <p:cNvPr id="12" name="Облако 11">
            <a:hlinkClick r:id="rId10" action="ppaction://hlinksldjump" highlightClick="1"/>
          </p:cNvPr>
          <p:cNvSpPr/>
          <p:nvPr/>
        </p:nvSpPr>
        <p:spPr>
          <a:xfrm>
            <a:off x="5575340" y="4906257"/>
            <a:ext cx="3978093" cy="1748683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«Что нарисовала Юля?»</a:t>
            </a:r>
          </a:p>
          <a:p>
            <a:pPr algn="ctr"/>
            <a:r>
              <a:rPr lang="ru-RU" sz="1600" i="1" dirty="0" smtClean="0"/>
              <a:t>(</a:t>
            </a:r>
            <a:r>
              <a:rPr lang="ru-RU" sz="1600" i="1" dirty="0"/>
              <a:t>Образование существительных в</a:t>
            </a:r>
            <a:r>
              <a:rPr lang="ru-RU" sz="1600" i="1" dirty="0" smtClean="0"/>
              <a:t> В.П</a:t>
            </a:r>
            <a:r>
              <a:rPr lang="ru-RU" sz="1600" i="1" dirty="0"/>
              <a:t>.)</a:t>
            </a:r>
          </a:p>
          <a:p>
            <a:pPr algn="ctr"/>
            <a:endParaRPr lang="ru-RU" sz="1600" i="1" dirty="0"/>
          </a:p>
        </p:txBody>
      </p:sp>
      <p:sp>
        <p:nvSpPr>
          <p:cNvPr id="13" name="Облако 12">
            <a:hlinkClick r:id="rId11" action="ppaction://hlinksldjump" highlightClick="1"/>
          </p:cNvPr>
          <p:cNvSpPr/>
          <p:nvPr/>
        </p:nvSpPr>
        <p:spPr>
          <a:xfrm>
            <a:off x="4532734" y="3187005"/>
            <a:ext cx="3771879" cy="1748683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«Фокусник»</a:t>
            </a:r>
          </a:p>
          <a:p>
            <a:pPr algn="ctr"/>
            <a:r>
              <a:rPr lang="ru-RU" sz="1600" i="1" dirty="0" smtClean="0"/>
              <a:t>(Образование существительных в Р.П.)</a:t>
            </a:r>
            <a:endParaRPr lang="ru-RU" sz="16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" y="4614657"/>
            <a:ext cx="1508388" cy="211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79" y="1208963"/>
            <a:ext cx="2544543" cy="2544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2" y="1525901"/>
            <a:ext cx="2421713" cy="2421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7" y="2147801"/>
            <a:ext cx="2495299" cy="35996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646063" y="4378947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4" y="3215543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5" y="1323832"/>
            <a:ext cx="2422960" cy="1794681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469233"/>
            <a:ext cx="1796955" cy="3172450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26" y="1565067"/>
            <a:ext cx="3615146" cy="2854063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7683690" y="4096525"/>
            <a:ext cx="2388778" cy="20932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5" y="1323832"/>
            <a:ext cx="2422960" cy="1794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469233"/>
            <a:ext cx="1796955" cy="3172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31" y="1042201"/>
            <a:ext cx="3615146" cy="28540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7563126" y="4305522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36" y="3150592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1" y="3781325"/>
            <a:ext cx="2263921" cy="25947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3" y="1686676"/>
            <a:ext cx="3048006" cy="2353061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649139" y="1540472"/>
            <a:ext cx="2957533" cy="3004232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25" y="4039737"/>
            <a:ext cx="2398594" cy="239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66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1" y="3781325"/>
            <a:ext cx="2263921" cy="259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3" y="1686676"/>
            <a:ext cx="3048006" cy="2353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649139" y="1540472"/>
            <a:ext cx="2957533" cy="3004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Управляющая кнопка: домой 1">
            <a:hlinkClick r:id="rId7" action="ppaction://hlinksldjump" highlightClick="1"/>
          </p:cNvPr>
          <p:cNvSpPr/>
          <p:nvPr/>
        </p:nvSpPr>
        <p:spPr>
          <a:xfrm>
            <a:off x="11341290" y="163772"/>
            <a:ext cx="632345" cy="88710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но 1 7"/>
          <p:cNvSpPr/>
          <p:nvPr/>
        </p:nvSpPr>
        <p:spPr>
          <a:xfrm>
            <a:off x="4505183" y="4387754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87" y="3238203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008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8" y="2357572"/>
            <a:ext cx="2290692" cy="4405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86" y="4148919"/>
            <a:ext cx="961495" cy="1520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65" y="4329988"/>
            <a:ext cx="1611919" cy="1475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7773168" y="4148919"/>
            <a:ext cx="1348097" cy="1658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6955" l="2864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49" y="4729859"/>
            <a:ext cx="1346588" cy="904458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1497746" y="4908948"/>
            <a:ext cx="2488840" cy="21809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82759" y="0"/>
            <a:ext cx="5436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Игра «Фокусник»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645" y="878370"/>
            <a:ext cx="844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Фокусник показывал фокусы и прятал игрушки под свою шляпу. Что он спрятал? 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1" name="Управляющая кнопка: домой 10">
            <a:hlinkClick r:id="rId13" action="ppaction://hlinksldjump" highlightClick="1"/>
          </p:cNvPr>
          <p:cNvSpPr/>
          <p:nvPr/>
        </p:nvSpPr>
        <p:spPr>
          <a:xfrm>
            <a:off x="11423176" y="150125"/>
            <a:ext cx="586854" cy="573206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1581 L -0.03294 -0.19815 C -0.01901 -0.20718 0.00195 -0.21204 0.02396 -0.21204 C 0.04896 -0.21204 0.06901 -0.20718 0.08294 -0.19815 L 0.15 -0.158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-0.1581 L 0.19141 -0.0949 C 0.2 -0.08055 0.21289 -0.07268 0.22643 -0.07268 C 0.24193 -0.07268 0.2543 -0.08055 0.26289 -0.0949 L 0.30456 -0.158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6 -0.1581 L 0.35169 -0.0919 C 0.36172 -0.07685 0.3763 -0.06875 0.39206 -0.06875 C 0.40937 -0.06875 0.42357 -0.07685 0.43359 -0.0919 L 0.48047 -0.158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47 -0.1581 L 0.5224 -0.10717 C 0.53125 -0.0956 0.54427 -0.08912 0.55807 -0.08912 C 0.57383 -0.08912 0.58633 -0.0956 0.59505 -0.10717 L 0.63711 -0.1581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11 -0.1581 C 0.66862 -0.13333 0.70573 -0.10602 0.72031 -0.08657 C 0.73516 -0.06574 0.74076 -0.04699 0.74727 -0.02801 C 0.75313 -0.00879 0.74349 0.00023 0.73255 0.01019 C 0.72279 0.01875 0.70768 0.02639 0.6763 0.02408 C 0.65013 0.02385 0.60677 0.01297 0.55977 -0.00162 C 0.51706 -0.01458 0.46615 -0.03402 0.4151 -0.05555 C 0.36536 -0.07731 0.31484 -0.10115 0.2694 -0.125 C 0.21992 -0.15139 0.17461 -0.17893 0.13789 -0.20625 C 0.10182 -0.23217 0.07018 -0.25833 0.05508 -0.2794 C 0.03555 -0.30092 0.03047 -0.32083 0.03177 -0.33379 C 0.02917 -0.34861 0.03659 -0.36134 0.05911 -0.36458 C 0.08138 -0.36597 0.1207 -0.35717 0.17135 -0.33796 C 0.22201 -0.31759 0.27174 -0.28935 0.30391 -0.26527 C 0.33229 -0.24282 0.35091 -0.22037 0.35273 -0.20324 C 0.35052 -0.18819 0.3444 -0.17615 0.32174 -0.17477 C 0.2987 -0.17268 0.30273 -0.16898 0.21641 -0.19352 C 0.1388 -0.21319 0.06419 -0.2537 0.01836 -0.2743 C -0.02734 -0.29629 -0.06393 -0.31828 -0.10964 -0.34514 C -0.15911 -0.37523 -0.19961 -0.40555 -0.22656 -0.42847 C -0.25495 -0.45162 -0.26549 -0.46944 -0.27956 -0.49583 C -0.28932 -0.5206 -0.28776 -0.5294 -0.28555 -0.54328 C -0.28385 -0.5574 -0.28125 -0.57129 -0.2793 -0.58518 " pathEditMode="relative" rAng="900000" ptsTypes="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16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23" y="3247071"/>
            <a:ext cx="2360992" cy="3610929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 rot="862100">
            <a:off x="3215033" y="1460311"/>
            <a:ext cx="4708478" cy="236106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5097598" y="1725846"/>
            <a:ext cx="893840" cy="1829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4101116" y="1392071"/>
            <a:ext cx="2609699" cy="2650906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06" y="1725846"/>
            <a:ext cx="2407581" cy="1858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423" y1="31731" x2="21923" y2="41923"/>
                        <a14:foregroundMark x1="65577" y1="52500" x2="65000" y2="79615"/>
                        <a14:foregroundMark x1="70962" y1="52885" x2="70769" y2="75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006" y="1340730"/>
            <a:ext cx="2848401" cy="28484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78250" y="-48435"/>
            <a:ext cx="6426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«Таня мечтает»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2078" y="783215"/>
            <a:ext cx="546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Таня любит играть в игрушки. О чём она мечтает?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омой 10">
            <a:hlinkClick r:id="rId12" action="ppaction://hlinksldjump" highlightClick="1"/>
          </p:cNvPr>
          <p:cNvSpPr/>
          <p:nvPr/>
        </p:nvSpPr>
        <p:spPr>
          <a:xfrm>
            <a:off x="11300346" y="150125"/>
            <a:ext cx="682388" cy="72477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1 12"/>
          <p:cNvSpPr/>
          <p:nvPr/>
        </p:nvSpPr>
        <p:spPr>
          <a:xfrm>
            <a:off x="8477410" y="4189131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99" y="2904881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3818245"/>
            <a:ext cx="2852382" cy="35654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1541" y="0"/>
            <a:ext cx="8949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Игра «Что нарисовала Юля?»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14" y="2347627"/>
            <a:ext cx="1470617" cy="1470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492597" y="842950"/>
            <a:ext cx="2099198" cy="213234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5" y="1005545"/>
            <a:ext cx="1365242" cy="1365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8223" y="2588478"/>
            <a:ext cx="1616583" cy="1616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5" y="3731807"/>
            <a:ext cx="2203349" cy="2203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420" r="100000">
                        <a14:foregroundMark x1="54710" y1="92126" x2="67029" y2="93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794" y="3192985"/>
            <a:ext cx="1412865" cy="2600490"/>
          </a:xfrm>
          <a:prstGeom prst="rect">
            <a:avLst/>
          </a:prstGeom>
        </p:spPr>
      </p:pic>
      <p:sp>
        <p:nvSpPr>
          <p:cNvPr id="11" name="Управляющая кнопка: домой 10">
            <a:hlinkClick r:id="rId13" action="ppaction://hlinksldjump" highlightClick="1"/>
          </p:cNvPr>
          <p:cNvSpPr/>
          <p:nvPr/>
        </p:nvSpPr>
        <p:spPr>
          <a:xfrm>
            <a:off x="11505063" y="150125"/>
            <a:ext cx="573206" cy="559559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1 12"/>
          <p:cNvSpPr/>
          <p:nvPr/>
        </p:nvSpPr>
        <p:spPr>
          <a:xfrm>
            <a:off x="8734568" y="1886802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83" y="740428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3922168"/>
            <a:ext cx="2479343" cy="2479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87" y="4804302"/>
            <a:ext cx="1733271" cy="15972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433" y="2350391"/>
            <a:ext cx="3621031" cy="3776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7" y="1308996"/>
            <a:ext cx="3372611" cy="4915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8705" y="1236151"/>
            <a:ext cx="538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У Паши большой мяч, а у Саши маленький … (мячик)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62" y="2834708"/>
            <a:ext cx="1687515" cy="2979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29774" y="4132664"/>
            <a:ext cx="1649104" cy="18286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5589" y="2673322"/>
            <a:ext cx="2518279" cy="31406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2" y="1926509"/>
            <a:ext cx="3179070" cy="3968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1064" y="1332848"/>
            <a:ext cx="696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Катя собрала большую пирамиду, а Вова маленькую … (пирамидку)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530" y="1822974"/>
            <a:ext cx="2859030" cy="4166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2633" y="1501254"/>
            <a:ext cx="648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Паша катал большую машину, а Саша маленькую… (машинку)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72" y="4451389"/>
            <a:ext cx="2579489" cy="2063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18" y="2953493"/>
            <a:ext cx="3031989" cy="31621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6" b="96955" l="2864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50" y="5306412"/>
            <a:ext cx="1346588" cy="9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3038" l="10000" r="9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7468" y="4932048"/>
            <a:ext cx="1765624" cy="10140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7490499" y="3725838"/>
            <a:ext cx="1278099" cy="261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16" y="1990992"/>
            <a:ext cx="2097208" cy="4488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8" b="100000" l="99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7"/>
          <a:stretch/>
        </p:blipFill>
        <p:spPr>
          <a:xfrm flipH="1">
            <a:off x="2122327" y="2661313"/>
            <a:ext cx="1917410" cy="3457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3512" y="1302520"/>
            <a:ext cx="646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Оля играла с большой куклой, а Даша с маленькой… (куколкой)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02" b="17214"/>
          <a:stretch/>
        </p:blipFill>
        <p:spPr>
          <a:xfrm>
            <a:off x="3377953" y="4189863"/>
            <a:ext cx="1144462" cy="1978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1754" y="2217468"/>
            <a:ext cx="2870855" cy="4064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6" b="94971" l="9984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4" y="4076698"/>
            <a:ext cx="2904706" cy="2205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04" y="3006636"/>
            <a:ext cx="3031989" cy="3162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9327" y="1272865"/>
            <a:ext cx="647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Вова катал большой паровоз, а Саша маленький… (паровозик)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4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18" y="3889612"/>
            <a:ext cx="1979670" cy="1569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2" b="57895" l="44582" r="67901">
                        <a14:backgroundMark x1="48697" y1="35368" x2="55281" y2="49579"/>
                        <a14:backgroundMark x1="49657" y1="32316" x2="48491" y2="40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0" t="4999" r="31681" b="39722"/>
          <a:stretch/>
        </p:blipFill>
        <p:spPr>
          <a:xfrm rot="5400000">
            <a:off x="3502784" y="4424409"/>
            <a:ext cx="1128498" cy="14330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34065" y="1807570"/>
            <a:ext cx="2188195" cy="3829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946" y1="2663" x2="68304" y2="6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403" y="2948820"/>
            <a:ext cx="1514617" cy="2792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4272" y="1201636"/>
            <a:ext cx="763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У Андрюши большая погремушка, а у Марины маленькая… (погремушечка)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11313994" y="272955"/>
            <a:ext cx="682388" cy="64144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4216874" y="2714335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824" y1="58444" x2="59160" y2="96222"/>
                        <a14:foregroundMark x1="70611" y1="55333" x2="50382" y2="93556"/>
                        <a14:foregroundMark x1="35496" y1="55333" x2="56489" y2="89111"/>
                        <a14:foregroundMark x1="72901" y1="91556" x2="73282" y2="94222"/>
                        <a14:foregroundMark x1="70992" y1="95333" x2="65267" y2="97333"/>
                        <a14:foregroundMark x1="59160" y1="96222" x2="64504" y2="9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6118" y="1297591"/>
            <a:ext cx="1213187" cy="20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96" b="96007" l="0" r="57804">
                        <a14:backgroundMark x1="20599" y1="54991" x2="58167" y2="7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32" r="41556"/>
          <a:stretch/>
        </p:blipFill>
        <p:spPr>
          <a:xfrm>
            <a:off x="3860811" y="4203511"/>
            <a:ext cx="2676472" cy="2334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96" b="96007" l="0" r="57804">
                        <a14:backgroundMark x1="20599" y1="54991" x2="58167" y2="7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32" r="41556"/>
          <a:stretch/>
        </p:blipFill>
        <p:spPr>
          <a:xfrm>
            <a:off x="6304516" y="2630048"/>
            <a:ext cx="2676472" cy="2334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100000" l="6750" r="98500"/>
                    </a14:imgEffect>
                  </a14:imgLayer>
                </a14:imgProps>
              </a:ext>
            </a:extLst>
          </a:blip>
          <a:srcRect l="17522" r="16568" b="3545"/>
          <a:stretch/>
        </p:blipFill>
        <p:spPr>
          <a:xfrm>
            <a:off x="8943081" y="2430626"/>
            <a:ext cx="2511188" cy="293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000" r="90000"/>
                    </a14:imgEffect>
                  </a14:imgLayer>
                </a14:imgProps>
              </a:ext>
            </a:extLst>
          </a:blip>
          <a:srcRect l="52617" t="25821" r="8697" b="17821"/>
          <a:stretch/>
        </p:blipFill>
        <p:spPr>
          <a:xfrm>
            <a:off x="4093578" y="1583141"/>
            <a:ext cx="2210938" cy="322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47333"/>
                    </a14:imgEffect>
                  </a14:imgLayer>
                </a14:imgProps>
              </a:ext>
            </a:extLst>
          </a:blip>
          <a:srcRect l="10562" t="22318" r="59587" b="20846"/>
          <a:stretch/>
        </p:blipFill>
        <p:spPr>
          <a:xfrm>
            <a:off x="1285930" y="1583141"/>
            <a:ext cx="1705970" cy="32481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62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384</Words>
  <Application>Microsoft Office PowerPoint</Application>
  <PresentationFormat>Широкоэкранный</PresentationFormat>
  <Paragraphs>72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Панова</dc:creator>
  <cp:lastModifiedBy>Наталья Панова</cp:lastModifiedBy>
  <cp:revision>61</cp:revision>
  <dcterms:created xsi:type="dcterms:W3CDTF">2012-11-25T21:37:45Z</dcterms:created>
  <dcterms:modified xsi:type="dcterms:W3CDTF">2013-05-20T17:36:35Z</dcterms:modified>
</cp:coreProperties>
</file>