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>
        <p:scale>
          <a:sx n="47" d="100"/>
          <a:sy n="47" d="100"/>
        </p:scale>
        <p:origin x="-682" y="-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79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727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261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711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369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762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02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335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754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695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169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96043"/>
            <a:ext cx="9144000" cy="336368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Артикуляционная гимнастика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для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свистящих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звуков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ru-RU" sz="2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1. Произнесём, как вода из крана бежит ССССССССС</a:t>
            </a:r>
            <a:br>
              <a:rPr lang="ru-RU" sz="2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ru-RU" sz="2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2.Произнесём, как звенит комарик ЗЗЗЗЗЗЗЗЗ</a:t>
            </a:r>
            <a:br>
              <a:rPr lang="ru-RU" sz="2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ru-RU" sz="2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3.Каждое упражнение под счёт от 7-10 раз</a:t>
            </a:r>
            <a:r>
              <a:rPr lang="ru-RU" sz="27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 </a:t>
            </a:r>
            <a:endParaRPr lang="ru-RU" sz="27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8968154" y="7086598"/>
            <a:ext cx="2520462" cy="65315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2046">
        <p:push dir="u"/>
      </p:transition>
    </mc:Choice>
    <mc:Fallback>
      <p:transition advTm="2046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7A0B5-8ED6-4D6B-B97C-F5017788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Calibri Light"/>
              </a:rPr>
              <a:t>Упражнение "Мост"  </a:t>
            </a:r>
            <a:br>
              <a:rPr lang="ru-RU" dirty="0">
                <a:cs typeface="Calibri Light"/>
              </a:rPr>
            </a:br>
            <a:endParaRPr lang="ru-RU" dirty="0"/>
          </a:p>
        </p:txBody>
      </p:sp>
      <p:pic>
        <p:nvPicPr>
          <p:cNvPr id="4" name="Рисунок 4" descr="Изображение выглядит как небо, внешний, дерево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2F0D8BB-A969-4C37-B1F7-A80A13727C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543" y="1926771"/>
            <a:ext cx="7919357" cy="45066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4462" y="1312985"/>
            <a:ext cx="11119338" cy="48639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Расположить язык за нижними зубами, кончик языка упирается в нижние резцы. </a:t>
            </a:r>
          </a:p>
        </p:txBody>
      </p:sp>
    </p:spTree>
    <p:extLst>
      <p:ext uri="{BB962C8B-B14F-4D97-AF65-F5344CB8AC3E}">
        <p14:creationId xmlns="" xmlns:p14="http://schemas.microsoft.com/office/powerpoint/2010/main" val="1640526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879">
        <p:push dir="u"/>
      </p:transition>
    </mc:Choice>
    <mc:Fallback>
      <p:transition advTm="887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50BE1-2B0B-4CA6-B40D-0DE6C4CF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Calibri Light"/>
              </a:rPr>
              <a:t>Упражнение "Дует холодный ветер" </a:t>
            </a:r>
            <a:r>
              <a:rPr lang="ru-RU" dirty="0">
                <a:ea typeface="+mj-lt"/>
                <a:cs typeface="+mj-lt"/>
              </a:rPr>
              <a:t/>
            </a:r>
            <a:br>
              <a:rPr lang="ru-RU" dirty="0">
                <a:ea typeface="+mj-lt"/>
                <a:cs typeface="+mj-lt"/>
              </a:rPr>
            </a:br>
            <a:endParaRPr lang="ru-RU" dirty="0"/>
          </a:p>
        </p:txBody>
      </p:sp>
      <p:pic>
        <p:nvPicPr>
          <p:cNvPr id="4" name="Рисунок 4" descr="Изображение выглядит как внешний, небо, дерево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E22415C-5C3C-4028-9153-4B5F1FF7D6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1" y="2269672"/>
            <a:ext cx="10466615" cy="41964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6185" y="1207477"/>
            <a:ext cx="11107615" cy="49694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 упражнения "мост" подуть на кончик языка, сблизив зубы. Рука ощущает холодную струю </a:t>
            </a:r>
            <a:r>
              <a:rPr lang="ru-RU" dirty="0" smtClean="0"/>
              <a:t>воздуха.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6198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332">
        <p:push dir="u"/>
      </p:transition>
    </mc:Choice>
    <mc:Fallback>
      <p:transition advTm="833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437CBF-3905-454E-8096-F55393D0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"Забор"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8" descr="Изображение выглядит как забор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96AE2B2-81FB-4E20-904A-CBFB5B797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8" y="2677887"/>
            <a:ext cx="10874828" cy="346165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3046" y="1453662"/>
            <a:ext cx="10720754" cy="47233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Максимально растянуть губы, улыбнуться, показать верхние и нижние зубки. Следить, чтобы ребёнок не морщил нос. Удерживать положение под счёт до  </a:t>
            </a:r>
            <a:r>
              <a:rPr lang="ru-RU" dirty="0" smtClean="0"/>
              <a:t>10.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5402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443">
        <p:push dir="u"/>
      </p:transition>
    </mc:Choice>
    <mc:Fallback>
      <p:transition advTm="8443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EDF740-D7F1-4925-9277-7226B2F4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>
                <a:cs typeface="Calibri Light"/>
              </a:rPr>
              <a:t>Упражнение "Окно"</a:t>
            </a:r>
            <a:br>
              <a:rPr lang="ru-RU" sz="3600" dirty="0">
                <a:cs typeface="Calibri Light"/>
              </a:rPr>
            </a:br>
            <a:endParaRPr lang="ru-RU" sz="3600" dirty="0">
              <a:cs typeface="Calibri Light"/>
            </a:endParaRPr>
          </a:p>
        </p:txBody>
      </p:sp>
      <p:pic>
        <p:nvPicPr>
          <p:cNvPr id="4" name="Рисунок 4" descr="Изображение выглядит как здание, окно, дверь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4044837-2B24-4BD2-9ABD-6C8E1730D0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1" y="2302329"/>
            <a:ext cx="10842172" cy="36739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9293" y="1418492"/>
            <a:ext cx="11441722" cy="1488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Широко открыть рот. Зубы должны быть видны. Удержать под счёт до </a:t>
            </a:r>
            <a:r>
              <a:rPr lang="ru-RU" dirty="0" smtClean="0"/>
              <a:t>10.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8272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989">
        <p:push dir="u"/>
      </p:transition>
    </mc:Choice>
    <mc:Fallback>
      <p:transition advTm="898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3D7FB-63A6-4FCD-9FCE-5854E976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>
                <a:cs typeface="Calibri Light"/>
              </a:rPr>
              <a:t>Упражнение "Лопата" </a:t>
            </a:r>
            <a:br>
              <a:rPr lang="ru-RU" sz="3600" dirty="0">
                <a:cs typeface="Calibri Light"/>
              </a:rPr>
            </a:br>
            <a:endParaRPr lang="ru-RU" sz="3600" dirty="0">
              <a:cs typeface="Calibri Light"/>
            </a:endParaRPr>
          </a:p>
        </p:txBody>
      </p:sp>
      <p:pic>
        <p:nvPicPr>
          <p:cNvPr id="4" name="Рисунок 4" descr="Изображение выглядит как лопата, инструмент, оранжевый, бейсб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5201AEC-2193-408F-ADB3-0093572831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50" y="2449287"/>
            <a:ext cx="6746850" cy="3657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8585" y="1359877"/>
            <a:ext cx="10955215" cy="48170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Положить широкий язык на нижнюю губу. Нижняя губа не должна  подворачиваться, верхняя должна обнажать зубы. Удержать под счет до </a:t>
            </a:r>
            <a:r>
              <a:rPr lang="ru-RU" dirty="0" smtClean="0"/>
              <a:t>10.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1949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710">
        <p:push dir="u"/>
      </p:transition>
    </mc:Choice>
    <mc:Fallback>
      <p:transition advTm="871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7A0B5-8ED6-4D6B-B97C-F5017788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>
                <a:cs typeface="Calibri Light"/>
              </a:rPr>
              <a:t>Упражнение "Мост"  </a:t>
            </a:r>
            <a:br>
              <a:rPr lang="ru-RU" sz="3600" dirty="0">
                <a:cs typeface="Calibri Light"/>
              </a:rPr>
            </a:br>
            <a:endParaRPr lang="ru-RU" sz="3600" dirty="0">
              <a:cs typeface="Calibri Light"/>
            </a:endParaRPr>
          </a:p>
        </p:txBody>
      </p:sp>
      <p:pic>
        <p:nvPicPr>
          <p:cNvPr id="4" name="Рисунок 4" descr="Изображение выглядит как небо, внешний, дерево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2F0D8BB-A969-4C37-B1F7-A80A13727C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302329"/>
            <a:ext cx="10825843" cy="3886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6862" y="1289538"/>
            <a:ext cx="10966938" cy="48874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Расположить язык за нижними зубами, кончик языка упирается в нижние резцы. Удержать под счёт до </a:t>
            </a:r>
            <a:r>
              <a:rPr lang="ru-RU" dirty="0" smtClean="0"/>
              <a:t>10.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2779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879">
        <p:push dir="u"/>
      </p:transition>
    </mc:Choice>
    <mc:Fallback>
      <p:transition advTm="887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50BE1-2B0B-4CA6-B40D-0DE6C4CF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>
                <a:cs typeface="Calibri Light"/>
              </a:rPr>
              <a:t>Упражнение "Дует холодный ветер" </a:t>
            </a:r>
            <a:r>
              <a:rPr lang="ru-RU" sz="3600" dirty="0">
                <a:ea typeface="+mj-lt"/>
                <a:cs typeface="+mj-lt"/>
              </a:rPr>
              <a:t/>
            </a:r>
            <a:br>
              <a:rPr lang="ru-RU" sz="3600" dirty="0">
                <a:ea typeface="+mj-lt"/>
                <a:cs typeface="+mj-lt"/>
              </a:rPr>
            </a:br>
            <a:endParaRPr lang="ru-RU" dirty="0"/>
          </a:p>
        </p:txBody>
      </p:sp>
      <p:pic>
        <p:nvPicPr>
          <p:cNvPr id="4" name="Рисунок 4" descr="Изображение выглядит как внешний, небо, дерево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E22415C-5C3C-4028-9153-4B5F1FF7D6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1" y="2286001"/>
            <a:ext cx="10303329" cy="40821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1354" y="1230923"/>
            <a:ext cx="11072446" cy="49460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 упражнения "мост" подуть на кончик языка, сблизив зубы. Рука ощущает холодную струю воздуха.</a:t>
            </a:r>
          </a:p>
        </p:txBody>
      </p:sp>
    </p:spTree>
    <p:extLst>
      <p:ext uri="{BB962C8B-B14F-4D97-AF65-F5344CB8AC3E}">
        <p14:creationId xmlns="" xmlns:p14="http://schemas.microsoft.com/office/powerpoint/2010/main" val="4117419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332">
        <p:push dir="u"/>
      </p:transition>
    </mc:Choice>
    <mc:Fallback>
      <p:transition advTm="833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C58F4-8486-437A-8F29-DD24A78B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cs typeface="Calibri Light"/>
              </a:rPr>
              <a:t>Упражнение "качели- большие и маленькие </a:t>
            </a:r>
            <a:r>
              <a:rPr lang="ru-RU" sz="3600" dirty="0" smtClean="0">
                <a:cs typeface="Calibri Light"/>
              </a:rPr>
              <a:t>"</a:t>
            </a:r>
            <a:br>
              <a:rPr lang="ru-RU" sz="3600" dirty="0" smtClean="0">
                <a:cs typeface="Calibri Light"/>
              </a:rPr>
            </a:br>
            <a:endParaRPr lang="ru-RU" sz="3600" dirty="0"/>
          </a:p>
        </p:txBody>
      </p:sp>
      <p:pic>
        <p:nvPicPr>
          <p:cNvPr id="4" name="Рисунок 4" descr="Изображение выглядит как внешний, воздушный змей, трава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07C40C3-16F9-4AF5-8198-3AFBA46E14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29" y="2449285"/>
            <a:ext cx="5861957" cy="403315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7908" y="1137139"/>
            <a:ext cx="11119338" cy="50046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Рот широко открыт. Язык поочередно поднимаем и опускаем. Большие качели на улице, маленькие в домике. Чередовать в темпе на счёт до 7.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51914" y="3151414"/>
            <a:ext cx="3315491" cy="3396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150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8131">
        <p:push dir="u"/>
      </p:transition>
    </mc:Choice>
    <mc:Fallback>
      <p:transition advTm="813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0702F-B283-4427-98EB-50A0E581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cs typeface="Calibri Light"/>
              </a:rPr>
              <a:t>Упражнение "Вкусное варенье </a:t>
            </a:r>
            <a:r>
              <a:rPr lang="ru-RU" sz="3600" dirty="0" smtClean="0">
                <a:cs typeface="Calibri Light"/>
              </a:rPr>
              <a:t>" </a:t>
            </a:r>
            <a:br>
              <a:rPr lang="ru-RU" sz="3600" dirty="0" smtClean="0">
                <a:cs typeface="Calibri Light"/>
              </a:rPr>
            </a:br>
            <a:endParaRPr lang="ru-RU" sz="3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837" y="2579913"/>
            <a:ext cx="5828349" cy="390252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1692" y="1348154"/>
            <a:ext cx="11002108" cy="48288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Рот открыт. Широкий язык поднять к верхней губе и выполнить облизывающие движения сверху вниз 2-3 раза в медленном темпе в одну сторону, затем в другую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9563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3438">
        <p:push dir="u"/>
      </p:transition>
    </mc:Choice>
    <mc:Fallback>
      <p:transition advTm="343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05859"/>
            <a:ext cx="10515600" cy="186291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Calibri Light"/>
              </a:rPr>
              <a:t>Упражнение " Чистим зубки </a:t>
            </a:r>
            <a:r>
              <a:rPr lang="ru-RU" sz="3600" dirty="0" smtClean="0">
                <a:cs typeface="Calibri Light"/>
              </a:rPr>
              <a:t>" </a:t>
            </a:r>
            <a:br>
              <a:rPr lang="ru-RU" sz="3600" dirty="0" smtClean="0">
                <a:cs typeface="Calibri Light"/>
              </a:rPr>
            </a:br>
            <a:endParaRPr lang="ru-RU" sz="3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16816" y="2775857"/>
            <a:ext cx="6658013" cy="364127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8246" y="1535723"/>
            <a:ext cx="10644554" cy="389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Рот широко открыт.   Язык находится за нижними зубами. Кончик языка движется влево и вправо или выталкивает «прилипшую» конфетку из-за зубов.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127592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247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Артикуляционная гимнастика  для свистящих звуков  1. Произнесём, как вода из крана бежит ССССССССС 2.Произнесём, как звенит комарик ЗЗЗЗЗЗЗЗЗ 3.Каждое упражнение под счёт от 7-10 раз </vt:lpstr>
      <vt:lpstr>Упражнение "Забор" </vt:lpstr>
      <vt:lpstr>Упражнение "Окно" </vt:lpstr>
      <vt:lpstr>Упражнение "Лопата"  </vt:lpstr>
      <vt:lpstr>Упражнение "Мост"   </vt:lpstr>
      <vt:lpstr>Упражнение "Дует холодный ветер"  </vt:lpstr>
      <vt:lpstr>Упражнение "качели- большие и маленькие " </vt:lpstr>
      <vt:lpstr>Упражнение "Вкусное варенье "  </vt:lpstr>
      <vt:lpstr>Упражнение " Чистим зубки "  </vt:lpstr>
      <vt:lpstr>Упражнение "Мост"   </vt:lpstr>
      <vt:lpstr>Упражнение "Дует холодный ветер"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свистящих звуков</dc:title>
  <dc:creator>Admin</dc:creator>
  <cp:lastModifiedBy>Денис</cp:lastModifiedBy>
  <cp:revision>132</cp:revision>
  <dcterms:created xsi:type="dcterms:W3CDTF">2012-07-30T23:42:41Z</dcterms:created>
  <dcterms:modified xsi:type="dcterms:W3CDTF">2022-10-04T15:40:09Z</dcterms:modified>
</cp:coreProperties>
</file>