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Артикуляционная гимнастика </a:t>
            </a:r>
            <a:r>
              <a:rPr lang="ru-RU" smtClean="0"/>
              <a:t>для </a:t>
            </a:r>
            <a:r>
              <a:rPr lang="ru-RU" smtClean="0"/>
              <a:t>шипящих </a:t>
            </a:r>
            <a:r>
              <a:rPr lang="ru-RU" dirty="0" smtClean="0"/>
              <a:t>звуков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365104"/>
            <a:ext cx="2986672" cy="108012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782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24136"/>
          </a:xfrm>
        </p:spPr>
        <p:txBody>
          <a:bodyPr>
            <a:normAutofit/>
          </a:bodyPr>
          <a:lstStyle/>
          <a:p>
            <a:r>
              <a:rPr lang="ru-RU" dirty="0"/>
              <a:t>Артикуляция звука </a:t>
            </a:r>
            <a:r>
              <a:rPr lang="ru-RU" dirty="0" smtClean="0"/>
              <a:t>«Ш»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428736"/>
            <a:ext cx="4114800" cy="44485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Губы выдвинуты вперёд и округлены, между зубами небольшая щель, кончик языка и передняя часть спинки языка подняты (но не касаются ни альвеол, ни резцов) и образуют щель.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Средняя </a:t>
            </a:r>
            <a:r>
              <a:rPr lang="ru-RU" dirty="0"/>
              <a:t>часть спинки языка </a:t>
            </a:r>
            <a:r>
              <a:rPr lang="ru-RU" dirty="0" smtClean="0"/>
              <a:t>опущена, </a:t>
            </a:r>
            <a:r>
              <a:rPr lang="ru-RU" dirty="0"/>
              <a:t>задняя часть приподнята (вторая щель). Боковые края языка прижаты </a:t>
            </a:r>
            <a:r>
              <a:rPr lang="ru-RU" dirty="0" smtClean="0"/>
              <a:t>к верхним </a:t>
            </a:r>
            <a:r>
              <a:rPr lang="ru-RU" dirty="0"/>
              <a:t>коренным зубам.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Язык </a:t>
            </a:r>
            <a:r>
              <a:rPr lang="ru-RU" dirty="0"/>
              <a:t>в форме чашечки. </a:t>
            </a:r>
            <a:r>
              <a:rPr lang="ru-RU" dirty="0" smtClean="0"/>
              <a:t>Голосовые </a:t>
            </a:r>
            <a:r>
              <a:rPr lang="ru-RU" dirty="0"/>
              <a:t>складки </a:t>
            </a:r>
            <a:r>
              <a:rPr lang="ru-RU" dirty="0" smtClean="0"/>
              <a:t>разомкнуты.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800" dirty="0" smtClean="0"/>
              <a:t>Пошипим ,как змейка ШШШШШ</a:t>
            </a:r>
            <a:endParaRPr lang="ru-RU" sz="5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916832"/>
            <a:ext cx="3809524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Артикуляция звука «Ж»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71546"/>
            <a:ext cx="8208912" cy="1565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Точно такая же, как при произношении звука Ш. Отличие лишь в том, что голосовые складки сомкнуты (Ж  – звонкий  звук</a:t>
            </a:r>
            <a:r>
              <a:rPr lang="ru-RU" sz="1900" dirty="0" smtClean="0"/>
              <a:t>). </a:t>
            </a:r>
          </a:p>
          <a:p>
            <a:pPr marL="0" indent="0">
              <a:buNone/>
            </a:pPr>
            <a:r>
              <a:rPr lang="ru-RU" dirty="0" smtClean="0"/>
              <a:t>Пожужжим ,как жучок ЖЖЖЖЖ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4876" y="2564904"/>
            <a:ext cx="586814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8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/>
          <a:lstStyle/>
          <a:p>
            <a:r>
              <a:rPr lang="ru-RU" dirty="0" smtClean="0"/>
              <a:t>Упражнение «Бублик»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988840"/>
            <a:ext cx="3538736" cy="38884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При сжатых зубах губы собрать в круг, чтобы резцы были видны. Губы не поджаты, а вытянуты. Положение фиксируется на несколько секунд.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420888"/>
            <a:ext cx="3574492" cy="263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42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/>
          <a:lstStyle/>
          <a:p>
            <a:r>
              <a:rPr lang="ru-RU" dirty="0" smtClean="0"/>
              <a:t>Упражнение «Блинчик»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3456384" cy="4104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Полностью расслабленный плоский язычок укладывается на нижнюю губу, должна получиться форма блинчика.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Рот </a:t>
            </a:r>
            <a:r>
              <a:rPr lang="ru-RU" dirty="0"/>
              <a:t>приоткрыт в улыбке. Положение фиксируется на несколько секунд.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/>
              <a:t>– научить </a:t>
            </a:r>
            <a:r>
              <a:rPr lang="ru-RU" dirty="0" smtClean="0"/>
              <a:t>выполнять </a:t>
            </a:r>
            <a:r>
              <a:rPr lang="ru-RU" dirty="0"/>
              <a:t>упражнение без напряжения, язычок не должен дрожать и двигаться, удержание должно быть легким.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060848"/>
            <a:ext cx="33432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66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24136"/>
          </a:xfrm>
        </p:spPr>
        <p:txBody>
          <a:bodyPr/>
          <a:lstStyle/>
          <a:p>
            <a:r>
              <a:rPr lang="ru-RU" dirty="0" smtClean="0"/>
              <a:t>Упражнение «Вкусное варенье»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700808"/>
            <a:ext cx="3970784" cy="41764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Приоткрыв </a:t>
            </a:r>
            <a:r>
              <a:rPr lang="ru-RU" dirty="0"/>
              <a:t>рот, широким языком облизываем верхнюю губу, делая движение языком сверху вниз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Важно, чтобы работал только язык. Нижняя челюсть при этом остается неподвижной. Если у ребенка так не получается, придержите челюсть пальцем.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Движения </a:t>
            </a:r>
            <a:r>
              <a:rPr lang="ru-RU" dirty="0"/>
              <a:t>языка строго сверху вниз, а не из стороны в сторону. Язычок широкий и почти целиком закрывает верхнюю губу при облизывании.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60848"/>
            <a:ext cx="3733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43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24136"/>
          </a:xfrm>
        </p:spPr>
        <p:txBody>
          <a:bodyPr/>
          <a:lstStyle/>
          <a:p>
            <a:r>
              <a:rPr lang="ru-RU" dirty="0" smtClean="0"/>
              <a:t>Упражнение «Чашечка»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844824"/>
            <a:ext cx="3493016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Улыбнувшись, приоткроем рот и выдвинем вперед язык. Боковые и передний края языка при этом подняты, но не касаются зубов. Когда это упражнение будет легко даваться малышу, в такую чашечку можно положить кусочек конфетки и попросить ребенка подержать язычок-чашечку под счёт до 10.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Важно, чтобы язычок-чашечка не касался нижней губы.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988840"/>
            <a:ext cx="35147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67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/>
          <a:lstStyle/>
          <a:p>
            <a:r>
              <a:rPr lang="ru-RU" dirty="0" smtClean="0"/>
              <a:t>Упражнение «Грибок»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916832"/>
            <a:ext cx="34667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Улыбнувшись, широко открываем рот, "приклеиваем" широкий язык к верхнему нёбу, и стараемся удержать его в таком положении как можно дольше.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Важно, чтобы рот был широко открыт на протяжении всего упражнения. Нижняя челюсть при этом остается неподвижной.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060848"/>
            <a:ext cx="35433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5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</p:spPr>
        <p:txBody>
          <a:bodyPr/>
          <a:lstStyle/>
          <a:p>
            <a:r>
              <a:rPr lang="ru-RU" dirty="0" smtClean="0"/>
              <a:t>Упражнение «Фокус»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3493016" cy="41764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Кладём на кончик носа ватный шарик, язычок принимает форму чашечки, теперь приоткрыв рот, поднимаем широкий передний край языка на верхнюю губу так, чтобы боковые края его были прижаты, а посередине языка был желобок, и дуем на ватку. Воздух при этом должен идти посередине языка, тогда ватка полетит вверх.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Важно, чтобы работал только язык.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2132856"/>
            <a:ext cx="4439394" cy="295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1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440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Артикуляционная гимнастика для шипящих звуков</vt:lpstr>
      <vt:lpstr>Артикуляция звука «Ш» </vt:lpstr>
      <vt:lpstr>Артикуляция звука «Ж» </vt:lpstr>
      <vt:lpstr>Упражнение «Бублик»</vt:lpstr>
      <vt:lpstr>Упражнение «Блинчик»</vt:lpstr>
      <vt:lpstr>Упражнение «Вкусное варенье»</vt:lpstr>
      <vt:lpstr>Упражнение «Чашечка»</vt:lpstr>
      <vt:lpstr>Упражнение «Грибок»</vt:lpstr>
      <vt:lpstr>Упражнение «Фокус»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шипящих звуков</dc:title>
  <dc:creator>Юзер</dc:creator>
  <cp:lastModifiedBy>Денис</cp:lastModifiedBy>
  <cp:revision>41</cp:revision>
  <dcterms:created xsi:type="dcterms:W3CDTF">2019-11-13T10:43:35Z</dcterms:created>
  <dcterms:modified xsi:type="dcterms:W3CDTF">2022-05-18T07:26:59Z</dcterms:modified>
</cp:coreProperties>
</file>