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9"/>
  </p:notesMasterIdLst>
  <p:sldIdLst>
    <p:sldId id="345" r:id="rId2"/>
    <p:sldId id="320" r:id="rId3"/>
    <p:sldId id="322" r:id="rId4"/>
    <p:sldId id="324" r:id="rId5"/>
    <p:sldId id="325" r:id="rId6"/>
    <p:sldId id="306" r:id="rId7"/>
    <p:sldId id="307" r:id="rId8"/>
    <p:sldId id="300" r:id="rId9"/>
    <p:sldId id="313" r:id="rId10"/>
    <p:sldId id="308" r:id="rId11"/>
    <p:sldId id="315" r:id="rId12"/>
    <p:sldId id="335" r:id="rId13"/>
    <p:sldId id="309" r:id="rId14"/>
    <p:sldId id="310" r:id="rId15"/>
    <p:sldId id="293" r:id="rId16"/>
    <p:sldId id="289" r:id="rId17"/>
    <p:sldId id="290" r:id="rId18"/>
    <p:sldId id="291" r:id="rId19"/>
    <p:sldId id="292" r:id="rId20"/>
    <p:sldId id="295" r:id="rId21"/>
    <p:sldId id="298" r:id="rId22"/>
    <p:sldId id="272" r:id="rId23"/>
    <p:sldId id="275" r:id="rId24"/>
    <p:sldId id="330" r:id="rId25"/>
    <p:sldId id="331" r:id="rId26"/>
    <p:sldId id="332" r:id="rId27"/>
    <p:sldId id="333" r:id="rId28"/>
    <p:sldId id="334" r:id="rId29"/>
    <p:sldId id="312" r:id="rId30"/>
    <p:sldId id="336" r:id="rId31"/>
    <p:sldId id="339" r:id="rId32"/>
    <p:sldId id="340" r:id="rId33"/>
    <p:sldId id="341" r:id="rId34"/>
    <p:sldId id="342" r:id="rId35"/>
    <p:sldId id="347" r:id="rId36"/>
    <p:sldId id="343" r:id="rId37"/>
    <p:sldId id="34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F7F53-2C2E-4CFD-BCB5-FFB1B9215312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3520-F2F7-4C64-B4FA-6F05D723A9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945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A3520-F2F7-4C64-B4FA-6F05D723A96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A321B31-5546-4BB1-9427-4C3405503372}" type="datetime1">
              <a:rPr lang="ru-RU" smtClean="0"/>
              <a:t>28.01.2023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528B-D922-40E6-9F12-B7D6F0B41F46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F3E9F-F476-4ABA-A67F-751E1B8FCE54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105819A-F274-4FA3-BE69-D3FF142C1C75}" type="datetime1">
              <a:rPr lang="ru-RU" smtClean="0"/>
              <a:t>28.01.2023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6E9E959-0330-41EC-98F9-3B188D689A2F}" type="datetime1">
              <a:rPr lang="ru-RU" smtClean="0"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ED54E-029D-49D4-8D89-5F4BD5430D57}" type="datetime1">
              <a:rPr lang="ru-RU" smtClean="0"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8CE-C60A-49D4-B94C-C81D05AE6D92}" type="datetime1">
              <a:rPr lang="ru-RU" smtClean="0"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438815C-BAAE-47CD-B617-02F94FB0EBC9}" type="datetime1">
              <a:rPr lang="ru-RU" smtClean="0"/>
              <a:t>28.01.2023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2B30-44C4-4FB4-A801-9A4D3C1A07DB}" type="datetime1">
              <a:rPr lang="ru-RU" smtClean="0"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7AAA1CF-2B12-4F81-B2D0-5F7D2F5BA8B9}" type="datetime1">
              <a:rPr lang="ru-RU" smtClean="0"/>
              <a:t>28.01.2023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F0EA83A-359F-416D-91D6-3997F9DAA19F}" type="datetime1">
              <a:rPr lang="ru-RU" smtClean="0"/>
              <a:t>28.01.2023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BE4DD5-1454-482A-88FE-0E039B17E95D}" type="datetime1">
              <a:rPr lang="ru-RU" smtClean="0"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116013" y="134938"/>
            <a:ext cx="698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г. Иркутска детский сад </a:t>
            </a:r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 171</a:t>
            </a:r>
            <a:endParaRPr lang="ru-RU" altLang="ru-RU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609975" y="4724400"/>
            <a:ext cx="5740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i="1" dirty="0" smtClean="0"/>
              <a:t>Воспитатель</a:t>
            </a:r>
          </a:p>
          <a:p>
            <a:pPr algn="ctr" eaLnBrk="1" hangingPunct="1"/>
            <a:r>
              <a:rPr lang="ru-RU" altLang="ru-RU" sz="2000" b="1" i="1" dirty="0" err="1" smtClean="0"/>
              <a:t>Жилкина</a:t>
            </a:r>
            <a:r>
              <a:rPr lang="ru-RU" altLang="ru-RU" sz="2000" b="1" i="1" dirty="0" smtClean="0"/>
              <a:t> Людмила Викторовна</a:t>
            </a:r>
            <a:endParaRPr lang="ru-RU" altLang="ru-RU" sz="20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1308100"/>
            <a:ext cx="2857520" cy="412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/>
              <a:t>Ваше фото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4663" y="1560513"/>
            <a:ext cx="4391025" cy="2376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Формирование национального самосознания дошкольников о малой Родине в рамках проектной деятельности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E:\IMG_51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2666976" cy="400046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Трудности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Специфика материала проекта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Участие в проекте всех детей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Организация работы с родителями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3156498" cy="38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Знакомство с этнической культурой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00808"/>
            <a:ext cx="2460242" cy="173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1785926"/>
            <a:ext cx="2452309" cy="188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357298"/>
            <a:ext cx="2677729" cy="19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496" y="3786190"/>
            <a:ext cx="4353904" cy="226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857628"/>
            <a:ext cx="1560141" cy="25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857628"/>
            <a:ext cx="2121875" cy="211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90"/>
            <a:ext cx="1998222" cy="240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3643314"/>
            <a:ext cx="1179500" cy="262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</a:pPr>
            <a:r>
              <a:rPr lang="ru-RU" sz="2800" cap="none" dirty="0">
                <a:solidFill>
                  <a:srgbClr val="F07F09">
                    <a:lumMod val="75000"/>
                  </a:srgbClr>
                </a:solidFill>
                <a:latin typeface="Arial Black" pitchFamily="34" charset="0"/>
                <a:ea typeface="+mn-ea"/>
                <a:cs typeface="+mn-cs"/>
              </a:rPr>
              <a:t>Специфика материала проекта</a:t>
            </a:r>
            <a:br>
              <a:rPr lang="ru-RU" sz="2800" cap="none" dirty="0">
                <a:solidFill>
                  <a:srgbClr val="F07F09">
                    <a:lumMod val="75000"/>
                  </a:srgbClr>
                </a:solidFill>
                <a:latin typeface="Arial Black" pitchFamily="34" charset="0"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Этнические сказки – переработка содержания, с учётом возрастных особенностей детей;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Написание сценариев к театрализованным постановкам;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Использование методов и приёмов, способствующих развитию творческого потенциала (экспресс-театр, пантомима, игровые моменты и др.)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32759"/>
            <a:ext cx="2337048" cy="233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2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Участие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проекте всех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детей: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гры;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родуктивная деятельность (лепка, аппликация, рисование, коллажи  и т.д.);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т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анцы, песни.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4248472" cy="3536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58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</a:pPr>
            <a:r>
              <a:rPr lang="ru-RU" sz="2800" cap="none" dirty="0">
                <a:solidFill>
                  <a:srgbClr val="F07F09">
                    <a:lumMod val="75000"/>
                  </a:srgbClr>
                </a:solidFill>
                <a:latin typeface="Arial Black" pitchFamily="34" charset="0"/>
                <a:ea typeface="+mn-ea"/>
                <a:cs typeface="+mn-cs"/>
              </a:rPr>
              <a:t>Организация работы с родителями</a:t>
            </a:r>
            <a:br>
              <a:rPr lang="ru-RU" sz="2800" cap="none" dirty="0">
                <a:solidFill>
                  <a:srgbClr val="F07F09">
                    <a:lumMod val="75000"/>
                  </a:srgbClr>
                </a:solidFill>
                <a:latin typeface="Arial Black" pitchFamily="34" charset="0"/>
                <a:ea typeface="+mn-ea"/>
                <a:cs typeface="+mn-cs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Выполнение заданий, разучивание стихотворений, пословиц;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Проведение целевых прогулок с ребёнком;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Изготовление костюмов, декораций;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Участие в театрализованном представлении.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2654424" cy="265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56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- Проведение бесед с детьми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- Выставки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-Встречи с писателями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71942"/>
            <a:ext cx="3114116" cy="233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\Desktop\1 фото\DSC00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6380" y="1357298"/>
            <a:ext cx="3143271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1 фото\DSC_6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714620"/>
            <a:ext cx="3491711" cy="21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736"/>
            <a:ext cx="2857521" cy="200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214818"/>
            <a:ext cx="3297655" cy="230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673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Знакомство с разными видами театров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кукольный  театр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театрализованные игры: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режиссерские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игры-драматизации.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198897"/>
            <a:ext cx="4320480" cy="324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98897"/>
            <a:ext cx="4314446" cy="323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70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Режиссёрские игры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настольный театр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игрушек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настольный театр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картинок (бумажный театр)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теневой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театр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театр на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фланелеграфе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           </a:t>
            </a:r>
          </a:p>
          <a:p>
            <a:endParaRPr lang="ru-RU" dirty="0"/>
          </a:p>
        </p:txBody>
      </p:sp>
      <p:pic>
        <p:nvPicPr>
          <p:cNvPr id="4" name="Picture 2" descr="C:\Users\Admin\Desktop\ДЕТСКИЙ САД ВСЕ ДОКУМЕНТЫ ВАЖНО\1 фото\лог.группа\отчет-фото\SDC11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07650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84382"/>
            <a:ext cx="3960440" cy="296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5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Игры-драматизации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            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Игры-драматизации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 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 пальчиками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  - атрибуты ребенок надевает на пальцы, но, как и в драматизации, сам действует за персонажа.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            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Игры-драматизации с куклами бибабо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 –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 этих играх на пальцы руки надевают куклу. Движения ее головы, рук, туловища осуществляются с помощью движений пальцев, кисти руки.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            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Импровизация 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–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разыгрывание темы, сюжета без предварительной подготовки, очень сложная, но и интересная игра.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384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Виды театров для всех возрастных групп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05410091"/>
              </p:ext>
            </p:extLst>
          </p:nvPr>
        </p:nvGraphicFramePr>
        <p:xfrm>
          <a:off x="539552" y="1700808"/>
          <a:ext cx="7416825" cy="4104456"/>
        </p:xfrm>
        <a:graphic>
          <a:graphicData uri="http://schemas.openxmlformats.org/drawingml/2006/table">
            <a:tbl>
              <a:tblPr/>
              <a:tblGrid>
                <a:gridCol w="117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1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40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1 младшая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группа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2 младшая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группа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Средняя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группа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Старшая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группа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Подготовительная к школе группа</a:t>
                      </a:r>
                      <a:endParaRPr lang="ru-RU" sz="8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380">
                <a:tc>
                  <a:txBody>
                    <a:bodyPr/>
                    <a:lstStyle/>
                    <a:p>
                      <a:r>
                        <a:rPr lang="ru-RU" sz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Пальчиковый театр – способствует лучшему управлению движениями собственных пальцев.</a:t>
                      </a:r>
                      <a:endParaRPr lang="ru-RU" sz="8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Театр кукол на столе – способствует владению техникой управления куклами настольного театра (куклы из бумажных конусов, цилиндров, коробочек, игрушки из ткани, меха, поролона и т.д</a:t>
                      </a:r>
                      <a:r>
                        <a:rPr lang="ru-RU" sz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.).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Театр ложек, верховые куклы (бибабо, куклы на </a:t>
                      </a:r>
                      <a:r>
                        <a:rPr lang="ru-RU" sz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гапите</a:t>
                      </a: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*) – знакомство детей с театральной ширмой, основами </a:t>
                      </a:r>
                      <a:r>
                        <a:rPr lang="ru-RU" sz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кукловождения</a:t>
                      </a:r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.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Знакомство с куклами-марионетками, куклами с «живой рукой», обучение технике управления этими куклами.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 Black" pitchFamily="34" charset="0"/>
                        </a:rPr>
                        <a:t>Знакомство с куклами с «живой рукой», людьми-куклами и тростевыми куклами; обучение технике работы с этими куклами.</a:t>
                      </a:r>
                      <a:endParaRPr lang="ru-RU" sz="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96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Цель проекта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«Театральный Иркутск»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ф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ормирование национального самосознания дошкольников, отражающего поликультурные традиции Иркутской области, знакомство детей с культурой народов, населяющих Прибайкалье, содействие укреплению дружбы между народами, воспитанию патриотизма и сохранению народной культуры посредством театрализованной деятельности, эстетического образования.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Verdana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Verdana"/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Verdana"/>
              </a:rPr>
              <a:t>СОВЕТЫ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Verdana"/>
              </a:rPr>
              <a:t>ВОСПИТАТЕЛЮ ПО РАБОТЕ НАД ПРОЕКТОМ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Verdana"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Verdana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Verdana"/>
              </a:rPr>
              <a:t>1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.  Глубоко изучить тематику проекта.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2.  При составлении совместного плана работы с детьми над проектом поддерживать детскую инициативу.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3.  Заинтересовать каждого ребенка тематикой проекта, поддерживать его любознательность и устойчивый интерес к проблеме.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4.  Создавать игровую мотивацию, опираясь на интересы детей и их эмоциональный отклик.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5.  Вводить детей в проблемную ситуацию, доступную для их понимания и с опорой на детский личный опыт.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6.  Тактично рассматривать все предложенные детьми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Verdana"/>
              </a:rPr>
              <a:t>варианты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решения проблемы: ребенок должен иметь право на ошибку и не бояться высказываться.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7.  Соблюдать принцип последовательности и регулярности в работе над проектом.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8.  В ходе работы над проектом создавать атмосферу сотворчества с ребенком, используя индивидуальный подход.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9.  Развивать творческое воображение и фантазию детей.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10.  Творчески подходить к реализации проекта; ориентировать детей на использование накопленных наблюдений, знаний, впечатлений.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11. Ненавязчиво вовлекать родителей в совместную работу над проектом, создавая радостную атмосферу совместного с ребенком творчества.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Verdana"/>
              </a:rPr>
              <a:t>Заключительный этап проекта следует тщательно готовить и проводить в виде презентации, шоу, театрализованного действа и т.п.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59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Открытые мероприятия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</a:br>
            <a:endParaRPr lang="ru-RU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Admin\Desktop\ДЕТСКИЙ САД ВСЕ ДОКУМЕНТЫ ВАЖНО\старший воспитатель\2013-2014 учебный год\краеведение\2013-2014 Театральный, Литературный Иркутск\театр 2014\IMG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1071546"/>
            <a:ext cx="3643338" cy="273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4" descr="C:\Users\Пользователь\Desktop\1 фото\фото к отчёту\IMG_0278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759" y="4077072"/>
            <a:ext cx="37147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Admin\Desktop\ДЕТСКИЙ САД ВСЕ ДОКУМЕНТЫ ВАЖНО\1 фото\театр\DSC03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3696465" cy="27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ДЕТСКИЙ САД ВСЕ ДОКУМЕНТЫ ВАЖНО\1 фото\театр\DSC032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000504"/>
            <a:ext cx="3571901" cy="26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46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Мы – артисты и актёры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Admin\Desktop\ДЕТСКИЙ САД ВСЕ ДОКУМЕНТЫ ВАЖНО\1 фото\театр\DSC03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7"/>
            <a:ext cx="3143272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ДЕТСКИЙ САД ВСЕ ДОКУМЕНТЫ ВАЖНО\1 фото\праздники в саду\сказки\DSC04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428735"/>
            <a:ext cx="3256053" cy="21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ДЕТСКИЙ САД ВСЕ ДОКУМЕНТЫ ВАЖНО\1 фото\праздники в саду\сказки\DSC04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357694"/>
            <a:ext cx="3143272" cy="209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ДЕТСКИЙ САД ВСЕ ДОКУМЕНТЫ ВАЖНО\1 фото\праздники в саду\сказки\DSC04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928934"/>
            <a:ext cx="3650789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ДЕТСКИЙ САД ВСЕ ДОКУМЕНТЫ ВАЖНО\1 фото\театр\DSC031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143380"/>
            <a:ext cx="2857520" cy="21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Победители викторины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«Знатоки Байкала»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7410" name="Picture 2" descr="C:\Users\Admin\Desktop\ДЕТСКИЙ САД ВСЕ ДОКУМЕНТЫ ВАЖНО\1 фото\театр\DSC03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357298"/>
            <a:ext cx="3911289" cy="29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ДЕТСКИЙ САД ВСЕ ДОКУМЕНТЫ ВАЖНО\1 фото\подг.группа\Фото0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357298"/>
            <a:ext cx="2824625" cy="37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ДЕТСКИЙ САД ВСЕ ДОКУМЕНТЫ ВАЖНО\1 фото\подг.группа\Фото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500438"/>
            <a:ext cx="2389913" cy="31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18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социально-коммуникативное развитие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общение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с детьми и 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взрослыми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построение общей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деятельности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умение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договариваться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4847184" cy="3029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познавательное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развитие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знакомство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с природой родного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края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культурой и творчеством народов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Сибири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85276"/>
            <a:ext cx="3744416" cy="352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92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речевое развитие</a:t>
            </a:r>
            <a:endParaRPr lang="ru-RU" sz="40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пересказы сказок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запоминание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текста, ролей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умение правильно и красиво построить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фразу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3834815" cy="28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художественно-эстетическое развитие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умение танцевать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петь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рисовать</a:t>
            </a:r>
          </a:p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лепить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55363"/>
            <a:ext cx="5184576" cy="323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3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Ф</a:t>
            </a:r>
            <a:r>
              <a:rPr lang="x-none" sz="280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изическое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 </a:t>
            </a:r>
            <a:r>
              <a:rPr lang="x-none" sz="280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развитие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/>
            </a:r>
            <a:br>
              <a:rPr lang="ru-RU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Times New Roman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x-none" sz="200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умение </a:t>
            </a:r>
            <a:r>
              <a:rPr lang="x-none" sz="200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играть в подвижные </a:t>
            </a:r>
            <a:r>
              <a:rPr lang="x-none" sz="200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игры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  <a:ea typeface="Times New Roman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умение синхронно двигаться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Times New Roman"/>
              </a:rPr>
              <a:t>раскрытие скрытых способностей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ea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022020"/>
            <a:ext cx="2292286" cy="229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Итог работы над проектом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Подготовка и проведение открытых мероприятий (викторины, театрализованные постановки, педагогические мероприятия и т.д.)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Задействованность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всех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детей в соответствии 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 их возрастными  и 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личностными </a:t>
            </a:r>
          </a:p>
          <a:p>
            <a:pPr>
              <a:buNone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особенностями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Удовлетворённость 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от работы.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822"/>
            <a:ext cx="2990614" cy="298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Задачи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риобщать подрастающее поколение к истокам профессиональной культуры города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ркутска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ф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ормировать знания о традициях коренного населения Прибайкалья, их образе жизни, фольклоре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оздавать условия для развития творческой активности детей в театрализованной деятельности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пособствовать самореализации каждого ребёнка посредством театрализованной деятельности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оспитывать любовь к родному краю, гуманность человеческих взаимоотношений, толерантное, уважительное отношение к коренным жителям нашего региона, к природе родного края, вызывать чувство гордости за него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85728"/>
            <a:ext cx="7467600" cy="618822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/>
              <a:t>СНЕГ И ЗАЯЦ </a:t>
            </a:r>
          </a:p>
          <a:p>
            <a:pPr>
              <a:buNone/>
            </a:pPr>
            <a:r>
              <a:rPr lang="ru-RU" b="1" u="sng" dirty="0" smtClean="0">
                <a:solidFill>
                  <a:srgbClr val="C00000"/>
                </a:solidFill>
              </a:rPr>
              <a:t>Снег</a:t>
            </a:r>
            <a:r>
              <a:rPr lang="ru-RU" dirty="0" smtClean="0"/>
              <a:t> говорит </a:t>
            </a:r>
            <a:r>
              <a:rPr lang="ru-RU" b="1" u="sng" dirty="0" smtClean="0">
                <a:solidFill>
                  <a:srgbClr val="C00000"/>
                </a:solidFill>
              </a:rPr>
              <a:t>зайцу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— Что-то у меня голова заболела.</a:t>
            </a:r>
          </a:p>
          <a:p>
            <a:pPr>
              <a:buNone/>
            </a:pPr>
            <a:r>
              <a:rPr lang="ru-RU" dirty="0" smtClean="0"/>
              <a:t>— Наверное, ты таешь, оттого у тебя и голова заболела, — ответил заяц. Сел на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пенек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/>
              <a:t>и горько заплакал:</a:t>
            </a:r>
          </a:p>
          <a:p>
            <a:pPr>
              <a:buNone/>
            </a:pPr>
            <a:r>
              <a:rPr lang="ru-RU" dirty="0" smtClean="0"/>
              <a:t>— Жалко, жалко мне тебя, снег… От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лисицы</a:t>
            </a:r>
            <a:r>
              <a:rPr lang="ru-RU" dirty="0" smtClean="0"/>
              <a:t>, от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волка</a:t>
            </a:r>
            <a:r>
              <a:rPr lang="ru-RU" dirty="0" smtClean="0"/>
              <a:t>. От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охотника</a:t>
            </a:r>
            <a:r>
              <a:rPr lang="ru-RU" dirty="0" smtClean="0"/>
              <a:t> я в тебя зарывался, прятался. Как теперь жить буду? Любая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ворона</a:t>
            </a:r>
            <a:r>
              <a:rPr lang="ru-RU" dirty="0" smtClean="0"/>
              <a:t>, любая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сова </a:t>
            </a:r>
            <a:r>
              <a:rPr lang="ru-RU" dirty="0" smtClean="0"/>
              <a:t>меня увидит. Заклюет. Пойду к </a:t>
            </a:r>
            <a:r>
              <a:rPr lang="ru-RU" b="1" u="sng" dirty="0" smtClean="0">
                <a:solidFill>
                  <a:srgbClr val="C00000"/>
                </a:solidFill>
              </a:rPr>
              <a:t>хозяину леса</a:t>
            </a:r>
            <a:r>
              <a:rPr lang="ru-RU" dirty="0" smtClean="0"/>
              <a:t>, попрошу его. Пусть он тебя, снег, сохранит для меня.</a:t>
            </a:r>
          </a:p>
          <a:p>
            <a:pPr>
              <a:buNone/>
            </a:pPr>
            <a:r>
              <a:rPr lang="ru-RU" dirty="0" smtClean="0"/>
              <a:t>А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солнце</a:t>
            </a:r>
            <a:r>
              <a:rPr lang="ru-RU" dirty="0" smtClean="0"/>
              <a:t> уже высоко ходит, жарко припекает, снег тает.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Ручьями</a:t>
            </a:r>
            <a:r>
              <a:rPr lang="ru-RU" b="1" dirty="0" smtClean="0"/>
              <a:t> </a:t>
            </a:r>
            <a:r>
              <a:rPr lang="ru-RU" dirty="0" smtClean="0"/>
              <a:t>бежит с гор.</a:t>
            </a:r>
          </a:p>
          <a:p>
            <a:pPr>
              <a:buNone/>
            </a:pPr>
            <a:r>
              <a:rPr lang="ru-RU" dirty="0" smtClean="0"/>
              <a:t>Затосковал заяц, еще громче заплакал. Услышал зайца хозяин леса, просьбу его выслушал и сказал:</a:t>
            </a:r>
          </a:p>
          <a:p>
            <a:pPr>
              <a:buNone/>
            </a:pPr>
            <a:r>
              <a:rPr lang="ru-RU" dirty="0" smtClean="0"/>
              <a:t>— С солнцем спорить не берусь. Снег сохранить не могу. Шубу твою белую сменю на серенькую, будешь ты летом легко прятаться среди сухих листьев, кустарника и травы. Никто тебя не заметит.</a:t>
            </a:r>
          </a:p>
          <a:p>
            <a:pPr>
              <a:buNone/>
            </a:pPr>
            <a:r>
              <a:rPr lang="ru-RU" dirty="0" smtClean="0"/>
              <a:t>Обрадовался заяц.</a:t>
            </a:r>
          </a:p>
          <a:p>
            <a:pPr>
              <a:buNone/>
            </a:pPr>
            <a:r>
              <a:rPr lang="ru-RU" dirty="0" smtClean="0"/>
              <a:t>С тех пор он всегда меняет зимнюю белую шубу на летнюю — серую.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 Black" pitchFamily="34" charset="0"/>
              </a:rPr>
              <a:t>Главные герои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Заяц</a:t>
            </a:r>
          </a:p>
          <a:p>
            <a:r>
              <a:rPr lang="ru-RU" sz="5400" dirty="0" smtClean="0"/>
              <a:t>Снег</a:t>
            </a:r>
            <a:endParaRPr lang="ru-RU" sz="5400" dirty="0"/>
          </a:p>
        </p:txBody>
      </p:sp>
      <p:pic>
        <p:nvPicPr>
          <p:cNvPr id="47106" name="Picture 2" descr="http://litsait.ru/images/photos/medium/article164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486149"/>
            <a:ext cx="4495800" cy="3371851"/>
          </a:xfrm>
          <a:prstGeom prst="rect">
            <a:avLst/>
          </a:prstGeom>
          <a:noFill/>
        </p:spPr>
      </p:pic>
      <p:pic>
        <p:nvPicPr>
          <p:cNvPr id="47110" name="Picture 6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071678"/>
            <a:ext cx="1038421" cy="1176510"/>
          </a:xfrm>
          <a:prstGeom prst="rect">
            <a:avLst/>
          </a:prstGeom>
          <a:noFill/>
        </p:spPr>
      </p:pic>
      <p:pic>
        <p:nvPicPr>
          <p:cNvPr id="47112" name="Picture 8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5861"/>
            <a:ext cx="1008852" cy="1143008"/>
          </a:xfrm>
          <a:prstGeom prst="rect">
            <a:avLst/>
          </a:prstGeom>
          <a:noFill/>
        </p:spPr>
      </p:pic>
      <p:pic>
        <p:nvPicPr>
          <p:cNvPr id="47114" name="Picture 10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143248"/>
            <a:ext cx="862006" cy="976635"/>
          </a:xfrm>
          <a:prstGeom prst="rect">
            <a:avLst/>
          </a:prstGeom>
          <a:noFill/>
        </p:spPr>
      </p:pic>
      <p:pic>
        <p:nvPicPr>
          <p:cNvPr id="47116" name="Picture 12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14818"/>
            <a:ext cx="1126629" cy="1276447"/>
          </a:xfrm>
          <a:prstGeom prst="rect">
            <a:avLst/>
          </a:prstGeom>
          <a:noFill/>
        </p:spPr>
      </p:pic>
      <p:pic>
        <p:nvPicPr>
          <p:cNvPr id="47118" name="Picture 14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857364"/>
            <a:ext cx="1433510" cy="1624137"/>
          </a:xfrm>
          <a:prstGeom prst="rect">
            <a:avLst/>
          </a:prstGeom>
          <a:noFill/>
        </p:spPr>
      </p:pic>
      <p:pic>
        <p:nvPicPr>
          <p:cNvPr id="47120" name="Picture 16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5082016"/>
            <a:ext cx="1214446" cy="1375942"/>
          </a:xfrm>
          <a:prstGeom prst="rect">
            <a:avLst/>
          </a:prstGeom>
          <a:noFill/>
        </p:spPr>
      </p:pic>
      <p:pic>
        <p:nvPicPr>
          <p:cNvPr id="47122" name="Picture 18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857628"/>
            <a:ext cx="714380" cy="80937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Второстепенный герой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Хозяин тайги</a:t>
            </a:r>
            <a:endParaRPr lang="ru-RU" dirty="0"/>
          </a:p>
        </p:txBody>
      </p:sp>
      <p:pic>
        <p:nvPicPr>
          <p:cNvPr id="48130" name="Picture 2" descr="http://i051.radikal.ru/1012/e7/503a3d50b8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500306"/>
            <a:ext cx="4738678" cy="379094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Добавленные персонажи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Лиса</a:t>
            </a:r>
          </a:p>
          <a:p>
            <a:r>
              <a:rPr lang="ru-RU" dirty="0" smtClean="0"/>
              <a:t>Волк</a:t>
            </a:r>
          </a:p>
          <a:p>
            <a:r>
              <a:rPr lang="ru-RU" dirty="0" smtClean="0"/>
              <a:t>Охотник</a:t>
            </a:r>
          </a:p>
          <a:p>
            <a:r>
              <a:rPr lang="ru-RU" dirty="0" smtClean="0"/>
              <a:t>Ворона</a:t>
            </a:r>
          </a:p>
          <a:p>
            <a:r>
              <a:rPr lang="ru-RU" dirty="0" smtClean="0"/>
              <a:t>Сова</a:t>
            </a:r>
          </a:p>
          <a:p>
            <a:r>
              <a:rPr lang="ru-RU" dirty="0" smtClean="0"/>
              <a:t>Снежинки</a:t>
            </a:r>
          </a:p>
          <a:p>
            <a:r>
              <a:rPr lang="ru-RU" dirty="0" smtClean="0"/>
              <a:t>Ручейки</a:t>
            </a:r>
          </a:p>
          <a:p>
            <a:r>
              <a:rPr lang="ru-RU" dirty="0" smtClean="0"/>
              <a:t> и т.д.</a:t>
            </a:r>
            <a:endParaRPr lang="ru-RU" dirty="0"/>
          </a:p>
        </p:txBody>
      </p:sp>
      <p:pic>
        <p:nvPicPr>
          <p:cNvPr id="49154" name="Picture 2" descr="http://images.ua.prom.st/277366564_w640_h2048_skrinshot_15.1__130600.bmp.jpg?PIMAGE_ID=2773665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00174"/>
            <a:ext cx="1928804" cy="2688636"/>
          </a:xfrm>
          <a:prstGeom prst="rect">
            <a:avLst/>
          </a:prstGeom>
          <a:noFill/>
        </p:spPr>
      </p:pic>
      <p:pic>
        <p:nvPicPr>
          <p:cNvPr id="49156" name="Picture 4" descr="http://fs00.infourok.ru/images/doc/306/305634/hello_html_m5e9f55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57364"/>
            <a:ext cx="2666976" cy="2337772"/>
          </a:xfrm>
          <a:prstGeom prst="rect">
            <a:avLst/>
          </a:prstGeom>
          <a:noFill/>
        </p:spPr>
      </p:pic>
      <p:pic>
        <p:nvPicPr>
          <p:cNvPr id="49158" name="Picture 6" descr="http://st.depositphotos.com/1634428/2378/v/170/depositphotos_23783567-Attacking-wol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357694"/>
            <a:ext cx="2439169" cy="1890717"/>
          </a:xfrm>
          <a:prstGeom prst="rect">
            <a:avLst/>
          </a:prstGeom>
          <a:noFill/>
        </p:spPr>
      </p:pic>
      <p:pic>
        <p:nvPicPr>
          <p:cNvPr id="49160" name="Picture 8" descr="http://www.playcast.ru/uploads/2016/03/17/1786305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2357430"/>
            <a:ext cx="1714488" cy="1714488"/>
          </a:xfrm>
          <a:prstGeom prst="rect">
            <a:avLst/>
          </a:prstGeom>
          <a:noFill/>
        </p:spPr>
      </p:pic>
      <p:pic>
        <p:nvPicPr>
          <p:cNvPr id="49162" name="Picture 10" descr="http://allforchildren.ru/birds/img/bird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5286388"/>
            <a:ext cx="1334418" cy="1009639"/>
          </a:xfrm>
          <a:prstGeom prst="rect">
            <a:avLst/>
          </a:prstGeom>
          <a:noFill/>
        </p:spPr>
      </p:pic>
      <p:pic>
        <p:nvPicPr>
          <p:cNvPr id="9" name="Picture 18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4429132"/>
            <a:ext cx="819692" cy="928694"/>
          </a:xfrm>
          <a:prstGeom prst="rect">
            <a:avLst/>
          </a:prstGeom>
          <a:noFill/>
        </p:spPr>
      </p:pic>
      <p:pic>
        <p:nvPicPr>
          <p:cNvPr id="10" name="Picture 18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428736"/>
            <a:ext cx="714380" cy="809378"/>
          </a:xfrm>
          <a:prstGeom prst="rect">
            <a:avLst/>
          </a:prstGeom>
          <a:noFill/>
        </p:spPr>
      </p:pic>
      <p:pic>
        <p:nvPicPr>
          <p:cNvPr id="11" name="Picture 18" descr="http://go4.imgsmail.ru/imgpreview?key=7d5aff53ede0571b&amp;mb=imgdb_preview_16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5572140"/>
            <a:ext cx="714380" cy="80937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Обсуждение действий</a:t>
            </a:r>
          </a:p>
          <a:p>
            <a:r>
              <a:rPr lang="ru-RU" dirty="0" smtClean="0"/>
              <a:t>Возможных слов персонажей</a:t>
            </a:r>
          </a:p>
          <a:p>
            <a:r>
              <a:rPr lang="ru-RU" dirty="0" smtClean="0"/>
              <a:t>Обсуждение движений</a:t>
            </a:r>
          </a:p>
          <a:p>
            <a:r>
              <a:rPr lang="ru-RU" dirty="0" smtClean="0"/>
              <a:t>Придумывание танцев, песенок</a:t>
            </a:r>
          </a:p>
          <a:p>
            <a:r>
              <a:rPr lang="ru-RU" dirty="0" smtClean="0"/>
              <a:t>Формирование будущего сценария</a:t>
            </a:r>
            <a:endParaRPr lang="ru-RU" dirty="0"/>
          </a:p>
        </p:txBody>
      </p:sp>
      <p:pic>
        <p:nvPicPr>
          <p:cNvPr id="50178" name="Picture 2" descr="http://bilatserkva-dnz10.edukit.kiev.ua/files2/images/000000.jpg?size=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896594"/>
            <a:ext cx="4714908" cy="2614633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85728"/>
            <a:ext cx="7467600" cy="6188224"/>
          </a:xfrm>
        </p:spPr>
        <p:txBody>
          <a:bodyPr>
            <a:normAutofit fontScale="55000" lnSpcReduction="20000"/>
          </a:bodyPr>
          <a:lstStyle/>
          <a:p>
            <a:r>
              <a:rPr lang="ru-RU" b="1" i="1" dirty="0" smtClean="0"/>
              <a:t>- </a:t>
            </a:r>
            <a:r>
              <a:rPr lang="ru-RU" b="1" i="1" u="sng" dirty="0" smtClean="0">
                <a:solidFill>
                  <a:srgbClr val="FF0000"/>
                </a:solidFill>
              </a:rPr>
              <a:t>Снежинки</a:t>
            </a:r>
            <a:r>
              <a:rPr lang="ru-RU" b="1" i="1" dirty="0" smtClean="0"/>
              <a:t> кружась, падали на землю. Они были лёгкие и пушистые, и ветер снова и снова подхватывал и кружил их! И это было прекрасно!</a:t>
            </a:r>
            <a:endParaRPr lang="ru-RU" dirty="0" smtClean="0"/>
          </a:p>
          <a:p>
            <a:r>
              <a:rPr lang="ru-RU" b="1" i="1" u="sng" dirty="0" smtClean="0">
                <a:solidFill>
                  <a:schemeClr val="accent6">
                    <a:lumMod val="75000"/>
                  </a:schemeClr>
                </a:solidFill>
              </a:rPr>
              <a:t>Танец снежинок.</a:t>
            </a:r>
            <a:endParaRPr lang="ru-RU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/>
              <a:t>-Так продолжалось до тех пор, пока </a:t>
            </a:r>
            <a:r>
              <a:rPr lang="ru-RU" b="1" i="1" u="sng" dirty="0" smtClean="0">
                <a:solidFill>
                  <a:srgbClr val="FF0000"/>
                </a:solidFill>
              </a:rPr>
              <a:t>ветер</a:t>
            </a:r>
            <a:r>
              <a:rPr lang="ru-RU" b="1" i="1" dirty="0" smtClean="0"/>
              <a:t> не успокоился, а снег лёг сугробами.</a:t>
            </a:r>
            <a:endParaRPr lang="ru-RU" dirty="0" smtClean="0"/>
          </a:p>
          <a:p>
            <a:r>
              <a:rPr lang="ru-RU" b="1" i="1" dirty="0" smtClean="0"/>
              <a:t>Появляется </a:t>
            </a:r>
            <a:r>
              <a:rPr lang="ru-RU" b="1" i="1" u="sng" dirty="0" smtClean="0">
                <a:solidFill>
                  <a:srgbClr val="FF0000"/>
                </a:solidFill>
              </a:rPr>
              <a:t>СНЕГ</a:t>
            </a:r>
            <a:r>
              <a:rPr lang="ru-RU" b="1" i="1" dirty="0" smtClean="0"/>
              <a:t> и располагается посередине.</a:t>
            </a:r>
            <a:endParaRPr lang="ru-RU" dirty="0" smtClean="0"/>
          </a:p>
          <a:p>
            <a:r>
              <a:rPr lang="ru-RU" b="1" i="1" dirty="0" smtClean="0"/>
              <a:t>- Потом выбежал </a:t>
            </a:r>
            <a:r>
              <a:rPr lang="ru-RU" b="1" i="1" u="sng" dirty="0" smtClean="0">
                <a:solidFill>
                  <a:srgbClr val="FF0000"/>
                </a:solidFill>
              </a:rPr>
              <a:t>ЗАЙЧИК</a:t>
            </a:r>
            <a:r>
              <a:rPr lang="ru-RU" b="1" i="1" dirty="0" smtClean="0"/>
              <a:t> и стал прятаться за сугробами. Через мгновение  на полянке появляется </a:t>
            </a:r>
            <a:r>
              <a:rPr lang="ru-RU" b="1" i="1" u="sng" dirty="0" smtClean="0">
                <a:solidFill>
                  <a:srgbClr val="FF0000"/>
                </a:solidFill>
              </a:rPr>
              <a:t>волк.</a:t>
            </a:r>
            <a:r>
              <a:rPr lang="ru-RU" b="1" i="1" dirty="0" smtClean="0"/>
              <a:t> Он рыщет, ищет зайца. К нему присоединяется </a:t>
            </a:r>
            <a:r>
              <a:rPr lang="ru-RU" b="1" i="1" u="sng" dirty="0" smtClean="0">
                <a:solidFill>
                  <a:srgbClr val="FF0000"/>
                </a:solidFill>
              </a:rPr>
              <a:t>лиса</a:t>
            </a:r>
            <a:r>
              <a:rPr lang="ru-RU" b="1" i="1" dirty="0" smtClean="0"/>
              <a:t>, спрашивает волка:</a:t>
            </a:r>
            <a:endParaRPr lang="ru-RU" dirty="0" smtClean="0"/>
          </a:p>
          <a:p>
            <a:r>
              <a:rPr lang="ru-RU" b="1" i="1" dirty="0" smtClean="0"/>
              <a:t>- Зайца не видел?</a:t>
            </a:r>
            <a:endParaRPr lang="ru-RU" dirty="0" smtClean="0"/>
          </a:p>
          <a:p>
            <a:r>
              <a:rPr lang="ru-RU" b="1" i="1" dirty="0" smtClean="0"/>
              <a:t>Вдруг лиса и волк убегают. Появляется </a:t>
            </a:r>
            <a:r>
              <a:rPr lang="ru-RU" b="1" i="1" u="sng" dirty="0" smtClean="0">
                <a:solidFill>
                  <a:srgbClr val="FF0000"/>
                </a:solidFill>
              </a:rPr>
              <a:t>охотник</a:t>
            </a:r>
            <a:r>
              <a:rPr lang="ru-RU" b="1" i="1" dirty="0" smtClean="0"/>
              <a:t>, ищет зайца. За ним следом прилетает </a:t>
            </a:r>
            <a:r>
              <a:rPr lang="ru-RU" b="1" i="1" u="sng" dirty="0" smtClean="0">
                <a:solidFill>
                  <a:srgbClr val="FF0000"/>
                </a:solidFill>
              </a:rPr>
              <a:t>ворона</a:t>
            </a:r>
            <a:r>
              <a:rPr lang="ru-RU" b="1" i="1" dirty="0" smtClean="0"/>
              <a:t>. Все уходят, кроме зайца и снега. </a:t>
            </a:r>
            <a:endParaRPr lang="ru-RU" dirty="0" smtClean="0"/>
          </a:p>
          <a:p>
            <a:r>
              <a:rPr lang="ru-RU" b="1" i="1" dirty="0" smtClean="0"/>
              <a:t>Появляется </a:t>
            </a:r>
            <a:r>
              <a:rPr lang="ru-RU" b="1" i="1" u="sng" dirty="0" smtClean="0">
                <a:solidFill>
                  <a:srgbClr val="FF0000"/>
                </a:solidFill>
              </a:rPr>
              <a:t>СОЛНЦЕ,</a:t>
            </a:r>
            <a:r>
              <a:rPr lang="ru-RU" b="1" i="1" dirty="0" smtClean="0"/>
              <a:t> СНЕГ начинает осаживаться, грустнеть. Вылезает Заяц.</a:t>
            </a:r>
            <a:endParaRPr lang="ru-RU" dirty="0" smtClean="0"/>
          </a:p>
          <a:p>
            <a:r>
              <a:rPr lang="ru-RU" b="1" i="1" dirty="0" smtClean="0"/>
              <a:t>Снег ему:</a:t>
            </a:r>
            <a:endParaRPr lang="ru-RU" dirty="0" smtClean="0"/>
          </a:p>
          <a:p>
            <a:r>
              <a:rPr lang="ru-RU" b="1" i="1" dirty="0" smtClean="0"/>
              <a:t>- Что-то у меня голова заболела.</a:t>
            </a:r>
            <a:endParaRPr lang="ru-RU" dirty="0" smtClean="0"/>
          </a:p>
          <a:p>
            <a:r>
              <a:rPr lang="ru-RU" b="1" i="1" dirty="0" smtClean="0"/>
              <a:t>— Наверное, ты таешь, оттого у тебя и голова заболела, — ответил заяц. Сел на пенек и горько заплакал:</a:t>
            </a:r>
            <a:endParaRPr lang="ru-RU" dirty="0" smtClean="0"/>
          </a:p>
          <a:p>
            <a:r>
              <a:rPr lang="ru-RU" b="1" i="1" dirty="0" smtClean="0"/>
              <a:t>— Жалко, жалко мне тебя, снег… От лисицы, от волка. От охотника я в тебя зарывался, прятался. Как теперь жить буду? Любая ворона, любая сова меня увидит. Заклюет. Пойду к хозяину леса, попрошу его. Пусть он тебя, снег, сохранит для меня.</a:t>
            </a:r>
            <a:endParaRPr lang="ru-RU" dirty="0" smtClean="0"/>
          </a:p>
          <a:p>
            <a:r>
              <a:rPr lang="ru-RU" b="1" i="1" dirty="0" smtClean="0"/>
              <a:t>А СОЛНЦЕ пытается, чтобы растаял снег, появляются </a:t>
            </a:r>
            <a:r>
              <a:rPr lang="ru-RU" b="1" i="1" u="sng" dirty="0" smtClean="0">
                <a:solidFill>
                  <a:srgbClr val="FF0000"/>
                </a:solidFill>
              </a:rPr>
              <a:t>РУЧЬИ</a:t>
            </a:r>
            <a:r>
              <a:rPr lang="ru-RU" b="1" i="1" dirty="0" smtClean="0"/>
              <a:t>. Танцуют.</a:t>
            </a:r>
            <a:endParaRPr lang="ru-RU" dirty="0" smtClean="0"/>
          </a:p>
          <a:p>
            <a:r>
              <a:rPr lang="ru-RU" b="1" i="1" dirty="0" smtClean="0"/>
              <a:t>ЗАЯЦ приходит к </a:t>
            </a:r>
            <a:r>
              <a:rPr lang="ru-RU" b="1" i="1" u="sng" dirty="0" smtClean="0">
                <a:solidFill>
                  <a:srgbClr val="FF0000"/>
                </a:solidFill>
              </a:rPr>
              <a:t>ХОЗЯИНУ </a:t>
            </a:r>
            <a:r>
              <a:rPr lang="ru-RU" b="1" i="1" u="sng" dirty="0" err="1" smtClean="0">
                <a:solidFill>
                  <a:srgbClr val="FF0000"/>
                </a:solidFill>
              </a:rPr>
              <a:t>ЛЕСА</a:t>
            </a:r>
            <a:r>
              <a:rPr lang="ru-RU" b="1" i="1" dirty="0" err="1" smtClean="0"/>
              <a:t>.Стал</a:t>
            </a:r>
            <a:r>
              <a:rPr lang="ru-RU" b="1" i="1" dirty="0" smtClean="0"/>
              <a:t> жаловаться на солнце.</a:t>
            </a:r>
            <a:endParaRPr lang="ru-RU" dirty="0" smtClean="0"/>
          </a:p>
          <a:p>
            <a:r>
              <a:rPr lang="ru-RU" b="1" i="1" dirty="0" smtClean="0"/>
              <a:t>ХОЗЯИН ЛЕСА: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b="1" i="1" dirty="0" smtClean="0"/>
              <a:t> С солнцем спорить не берусь. Снег сохранить не могу.</a:t>
            </a:r>
            <a:r>
              <a:rPr lang="ru-RU" dirty="0" smtClean="0"/>
              <a:t> </a:t>
            </a:r>
            <a:r>
              <a:rPr lang="ru-RU" b="1" i="1" dirty="0" smtClean="0"/>
              <a:t>Шубу твою белую сменю на серенькую, будешь ты летом легко прятаться среди сухих листьев, кустарника и травы. Никто тебя не заметит.</a:t>
            </a:r>
            <a:endParaRPr lang="ru-RU" dirty="0" smtClean="0"/>
          </a:p>
          <a:p>
            <a:r>
              <a:rPr lang="ru-RU" b="1" i="1" dirty="0" smtClean="0"/>
              <a:t>Всё!!!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Обыгрывание сказки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02" name="Picture 2" descr="http://flashporti.ru/template/default/img/bg/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71612"/>
            <a:ext cx="6672226" cy="500417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116013" y="134938"/>
            <a:ext cx="698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г. Иркутска детский сад </a:t>
            </a:r>
            <a:r>
              <a:rPr lang="ru-RU" alt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 171</a:t>
            </a:r>
            <a:endParaRPr lang="ru-RU" altLang="ru-RU" sz="20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609975" y="4724400"/>
            <a:ext cx="5740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i="1" dirty="0" smtClean="0"/>
              <a:t>Воспитатель</a:t>
            </a:r>
          </a:p>
          <a:p>
            <a:pPr algn="ctr" eaLnBrk="1" hangingPunct="1"/>
            <a:r>
              <a:rPr lang="ru-RU" altLang="ru-RU" sz="2000" b="1" i="1" dirty="0" err="1" smtClean="0"/>
              <a:t>Жилкина</a:t>
            </a:r>
            <a:r>
              <a:rPr lang="ru-RU" altLang="ru-RU" sz="2000" b="1" i="1" dirty="0" smtClean="0"/>
              <a:t> Людмила Викторовна</a:t>
            </a:r>
            <a:endParaRPr lang="ru-RU" altLang="ru-RU" sz="20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2910" y="1308100"/>
            <a:ext cx="2857520" cy="412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/>
              <a:t>Ваше фото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4663" y="1560513"/>
            <a:ext cx="4391025" cy="2376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solidFill>
                  <a:schemeClr val="bg1"/>
                </a:solidFill>
                <a:latin typeface="Arial Black" pitchFamily="34" charset="0"/>
              </a:rPr>
              <a:t>Формирование национального самосознания дошкольников о малой Родине в рамках проектной деятельности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E:\IMG_5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2666976" cy="400046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Циклограмма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Театральный Иркутск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03816993"/>
              </p:ext>
            </p:extLst>
          </p:nvPr>
        </p:nvGraphicFramePr>
        <p:xfrm>
          <a:off x="251520" y="1270953"/>
          <a:ext cx="7848872" cy="55783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5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1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срок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тема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22.09 -26.09.2014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Что такое театр?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13.10 – 17.10.2014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Любимый Иркутск – театральный Иркутск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(театры города, формирование общей театральной культуры)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20.10 – 24.10.2014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Любимый Иркутск – театральный Иркутск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(театры города, формирование общей театральной культуры)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45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Ноябрь, декабрь – планирование работы, написание сценариев к театрализованным представлениям.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26.01. – 30.01.2015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Любимый Иркутск – театральный Иркутск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(театры города, формирование общей театральной культуры)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02.02. – 06.02.2015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Я зритель и актёр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(формируем практические умения в области театрального искусства – основы актёрского мастерства)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16.03 – 20.03.2015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Я зритель и актёр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(формируем практические умения в области театрального искусства – основы актёрского мастерства)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23.03 – 27.03.2015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Я зритель и актёр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(формируем практические умения в области театрального искусства – основы актёрского мастерства)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30.03 – 03.04.2015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Театр и дети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(детский сад ставит спектакли по произведениям писателей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Приангарья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и фольклору Прибайкалья)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06.04 – 10.04.2015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Театр и дети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(детский сад ставит спектакли по произведениям писателей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Приангарья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и фольклору Прибайкалья)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7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13.04 – 17.04.2015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Театр и дети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(детский сад ставит спектакли по произведениям писателей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</a:rPr>
                        <a:t>Приангарья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 и фольклору Прибайкалья)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920" marR="609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89282" y="1315522"/>
            <a:ext cx="184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>Планирование работы с  детьми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>5-7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>лет 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/>
            </a:r>
            <a:b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</a:b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>по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>муниципальному проекту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/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</a:b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>«Театральный Иркутск» в соответствии с тематическими неделями.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  <a:t/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Times New Roman"/>
              </a:rPr>
            </a:br>
            <a:endParaRPr lang="ru-RU" sz="18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31516634"/>
              </p:ext>
            </p:extLst>
          </p:nvPr>
        </p:nvGraphicFramePr>
        <p:xfrm>
          <a:off x="457200" y="1124744"/>
          <a:ext cx="7467600" cy="5704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433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дата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Тема, цель, итоговое мероприятие по теме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Краткая информационная справка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Вид взросло-детской (партнёрской)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Формы организации совместной взросло-детской (партнёрской) деятельности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Предполагаемая самостоятельная деятельность детей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</a:rPr>
                        <a:t>Взаимодействие с семьями детей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3234">
                <a:tc>
                  <a:txBody>
                    <a:bodyPr/>
                    <a:lstStyle/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н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е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д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е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я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 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З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А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Н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Я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Т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И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Е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1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Что такое Театр?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Цель: привитие любви к театральному действию.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Задачи:1.формировать представления о театре; познакомить с понятием артист, зритель;2.развивать интерес к различным 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i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Театр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 — это синтез всех искусств, он включает в себя музыку, архитектуру, живопись, кинематограф, фотографию и т. д. 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Коммуникативная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Познавательно-исследовательская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Продуктивная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Беседа с детьми на тему: «Что такое театр?»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Рассматривание фотографий, иллюстраций театров города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lang="ru-RU" sz="12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Конструирование из деревянного конструктора «Театр», рисование на тему «Театр»</a:t>
                      </a:r>
                      <a:endParaRPr kumimoji="0" lang="ru-RU" sz="10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Информирование родителей о разных видах театров, с целью дальнейших бесед с детьми дома.</a:t>
                      </a:r>
                      <a:endParaRPr kumimoji="0" lang="ru-RU" sz="1000" kern="1200" dirty="0" smtClean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000" b="1" kern="1200" dirty="0" smtClean="0">
                          <a:solidFill>
                            <a:schemeClr val="dk1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Беседа с родителями на тему: «Поход ребёнка в театр. Правила поведения».</a:t>
                      </a:r>
                      <a:endParaRPr kumimoji="0" lang="ru-RU" sz="1000" kern="1200" dirty="0">
                        <a:solidFill>
                          <a:schemeClr val="dk1"/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100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615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Развивающая предметно-пространственная среда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454348"/>
            <a:ext cx="2879488" cy="190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54349"/>
            <a:ext cx="2593079" cy="194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46" y="1454349"/>
            <a:ext cx="2798215" cy="194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Admin\Desktop\IMG_1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46723"/>
            <a:ext cx="2825662" cy="211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esktop\IMG_19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61953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2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Краеведческий музей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6948264" y="1600200"/>
            <a:ext cx="976536" cy="1726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1" name="Picture 3" descr="C:\Users\Admin\Desktop\IMG_1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IMG_1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953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Литература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6219" y="1600200"/>
            <a:ext cx="3229561" cy="487362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56848"/>
            <a:ext cx="23812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38"/>
            <a:ext cx="2298309" cy="296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dmin\Desktop\DSC00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84000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3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2424</TotalTime>
  <Words>1130</Words>
  <Application>Microsoft Office PowerPoint</Application>
  <PresentationFormat>Экран (4:3)</PresentationFormat>
  <Paragraphs>300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Calibri</vt:lpstr>
      <vt:lpstr>Century Schoolbook</vt:lpstr>
      <vt:lpstr>Times New Roman</vt:lpstr>
      <vt:lpstr>Verdana</vt:lpstr>
      <vt:lpstr>Wingdings</vt:lpstr>
      <vt:lpstr>Wingdings 2</vt:lpstr>
      <vt:lpstr>Эркер</vt:lpstr>
      <vt:lpstr>Презентация PowerPoint</vt:lpstr>
      <vt:lpstr>Цель проекта  «Театральный Иркутск»</vt:lpstr>
      <vt:lpstr>Задачи</vt:lpstr>
      <vt:lpstr>Циклограмма Театральный Иркутск</vt:lpstr>
      <vt:lpstr>Планирование работы с  детьми 5-7 лет  по муниципальному проекту  «Театральный Иркутск» в соответствии с тематическими неделями. </vt:lpstr>
      <vt:lpstr>Развивающая предметно-пространственная среда</vt:lpstr>
      <vt:lpstr>Краеведческий музей</vt:lpstr>
      <vt:lpstr>Литература</vt:lpstr>
      <vt:lpstr>Презентация PowerPoint</vt:lpstr>
      <vt:lpstr>Трудности</vt:lpstr>
      <vt:lpstr>Знакомство с этнической культурой</vt:lpstr>
      <vt:lpstr>Специфика материала проекта </vt:lpstr>
      <vt:lpstr>Презентация PowerPoint</vt:lpstr>
      <vt:lpstr>Организация работы с родителями </vt:lpstr>
      <vt:lpstr>- Проведение бесед с детьми - Выставки -Встречи с писателями</vt:lpstr>
      <vt:lpstr>Знакомство с разными видами театров</vt:lpstr>
      <vt:lpstr>Режиссёрские игры</vt:lpstr>
      <vt:lpstr>Игры-драматизации</vt:lpstr>
      <vt:lpstr>Виды театров для всех возрастных групп</vt:lpstr>
      <vt:lpstr> СОВЕТЫ ВОСПИТАТЕЛЮ ПО РАБОТЕ НАД ПРОЕКТОМ </vt:lpstr>
      <vt:lpstr>Открытые мероприятия </vt:lpstr>
      <vt:lpstr>Мы – артисты и актёры</vt:lpstr>
      <vt:lpstr>Победители викторины «Знатоки Байкала»</vt:lpstr>
      <vt:lpstr>социально-коммуникативное развитие</vt:lpstr>
      <vt:lpstr> познавательное развитие</vt:lpstr>
      <vt:lpstr>речевое развитие</vt:lpstr>
      <vt:lpstr> художественно-эстетическое развитие</vt:lpstr>
      <vt:lpstr>Физическое развитие </vt:lpstr>
      <vt:lpstr>Итог работы над проектом</vt:lpstr>
      <vt:lpstr>Презентация PowerPoint</vt:lpstr>
      <vt:lpstr>Главные герои</vt:lpstr>
      <vt:lpstr>Второстепенный герой</vt:lpstr>
      <vt:lpstr>Добавленные персонажи</vt:lpstr>
      <vt:lpstr>Презентация PowerPoint</vt:lpstr>
      <vt:lpstr>Презентация PowerPoint</vt:lpstr>
      <vt:lpstr>Обыгрывание сказки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Социализация дошкольников в условиях ДОУ.   Участие в муниципальных проектах:  «Театральный Иркутск», «Литературный Иркутск»</dc:title>
  <dc:creator>Admin</dc:creator>
  <cp:lastModifiedBy>Анна</cp:lastModifiedBy>
  <cp:revision>119</cp:revision>
  <dcterms:created xsi:type="dcterms:W3CDTF">2015-04-23T03:36:35Z</dcterms:created>
  <dcterms:modified xsi:type="dcterms:W3CDTF">2023-01-28T15:06:41Z</dcterms:modified>
</cp:coreProperties>
</file>