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21383625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9536" userDrawn="1">
          <p15:clr>
            <a:srgbClr val="A4A3A4"/>
          </p15:clr>
        </p15:guide>
        <p15:guide id="2" orient="horz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FF"/>
    <a:srgbClr val="CCFFFF"/>
    <a:srgbClr val="FFFFFF"/>
    <a:srgbClr val="CB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308" y="78"/>
      </p:cViewPr>
      <p:guideLst>
        <p:guide pos="9536"/>
        <p:guide orient="horz" pos="67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92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60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7838" y="0"/>
            <a:ext cx="4434999" cy="35660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FF6E30-738C-4B71-B3D5-63425D079A45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742693"/>
            <a:ext cx="4434999" cy="35660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7838" y="6742693"/>
            <a:ext cx="4434999" cy="35660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EBD6D86-58F1-419F-9C25-240709832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06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60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660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20DC6BA-8007-4C2A-A1EC-AF25218AB0A7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22650" y="887413"/>
            <a:ext cx="338931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462" y="3416539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2693"/>
            <a:ext cx="4434999" cy="35660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838" y="6742693"/>
            <a:ext cx="4434999" cy="35660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93D61D-D0C2-4E94-8A93-FDF46CCE4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6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371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1pPr>
    <a:lvl2pPr marL="1239686" algn="l" defTabSz="2479371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2pPr>
    <a:lvl3pPr marL="2479371" algn="l" defTabSz="2479371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3pPr>
    <a:lvl4pPr marL="3719057" algn="l" defTabSz="2479371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4pPr>
    <a:lvl5pPr marL="4958742" algn="l" defTabSz="2479371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5pPr>
    <a:lvl6pPr marL="6198428" algn="l" defTabSz="2479371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6pPr>
    <a:lvl7pPr marL="7438114" algn="l" defTabSz="2479371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7pPr>
    <a:lvl8pPr marL="8677798" algn="l" defTabSz="2479371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8pPr>
    <a:lvl9pPr marL="9917484" algn="l" defTabSz="2479371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3D61D-D0C2-4E94-8A93-FDF46CCE43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4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0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9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7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9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1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5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3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6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3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1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6967-0522-41BB-B8DE-896A632C6F5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0A31-616A-41B4-B85E-B0EDC7CB3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2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2281" y="339316"/>
            <a:ext cx="29440982" cy="273692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29326" tIns="64663" rIns="129326" bIns="64663" rtlCol="0" anchor="b">
            <a:normAutofit fontScale="25000" lnSpcReduction="20000"/>
          </a:bodyPr>
          <a:lstStyle>
            <a:lvl1pPr algn="ctr" defTabSz="20158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2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эмоционального </a:t>
            </a:r>
            <a:br>
              <a:rPr lang="ru-RU" sz="3054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дошкольников с помощью изо-терапии</a:t>
            </a:r>
          </a:p>
          <a:p>
            <a:pPr algn="r"/>
            <a:r>
              <a:rPr lang="ru-RU" sz="101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МБДОУ </a:t>
            </a:r>
            <a:r>
              <a:rPr lang="ru-RU" sz="1018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г.Иркутска</a:t>
            </a:r>
            <a:r>
              <a:rPr lang="ru-RU" sz="101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№171</a:t>
            </a:r>
          </a:p>
          <a:p>
            <a:pPr algn="r"/>
            <a:r>
              <a:rPr lang="ru-RU" sz="101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Якушевская Т.И.</a:t>
            </a:r>
          </a:p>
          <a:p>
            <a:pPr algn="r"/>
            <a:r>
              <a:rPr lang="ru-RU" sz="1018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Жилкина</a:t>
            </a:r>
            <a:r>
              <a:rPr lang="ru-RU" sz="101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92282" y="3323447"/>
            <a:ext cx="9499669" cy="103460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29326" tIns="64663" rIns="129326" bIns="64663" rtlCol="0" anchor="ctr"/>
          <a:lstStyle>
            <a:defPPr>
              <a:defRPr lang="en-US"/>
            </a:defPPr>
            <a:lvl1pPr marL="0" algn="l" defTabSz="457200" rtl="0" eaLnBrk="1" latinLnBrk="0" hangingPunct="1"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9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96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92281" y="4794058"/>
            <a:ext cx="9537056" cy="467981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10845" tIns="55423" rIns="110845" bIns="55423" rtlCol="0">
            <a:normAutofit lnSpcReduction="10000"/>
          </a:bodyPr>
          <a:lstStyle>
            <a:lvl1pPr marL="0" indent="0" algn="l" defTabSz="2851191" rtl="0" eaLnBrk="1" latinLnBrk="0" hangingPunct="1">
              <a:lnSpc>
                <a:spcPct val="90000"/>
              </a:lnSpc>
              <a:spcBef>
                <a:spcPts val="3742"/>
              </a:spcBef>
              <a:spcAft>
                <a:spcPts val="624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8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167" indent="0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None/>
              <a:defRPr sz="248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985" indent="0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None/>
              <a:defRPr sz="248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5327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2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23512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2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191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7381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208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827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Изо-терапия </a:t>
            </a:r>
            <a:r>
              <a:rPr lang="ru-RU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выражение своих чувств и эмоций с помощью рисунка. </a:t>
            </a:r>
            <a:r>
              <a:rPr lang="ru-RU" sz="396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использования происходит развития эмоциональной и интеллектуальной сфер деятельности и психических процессов.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396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помогают понять нам чувства и эмоции детей.</a:t>
            </a:r>
            <a:r>
              <a:rPr lang="ru-RU" sz="396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96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buClr>
                <a:srgbClr val="1CADE4"/>
              </a:buClr>
            </a:pPr>
            <a:endParaRPr lang="ru-RU" sz="4243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buClr>
                <a:srgbClr val="1CADE4"/>
              </a:buClr>
            </a:pPr>
            <a:endParaRPr lang="ru-RU" sz="4243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032439">
              <a:spcBef>
                <a:spcPts val="5292"/>
              </a:spcBef>
              <a:spcAft>
                <a:spcPts val="883"/>
              </a:spcAft>
              <a:buClr>
                <a:srgbClr val="1CADE4"/>
              </a:buClr>
              <a:defRPr/>
            </a:pPr>
            <a:endParaRPr lang="ru-RU" sz="352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379561" y="13357120"/>
            <a:ext cx="9612389" cy="763057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>
            <a:lvl1pPr marL="503972" indent="-503972" algn="l" defTabSz="2015886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Char char="•"/>
              <a:defRPr sz="6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1915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858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27801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744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543687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51630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573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67517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развития личности через развития самовыражения и самопознания</a:t>
            </a:r>
          </a:p>
          <a:p>
            <a:pPr>
              <a:spcBef>
                <a:spcPts val="0"/>
              </a:spcBef>
            </a:pPr>
            <a:r>
              <a:rPr lang="ru-RU" sz="3960" dirty="0">
                <a:solidFill>
                  <a:srgbClr val="000000"/>
                </a:solidFill>
                <a:latin typeface="Times New Roman" panose="02020603050405020304" pitchFamily="18" charset="0"/>
              </a:rPr>
              <a:t>Повышение </a:t>
            </a:r>
            <a:r>
              <a:rPr lang="ru-RU" sz="3960" dirty="0">
                <a:solidFill>
                  <a:srgbClr val="000000"/>
                </a:solidFill>
                <a:latin typeface="Times New Roman" panose="02020603050405020304" pitchFamily="18" charset="0"/>
              </a:rPr>
              <a:t>эмоционально-положительного фона, создание благоприятных условий для успешного развития ребенка;</a:t>
            </a:r>
          </a:p>
          <a:p>
            <a:pPr>
              <a:spcBef>
                <a:spcPts val="0"/>
              </a:spcBef>
            </a:pPr>
            <a:r>
              <a:rPr lang="ru-RU" sz="3960" dirty="0">
                <a:solidFill>
                  <a:srgbClr val="000000"/>
                </a:solidFill>
                <a:latin typeface="Times New Roman" panose="02020603050405020304" pitchFamily="18" charset="0"/>
              </a:rPr>
              <a:t>совершенствование элементов </a:t>
            </a:r>
            <a:r>
              <a:rPr lang="ru-RU" sz="396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саморегуляции</a:t>
            </a:r>
            <a:r>
              <a:rPr lang="ru-RU" sz="3960" dirty="0">
                <a:solidFill>
                  <a:srgbClr val="000000"/>
                </a:solidFill>
                <a:latin typeface="Times New Roman" panose="02020603050405020304" pitchFamily="18" charset="0"/>
              </a:rPr>
              <a:t>, тренировка последовательности действий, погашение </a:t>
            </a:r>
            <a:r>
              <a:rPr lang="ru-RU" sz="396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гиперактивности</a:t>
            </a:r>
            <a:r>
              <a:rPr lang="ru-RU" sz="396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3960" dirty="0">
                <a:solidFill>
                  <a:srgbClr val="000000"/>
                </a:solidFill>
                <a:latin typeface="Times New Roman" panose="02020603050405020304" pitchFamily="18" charset="0"/>
              </a:rPr>
              <a:t>гармонизация эмоционального состояния, снятие напряжения, тактильная стимуляция;</a:t>
            </a:r>
          </a:p>
          <a:p>
            <a:pPr>
              <a:spcBef>
                <a:spcPts val="0"/>
              </a:spcBef>
            </a:pPr>
            <a:r>
              <a:rPr lang="ru-RU" sz="396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творческого воображения</a:t>
            </a:r>
          </a:p>
          <a:p>
            <a:pPr marL="0" indent="0">
              <a:buNone/>
            </a:pPr>
            <a:r>
              <a:rPr lang="ru-RU" sz="2829" dirty="0"/>
              <a:t/>
            </a:r>
            <a:br>
              <a:rPr lang="ru-RU" sz="2829" dirty="0"/>
            </a:br>
            <a:endParaRPr lang="ru-RU" sz="2829" dirty="0"/>
          </a:p>
        </p:txBody>
      </p:sp>
      <p:sp>
        <p:nvSpPr>
          <p:cNvPr id="9" name="Текст 8"/>
          <p:cNvSpPr txBox="1">
            <a:spLocks/>
          </p:cNvSpPr>
          <p:nvPr/>
        </p:nvSpPr>
        <p:spPr>
          <a:xfrm>
            <a:off x="10547308" y="3315085"/>
            <a:ext cx="10271456" cy="104296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503972" indent="-503972" algn="l" defTabSz="2015886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Char char="•"/>
              <a:defRPr sz="6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1915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858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27801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744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543687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51630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573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67517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9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</a:t>
            </a:r>
            <a:r>
              <a:rPr lang="ru-RU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9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9775" y="4618503"/>
            <a:ext cx="10378989" cy="848148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рисование </a:t>
            </a:r>
            <a:r>
              <a:rPr lang="ru-RU" sz="3394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ладошкой, пальцами</a:t>
            </a:r>
            <a:endParaRPr lang="ru-RU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рисование по трафарету</a:t>
            </a:r>
            <a:endParaRPr lang="ru-RU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рисование ватными палочками</a:t>
            </a:r>
            <a:endParaRPr lang="ru-RU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поролоновыми </a:t>
            </a:r>
            <a:r>
              <a:rPr lang="ru-RU" sz="3394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спунжиками</a:t>
            </a:r>
            <a:endParaRPr lang="ru-RU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кляксографию</a:t>
            </a:r>
            <a:endParaRPr lang="ru-RU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мятой бумагой</a:t>
            </a:r>
            <a:endParaRPr lang="ru-RU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рисование </a:t>
            </a:r>
            <a:r>
              <a:rPr lang="ru-RU" sz="3394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жесткой кисточкой</a:t>
            </a:r>
            <a:endParaRPr lang="ru-RU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рисование по мокрой бумаге</a:t>
            </a:r>
            <a:endParaRPr lang="ru-RU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рисование по мокрой ткани</a:t>
            </a:r>
            <a:endParaRPr lang="en-US" sz="3394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восковыми </a:t>
            </a:r>
            <a:r>
              <a:rPr lang="ru-RU" sz="33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мелками</a:t>
            </a:r>
            <a:endParaRPr lang="en-US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пастельными мелками</a:t>
            </a:r>
            <a:endParaRPr lang="en-US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endParaRPr lang="en-US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рисование солью</a:t>
            </a:r>
            <a:r>
              <a:rPr lang="ru-RU" sz="33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по песку </a:t>
            </a: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монотипия</a:t>
            </a:r>
            <a:endParaRPr lang="en-US" sz="33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3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рисование с помощью </a:t>
            </a:r>
            <a:r>
              <a:rPr lang="ru-RU" sz="33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</a:p>
          <a:p>
            <a:pPr defTabSz="1293236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2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7661" y="4658898"/>
            <a:ext cx="3376564" cy="45607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5506" y="8553766"/>
            <a:ext cx="2928719" cy="4055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307" y="13542005"/>
            <a:ext cx="4986839" cy="74456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Текст 10"/>
          <p:cNvSpPr txBox="1">
            <a:spLocks/>
          </p:cNvSpPr>
          <p:nvPr/>
        </p:nvSpPr>
        <p:spPr>
          <a:xfrm>
            <a:off x="21202836" y="3323447"/>
            <a:ext cx="8730427" cy="103460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10845" tIns="55423" rIns="110845" bIns="55423" rtlCol="0">
            <a:normAutofit/>
          </a:bodyPr>
          <a:lstStyle>
            <a:lvl1pPr marL="0" indent="0" algn="l" defTabSz="2851191" rtl="0" eaLnBrk="1" latinLnBrk="0" hangingPunct="1">
              <a:lnSpc>
                <a:spcPct val="90000"/>
              </a:lnSpc>
              <a:spcBef>
                <a:spcPts val="3742"/>
              </a:spcBef>
              <a:spcAft>
                <a:spcPts val="624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733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826845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4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7083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5327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23512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191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7381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208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827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32439">
              <a:spcBef>
                <a:spcPts val="5292"/>
              </a:spcBef>
              <a:spcAft>
                <a:spcPts val="883"/>
              </a:spcAft>
              <a:buClr>
                <a:srgbClr val="1CADE4"/>
              </a:buClr>
              <a:defRPr/>
            </a:pPr>
            <a:r>
              <a:rPr lang="ru-RU" sz="396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проблемы решает?</a:t>
            </a:r>
            <a:endParaRPr lang="ru-RU" sz="396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11"/>
          <p:cNvSpPr txBox="1">
            <a:spLocks/>
          </p:cNvSpPr>
          <p:nvPr/>
        </p:nvSpPr>
        <p:spPr>
          <a:xfrm>
            <a:off x="21266609" y="4861332"/>
            <a:ext cx="8693686" cy="685187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10845" tIns="55423" rIns="110845" bIns="55423" rtlCol="0">
            <a:normAutofit lnSpcReduction="10000"/>
          </a:bodyPr>
          <a:lstStyle>
            <a:lvl1pPr marL="285119" indent="-285119" algn="l" defTabSz="2851191" rtl="0" eaLnBrk="1" latinLnBrk="0" hangingPunct="1">
              <a:lnSpc>
                <a:spcPct val="90000"/>
              </a:lnSpc>
              <a:spcBef>
                <a:spcPts val="3742"/>
              </a:spcBef>
              <a:spcAft>
                <a:spcPts val="624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6845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2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7083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2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5327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2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23512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2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191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7381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208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827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выражать чувства и эмоции; «зажатость», нервозность, агрессивность, страхи;                                          неуравновешенность;                                              низкая самооценка, которой подвержены, по статистике, более 70% всех людей;                                                    неустойчивое поведение;                                                хронические стрессы;                                                  недопонимание в семье;                                                            отсутствие развития творческого потенциала, скрытых возможностей и ресурсов</a:t>
            </a:r>
            <a:r>
              <a:rPr lang="ru-RU" sz="396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endParaRPr lang="ru-RU" sz="39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02836" y="15372387"/>
            <a:ext cx="8730427" cy="55769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положительно влияет не только с точки зрения развития творческих </a:t>
            </a:r>
            <a:r>
              <a:rPr lang="ru-RU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, </a:t>
            </a:r>
            <a:r>
              <a:rPr lang="ru-RU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обладает успокаивающим эффектом.</a:t>
            </a:r>
            <a:endParaRPr lang="en-US" sz="39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 позволяет снимать агрессию, закомплексованность детей, снижает </a:t>
            </a:r>
            <a:r>
              <a:rPr lang="ru-RU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тревожности и погашение гиперреактивности  детей.</a:t>
            </a:r>
            <a:endParaRPr lang="en-US" sz="396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61774" y="13542005"/>
            <a:ext cx="5304231" cy="740484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3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мешочек», </a:t>
            </a:r>
            <a:r>
              <a:rPr lang="ru-RU" sz="339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мы убираем все свои плохие слова.</a:t>
            </a:r>
          </a:p>
          <a:p>
            <a:pPr lvl="0"/>
            <a:endParaRPr lang="ru-RU" sz="339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39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«Коврик для поднятия настроения» </a:t>
            </a:r>
            <a:r>
              <a:rPr lang="ru-RU" sz="339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 который мы вытираем ножки до тех пор, пока не рассмеемся.</a:t>
            </a:r>
          </a:p>
          <a:p>
            <a:pPr lvl="0"/>
            <a:endParaRPr lang="ru-RU" sz="339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39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«Сухой дождик», </a:t>
            </a:r>
            <a:r>
              <a:rPr lang="ru-RU" sz="339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расслабиться, снять мышечное напряжение,  почувствовать приятные ощущения.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741" y="9641328"/>
            <a:ext cx="4041611" cy="2639324"/>
          </a:xfrm>
          <a:prstGeom prst="rect">
            <a:avLst/>
          </a:prstGeom>
        </p:spPr>
      </p:pic>
      <p:pic>
        <p:nvPicPr>
          <p:cNvPr id="25" name="Рисунок 24" descr="https://vtorg64.ru/wa-data/public/site/images/IMG_3549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5207" y="586518"/>
            <a:ext cx="2502440" cy="232922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6" name="Рисунок 25" descr="https://look.com.ua/pic/201209/1920x1080/look.com.ua-155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5710" y="9654274"/>
            <a:ext cx="2994020" cy="261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Текст 8"/>
          <p:cNvSpPr txBox="1">
            <a:spLocks/>
          </p:cNvSpPr>
          <p:nvPr/>
        </p:nvSpPr>
        <p:spPr>
          <a:xfrm>
            <a:off x="379561" y="12419799"/>
            <a:ext cx="9666361" cy="772717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503972" indent="-503972" algn="l" defTabSz="2015886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Char char="•"/>
              <a:defRPr sz="61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1915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19858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27801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35744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543687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51630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573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67517" indent="-503972" algn="l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9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и задачи:</a:t>
            </a:r>
            <a:r>
              <a:rPr lang="ru-RU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9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Текст 10"/>
          <p:cNvSpPr txBox="1">
            <a:spLocks/>
          </p:cNvSpPr>
          <p:nvPr/>
        </p:nvSpPr>
        <p:spPr>
          <a:xfrm>
            <a:off x="21202836" y="14024917"/>
            <a:ext cx="8730427" cy="103460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110845" tIns="55423" rIns="110845" bIns="55423" rtlCol="0">
            <a:normAutofit/>
          </a:bodyPr>
          <a:lstStyle>
            <a:lvl1pPr marL="0" indent="0" algn="l" defTabSz="2851191" rtl="0" eaLnBrk="1" latinLnBrk="0" hangingPunct="1">
              <a:lnSpc>
                <a:spcPct val="90000"/>
              </a:lnSpc>
              <a:spcBef>
                <a:spcPts val="3742"/>
              </a:spcBef>
              <a:spcAft>
                <a:spcPts val="624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733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826845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49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7083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5327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23512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191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7381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208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8274" indent="-427679" algn="l" defTabSz="2851191" rtl="0" eaLnBrk="1" latinLnBrk="0" hangingPunct="1">
              <a:lnSpc>
                <a:spcPct val="90000"/>
              </a:lnSpc>
              <a:spcBef>
                <a:spcPts val="624"/>
              </a:spcBef>
              <a:spcAft>
                <a:spcPts val="1247"/>
              </a:spcAft>
              <a:buClr>
                <a:schemeClr val="accent1"/>
              </a:buClr>
              <a:buFont typeface="Wingdings 3" pitchFamily="18" charset="2"/>
              <a:buChar char="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32439">
              <a:spcBef>
                <a:spcPts val="5292"/>
              </a:spcBef>
              <a:spcAft>
                <a:spcPts val="883"/>
              </a:spcAft>
              <a:buClr>
                <a:srgbClr val="1CADE4"/>
              </a:buClr>
              <a:defRPr/>
            </a:pPr>
            <a:r>
              <a:rPr lang="ru-RU" sz="396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396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75262" y="10929462"/>
            <a:ext cx="4809384" cy="26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240</Words>
  <Application>Microsoft Office PowerPoint</Application>
  <PresentationFormat>Произвольный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Tw Cen MT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15</cp:revision>
  <cp:lastPrinted>2022-11-07T11:44:03Z</cp:lastPrinted>
  <dcterms:created xsi:type="dcterms:W3CDTF">2022-11-05T11:17:31Z</dcterms:created>
  <dcterms:modified xsi:type="dcterms:W3CDTF">2022-11-07T11:55:25Z</dcterms:modified>
</cp:coreProperties>
</file>