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39" r:id="rId2"/>
  </p:sldMasterIdLst>
  <p:notesMasterIdLst>
    <p:notesMasterId r:id="rId27"/>
  </p:notesMasterIdLst>
  <p:sldIdLst>
    <p:sldId id="257" r:id="rId3"/>
    <p:sldId id="258" r:id="rId4"/>
    <p:sldId id="271" r:id="rId5"/>
    <p:sldId id="259" r:id="rId6"/>
    <p:sldId id="260" r:id="rId7"/>
    <p:sldId id="302" r:id="rId8"/>
    <p:sldId id="277" r:id="rId9"/>
    <p:sldId id="276" r:id="rId10"/>
    <p:sldId id="266" r:id="rId11"/>
    <p:sldId id="303" r:id="rId12"/>
    <p:sldId id="306" r:id="rId13"/>
    <p:sldId id="280" r:id="rId14"/>
    <p:sldId id="292" r:id="rId15"/>
    <p:sldId id="293" r:id="rId16"/>
    <p:sldId id="268" r:id="rId17"/>
    <p:sldId id="295" r:id="rId18"/>
    <p:sldId id="281" r:id="rId19"/>
    <p:sldId id="286" r:id="rId20"/>
    <p:sldId id="287" r:id="rId21"/>
    <p:sldId id="288" r:id="rId22"/>
    <p:sldId id="300" r:id="rId23"/>
    <p:sldId id="304" r:id="rId24"/>
    <p:sldId id="274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66"/>
    <a:srgbClr val="F78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814F-280A-4452-9894-2A5BF1227CE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E199B-2964-41D5-854E-81D0B07AD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0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199B-2964-41D5-854E-81D0B07AD0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8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8844-6EA0-4740-BD5B-5BB6CB783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C234B-3C53-4557-9DD1-B462868F0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DD4A2-12F1-45B9-B1BA-AE9A56278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D1009A-71C3-4F77-8692-E88714FF0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7CC2E-DE01-46EB-9F1E-786E9BAC30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80678251-FACC-47B2-A572-746FEEA054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607583A3-82D9-4149-8B4E-3EAC53AC8D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09E0AB4-0F90-4583-9222-0FCDF96CC9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85D0D-72F7-4552-B197-D0CADD6A61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9D606238-FD68-472A-8B89-A4896C9830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7DD2026-D89E-4327-9E2C-B55DC1496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D606-907A-4DAB-BD8B-4BF7E4F04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9FD5909C-6FCE-4650-87D0-74A224601B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1D8D7-FE1D-4899-868F-11525E1CE5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58AC7-BA92-4353-8285-7C7720AAAE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DC54-A574-4177-8068-C822A64A7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11455-7CCD-4C66-A973-BF2C81F91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D858-4009-45E2-A21D-C8D03D4EC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3B909-A586-47C5-B39E-149FD12D8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D356-EBFB-41A8-8D94-49CD96CDC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543DA-602B-452F-B895-87A537E1A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EC47-568D-4EF5-9137-22A796A85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CE814F8-DEF5-43B3-92F5-792890AEB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DAE8FD-4869-4645-9C1E-F41EB9C5AC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C:\Users\Борис\Desktop\мама\картинки\87783474_File1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962400"/>
            <a:ext cx="2286000" cy="228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201" name="Picture 9" descr="C:\Users\Борис\Desktop\rainbow_butterfly-44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3853">
            <a:off x="156168" y="196827"/>
            <a:ext cx="1628072" cy="13675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7200" y="1524000"/>
            <a:ext cx="8279832" cy="2438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ru-RU" sz="4000" b="1" spc="50" dirty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</a:t>
            </a:r>
            <a:r>
              <a:rPr lang="ru-RU" sz="40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творческих</a:t>
            </a:r>
            <a:endParaRPr lang="en-US" sz="4000" b="1" spc="50" dirty="0" smtClean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способностей детей 4-6 лет</a:t>
            </a:r>
          </a:p>
          <a:p>
            <a:pPr algn="ctr"/>
            <a:r>
              <a:rPr lang="ru-RU" sz="40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помощью нетрадиционных техник </a:t>
            </a:r>
          </a:p>
          <a:p>
            <a:pPr algn="ctr"/>
            <a:r>
              <a:rPr lang="ru-RU" sz="40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рисования</a:t>
            </a:r>
            <a:r>
              <a:rPr lang="en-US" sz="40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ru-RU" sz="4000" b="1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4958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Воспитатель 1 кв.категории: Москвитина Наталья Фёдоровна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рис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орис\Desktop\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Борис\Desktop\мама\Новая папка\P101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3352800" cy="2514600"/>
          </a:xfrm>
          <a:prstGeom prst="rect">
            <a:avLst/>
          </a:prstGeom>
          <a:noFill/>
        </p:spPr>
      </p:pic>
      <p:pic>
        <p:nvPicPr>
          <p:cNvPr id="2050" name="Picture 2" descr="C:\Users\Борис\Desktop\мама\Новая папка\P101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743200" cy="2057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76600" y="304800"/>
            <a:ext cx="43717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Рисование ватными </a:t>
            </a:r>
          </a:p>
          <a:p>
            <a:pPr algn="ctr"/>
            <a:r>
              <a:rPr lang="ru-RU" sz="32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палочками</a:t>
            </a:r>
            <a:endParaRPr lang="ru-RU" sz="3200" b="1" cap="none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0" y="1219200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рисования: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Карандашом наносится рисунок на бумагу.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Каждую новую краску берут новой ватной палочкой.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Заполняют точками сначала контур рисунка.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весь рисунок также заполняют точками.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4648200"/>
            <a:ext cx="3657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Акварель или гуашь, палочки, вода, бумага, карандаш.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орис\Desktop\мама\Новая папка\P101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Борис\Desktop\мама\Новая папка\P101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Борис\Desktop\мама\Новая папка\P101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0"/>
            <a:ext cx="2819400" cy="21145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4800" y="228600"/>
            <a:ext cx="51887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Рисование мятой бумагой</a:t>
            </a:r>
            <a:endParaRPr lang="ru-RU" sz="4400" b="1" cap="none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981200"/>
            <a:ext cx="5867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рисования: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развести акварельную краску в блюдце. Помять бумагу или полиэтиленовый кулек, окунуть в краску и сделать отпечаток на бумаге. Потом кисточкой будем дорисовывать детали рисунка.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мятая бумага или полиэтиленовый кулек, акварельные краски, кисти, блюдце, салфетки, лист бумаги.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Борис\Desktop\мама\Новая папка\P101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4645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Борис\Desktop\мама\Новая папка\P101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Новая папка\P1010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181600"/>
            <a:ext cx="1930400" cy="1447800"/>
          </a:xfrm>
          <a:prstGeom prst="rect">
            <a:avLst/>
          </a:prstGeom>
          <a:noFill/>
        </p:spPr>
      </p:pic>
      <p:pic>
        <p:nvPicPr>
          <p:cNvPr id="1026" name="Picture 2" descr="G:\Новая папка\P101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2540000" cy="190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674" y="304800"/>
            <a:ext cx="80890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 flip="none" rotWithShape="1">
                  <a:gsLst>
                    <a:gs pos="1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Творческая работа по созданию </a:t>
            </a:r>
          </a:p>
          <a:p>
            <a:pPr algn="ctr"/>
            <a:r>
              <a:rPr lang="ru-RU" sz="3600" b="1" cap="none" spc="50" dirty="0" smtClean="0">
                <a:ln w="11430"/>
                <a:gradFill flip="none" rotWithShape="1">
                  <a:gsLst>
                    <a:gs pos="1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Обстановки для сказочного героя</a:t>
            </a:r>
            <a:endParaRPr lang="ru-RU" sz="3600" b="1" cap="none" spc="50" dirty="0">
              <a:ln w="11430"/>
              <a:gradFill flip="none" rotWithShape="1">
                <a:gsLst>
                  <a:gs pos="1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G:\Новая папка\P101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352800"/>
            <a:ext cx="2133600" cy="1600200"/>
          </a:xfrm>
          <a:prstGeom prst="rect">
            <a:avLst/>
          </a:prstGeom>
          <a:noFill/>
        </p:spPr>
      </p:pic>
      <p:pic>
        <p:nvPicPr>
          <p:cNvPr id="1028" name="Picture 4" descr="G:\Новая папка\P1010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53000"/>
            <a:ext cx="1905000" cy="1428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81400" y="1524000"/>
            <a:ext cx="502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рисования: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середину листа приклеивается заранее вырезанный сказочный герой , детям дается задание создать обстановку (пейзаж ,комната, магазин и т.д.)</a:t>
            </a:r>
          </a:p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вырезанные сказочные герои, лист бумаги, клей, карандаши цветные, акварель, мелки.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DCIM\101_PANA\P1010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00400"/>
            <a:ext cx="3581400" cy="2686050"/>
          </a:xfrm>
          <a:prstGeom prst="rect">
            <a:avLst/>
          </a:prstGeom>
          <a:noFill/>
        </p:spPr>
      </p:pic>
      <p:pic>
        <p:nvPicPr>
          <p:cNvPr id="7170" name="Picture 2" descr="G:\DCIM\101_PANA\P101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"/>
            <a:ext cx="3048000" cy="2286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28600"/>
            <a:ext cx="2823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Коллаж</a:t>
            </a:r>
            <a:endParaRPr lang="ru-RU" sz="5400" b="1" cap="none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510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прием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изобразительном искусстве, заключающийся в создании живописных или графических произведений путем наклеивания на какую-либо основу предметов и материалов, отличающихся от основы по цвету и фактуре.</a:t>
            </a:r>
          </a:p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бумаги, вырезанные из книг и журналов сказочные герои, предметы быта, растения, деревья и т.д., клей.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:\DCIM\101_PANA\P101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dl4.glitter-graphics.net/pub/25/25814zoqvkjeau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3564869" cy="348615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38200" y="533400"/>
            <a:ext cx="7467600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6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«… Это правда! </a:t>
            </a:r>
          </a:p>
          <a:p>
            <a:pPr algn="ctr" eaLnBrk="1" hangingPunct="1">
              <a:buFontTx/>
              <a:buNone/>
              <a:defRPr/>
            </a:pPr>
            <a:r>
              <a:rPr lang="ru-RU" sz="26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Ну чего же тут скрывать? </a:t>
            </a:r>
          </a:p>
          <a:p>
            <a:pPr algn="ctr" eaLnBrk="1" hangingPunct="1">
              <a:buFontTx/>
              <a:buNone/>
              <a:defRPr/>
            </a:pPr>
            <a:r>
              <a:rPr lang="ru-RU" sz="26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Дети любят, очень любят рисовать! </a:t>
            </a:r>
          </a:p>
          <a:p>
            <a:pPr algn="ctr" eaLnBrk="1" hangingPunct="1">
              <a:buFontTx/>
              <a:buNone/>
              <a:defRPr/>
            </a:pPr>
            <a:r>
              <a:rPr lang="ru-RU" sz="26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На бумаге, на асфальте, на стене. </a:t>
            </a:r>
          </a:p>
          <a:p>
            <a:pPr algn="ctr" eaLnBrk="1" hangingPunct="1">
              <a:buFontTx/>
              <a:buNone/>
              <a:defRPr/>
            </a:pPr>
            <a:r>
              <a:rPr lang="ru-RU" sz="26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 в трамвае на окне….»                         </a:t>
            </a:r>
          </a:p>
          <a:p>
            <a:pPr algn="r" eaLnBrk="1" hangingPunct="1">
              <a:buFontTx/>
              <a:buNone/>
              <a:defRPr/>
            </a:pPr>
            <a:r>
              <a:rPr lang="ru-RU" sz="2400" b="1" i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</a:t>
            </a:r>
            <a:r>
              <a:rPr lang="ru-RU" sz="24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Э.Успенский</a:t>
            </a:r>
            <a:endParaRPr lang="ru-RU" sz="24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457200"/>
            <a:ext cx="80714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Изготовление настольного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</a:t>
            </a:r>
            <a:endParaRPr lang="ru-RU" sz="4400" b="1" cap="none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464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Технология: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белого картона по заданной теме изготавливаются и вырезаются фигурки персонажа, подставка для фигурки (пластилин, картон), для раскрашивания дается (кисти, поролон, гуашь, акварель, мелки, карандаши, зубная щетка, салфетки)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2012-11-07-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602038" cy="2701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01_PANA\P1010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2-11-07-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" y="0"/>
            <a:ext cx="91444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04800" y="228600"/>
            <a:ext cx="9448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Специфика руководства</a:t>
            </a:r>
          </a:p>
          <a:p>
            <a:pPr algn="ctr"/>
            <a:r>
              <a:rPr lang="ru-RU" sz="4000" b="1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Изобразительной деятельности</a:t>
            </a:r>
            <a:endParaRPr lang="ru-RU" sz="4000" b="1" cap="none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9200" y="2057400"/>
            <a:ext cx="5715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Изобразительная деятельность один из важнейших компонентов развития личности ребенка именно в этой деятельности рождается широта взглядов, творческое мышление, художественный вкус, формируется личность яркая и нестандартная.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http://kellly.free.fr/chats/chat1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743200"/>
            <a:ext cx="3914775" cy="3857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68773" y="304800"/>
            <a:ext cx="676659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8000" b="1" dirty="0">
              <a:ln w="1905"/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6" name="Picture 12" descr="http://www.chastaya-dubrava.ru/images/stories/Portal/klyaksa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894327">
            <a:off x="802090" y="2780860"/>
            <a:ext cx="4350419" cy="3843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kar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 rot="10800000" flipV="1">
            <a:off x="381000" y="2160032"/>
            <a:ext cx="6781800" cy="35394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Продуктивная 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с использованием нетрадиционных техник рисования является наиболее благоприятной для творческого развития способностей детей.</a:t>
            </a:r>
          </a:p>
          <a:p>
            <a:endParaRPr lang="ru-RU" sz="3200" b="1" cap="none" spc="50" dirty="0">
              <a:ln w="11430"/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www.mamusik.ru/upload/userimages/yivuyywlzhwchyvadqv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3000375"/>
            <a:ext cx="3857625" cy="38576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33622" y="228600"/>
            <a:ext cx="24929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endParaRPr lang="ru-RU" sz="7200" b="1" cap="none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1200" y="1524000"/>
            <a:ext cx="6705600" cy="403187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Познакомить детей со 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средствами нетрадиционных техник рисования, помочь реализовать себя, уметь соединять в одном рисунке различные материалы для получения выразительного образа.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Борис\Desktop\rainbow_butterfly-44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670538" cy="16287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24200" y="304800"/>
            <a:ext cx="29001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endParaRPr lang="ru-RU" sz="6000" b="1" cap="none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828800" y="1752600"/>
            <a:ext cx="5791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познакомить с различными  техниками рисования;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способствовать развитию интереса к художественно-эстетической  деятельности,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развивать интерес к различным нетрадиционным способам изображения предметов на бумаге, картоне, ткани и др.;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развивать творческие способности и экспериментирование;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воспитывать чувство прекрасного.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1800" y="228600"/>
            <a:ext cx="2916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</a:t>
            </a:r>
            <a:endParaRPr lang="ru-RU" sz="5400" b="1" cap="none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37160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Словесные (загадки, рассказ, беседы)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Наглядные (образец, рассматривание иллюстраций)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(рисование, раскрашивание)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(«Дорисуй недостающие детали», «Дополни фигуру», «Поможем художнику»)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9600" y="228600"/>
            <a:ext cx="780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Техники изображения</a:t>
            </a:r>
            <a:endParaRPr lang="ru-RU" sz="5400" b="1" cap="none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1524000"/>
            <a:ext cx="44196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38100" h="3810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b="1" spc="50" dirty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Монотипия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 err="1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Кляксография</a:t>
            </a:r>
            <a:r>
              <a:rPr lang="ru-RU" sz="2400" b="1" spc="50" dirty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Печать листьев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 err="1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Набрызг</a:t>
            </a:r>
            <a:r>
              <a:rPr lang="ru-RU" sz="2400" b="1" spc="50" dirty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 err="1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Каракулеграфия</a:t>
            </a:r>
            <a:r>
              <a:rPr lang="ru-RU" sz="2400" b="1" spc="50" dirty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Расчесывание краски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Рисование нитками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</a:rPr>
              <a:t>Рисование мятой бумагой</a:t>
            </a:r>
            <a:r>
              <a:rPr lang="ru-RU" sz="2400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 </a:t>
            </a:r>
            <a:endParaRPr lang="ru-RU" sz="2400" b="1" spc="50" dirty="0">
              <a:ln w="3175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Раздувание краски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Рисование свечей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b="1" spc="50" dirty="0" smtClean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И </a:t>
            </a:r>
            <a:r>
              <a:rPr lang="ru-RU" sz="2400" b="1" spc="50" dirty="0">
                <a:ln w="3175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rPr>
              <a:t>многое другое.</a:t>
            </a:r>
          </a:p>
          <a:p>
            <a:pPr algn="ctr"/>
            <a:endParaRPr lang="ru-RU" sz="1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348" name="Picture 12" descr="C:\Users\Борис\Desktop\мама\картинки\File0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29200" y="1905000"/>
            <a:ext cx="3333750" cy="33337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http://img-fotki.yandex.ru/get/4812/119528728.a2c/0_96123_9f0da5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2209800"/>
            <a:ext cx="3427631" cy="36576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62000" y="457200"/>
            <a:ext cx="7938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Средства изображения</a:t>
            </a:r>
            <a:endParaRPr lang="ru-RU" sz="5400" b="1" cap="none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62811" y="1981200"/>
            <a:ext cx="571829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r">
              <a:buFont typeface="Wingdings" pitchFamily="2" charset="2"/>
              <a:buChar char="ü"/>
            </a:pPr>
            <a:r>
              <a:rPr lang="ru-RU" sz="3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Коктейльные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трубочки</a:t>
            </a:r>
          </a:p>
          <a:p>
            <a:pPr lvl="0" algn="r">
              <a:buFont typeface="Wingdings" pitchFamily="2" charset="2"/>
              <a:buChar char="ü"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Парафиновая свечка</a:t>
            </a:r>
          </a:p>
          <a:p>
            <a:pPr lvl="0" algn="r">
              <a:buFont typeface="Wingdings" pitchFamily="2" charset="2"/>
              <a:buChar char="ü"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Расческа</a:t>
            </a:r>
          </a:p>
          <a:p>
            <a:pPr lvl="0" algn="r">
              <a:buFont typeface="Wingdings" pitchFamily="2" charset="2"/>
              <a:buChar char="ü"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Зубная щетка</a:t>
            </a:r>
          </a:p>
          <a:p>
            <a:pPr lvl="0" algn="r">
              <a:buFont typeface="Wingdings" pitchFamily="2" charset="2"/>
              <a:buChar char="ü"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Ватная палочка</a:t>
            </a:r>
          </a:p>
          <a:p>
            <a:pPr lvl="0" algn="r">
              <a:buFont typeface="Wingdings" pitchFamily="2" charset="2"/>
              <a:buChar char="ü"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Нитки</a:t>
            </a:r>
          </a:p>
          <a:p>
            <a:pPr lvl="0" algn="r">
              <a:buFont typeface="Wingdings" pitchFamily="2" charset="2"/>
              <a:buChar char="ü"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многое другое.</a:t>
            </a:r>
          </a:p>
          <a:p>
            <a:pPr algn="r"/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</a:p>
          <a:p>
            <a:pPr algn="r"/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рис\Desktop\мама\Новая папка\P101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2819400" cy="21145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609600"/>
            <a:ext cx="714850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Свеча и акварель</a:t>
            </a:r>
          </a:p>
          <a:p>
            <a:pPr algn="ctr"/>
            <a:endParaRPr lang="ru-RU" sz="5400" b="1" cap="none" spc="5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3622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рисования: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рисует свечой на бумаге. Затем закрашивает лист акварелью в один или несколько цветов. Рисунок свечой остается белым.</a:t>
            </a:r>
          </a:p>
          <a:p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свеча, плотная бумага, акварель, кисти.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кеан">
  <a:themeElements>
    <a:clrScheme name="1_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456</Words>
  <Application>Microsoft Office PowerPoint</Application>
  <PresentationFormat>Экран (4:3)</PresentationFormat>
  <Paragraphs>78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Century Gothic</vt:lpstr>
      <vt:lpstr>Comic Sans MS</vt:lpstr>
      <vt:lpstr>Tahoma</vt:lpstr>
      <vt:lpstr>Times New Roman</vt:lpstr>
      <vt:lpstr>Verdana</vt:lpstr>
      <vt:lpstr>Wingdings</vt:lpstr>
      <vt:lpstr>Wingdings 2</vt:lpstr>
      <vt:lpstr>1_Океан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</dc:creator>
  <cp:lastModifiedBy>Валентина Москвитина</cp:lastModifiedBy>
  <cp:revision>105</cp:revision>
  <cp:lastPrinted>1601-01-01T00:00:00Z</cp:lastPrinted>
  <dcterms:created xsi:type="dcterms:W3CDTF">2010-10-14T13:53:21Z</dcterms:created>
  <dcterms:modified xsi:type="dcterms:W3CDTF">2023-01-26T11:29:29Z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