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0" r:id="rId2"/>
    <p:sldId id="289" r:id="rId3"/>
    <p:sldId id="256" r:id="rId4"/>
    <p:sldId id="259" r:id="rId5"/>
    <p:sldId id="265" r:id="rId6"/>
    <p:sldId id="269" r:id="rId7"/>
    <p:sldId id="261" r:id="rId8"/>
    <p:sldId id="278" r:id="rId9"/>
    <p:sldId id="274" r:id="rId10"/>
    <p:sldId id="275" r:id="rId11"/>
    <p:sldId id="270" r:id="rId12"/>
    <p:sldId id="287" r:id="rId13"/>
    <p:sldId id="279" r:id="rId14"/>
    <p:sldId id="288" r:id="rId15"/>
    <p:sldId id="266" r:id="rId16"/>
    <p:sldId id="268" r:id="rId17"/>
    <p:sldId id="294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5072" autoAdjust="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EBC6A4-B239-415F-9883-C4DACA110E5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B37FDD-23E9-4617-A418-EAEDDEDD8CA9}" type="slidenum">
              <a:rPr lang="zh-CN" altLang="en-US"/>
              <a:pPr/>
              <a:t>3</a:t>
            </a:fld>
            <a:endParaRPr lang="en-US" altLang="zh-CN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0A26-9ECE-4FCE-A6F8-EDF473D52480}" type="slidenum">
              <a:rPr lang="zh-CN" altLang="en-US"/>
              <a:pPr/>
              <a:t>4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0A26-9ECE-4FCE-A6F8-EDF473D52480}" type="slidenum">
              <a:rPr lang="zh-CN" altLang="en-US"/>
              <a:pPr/>
              <a:t>5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0A26-9ECE-4FCE-A6F8-EDF473D52480}" type="slidenum">
              <a:rPr lang="zh-CN" altLang="en-US"/>
              <a:pPr/>
              <a:t>6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0A26-9ECE-4FCE-A6F8-EDF473D52480}" type="slidenum">
              <a:rPr lang="zh-CN" altLang="en-US"/>
              <a:pPr/>
              <a:t>11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0A26-9ECE-4FCE-A6F8-EDF473D52480}" type="slidenum">
              <a:rPr lang="zh-CN" altLang="en-US"/>
              <a:pPr/>
              <a:t>15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0A26-9ECE-4FCE-A6F8-EDF473D52480}" type="slidenum">
              <a:rPr lang="zh-CN" altLang="en-US"/>
              <a:pPr/>
              <a:t>16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610A26-9ECE-4FCE-A6F8-EDF473D52480}" type="slidenum">
              <a:rPr lang="zh-CN" altLang="en-US"/>
              <a:pPr/>
              <a:t>17</a:t>
            </a:fld>
            <a:endParaRPr lang="en-US" altLang="zh-CN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98CE5-2603-4301-A06F-E2266BF9A39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D3EFF-9EE5-417C-92F5-0D002BBEBCC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3C113-9E45-4AF0-910E-F01D571B2E6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599E06-CFA3-42CA-B474-461B0D2EFC4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39C74-05F9-459B-AD9F-89EE09D543E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3E166-5ED0-4C81-BF9C-B8F2ED26FAA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72767-7C88-4EDC-AB90-93A5E92EE73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C90C3-3B04-414D-B702-1461A5BD65A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4D94E-F8D1-4EB3-BFE4-8355DD8F3C4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6A9D1-E6E4-4529-BBCC-7DF5C52107E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99E7A56-71E3-4ACE-97DF-496991B46BD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7C2A175-11DD-4A78-8988-B54ED1F589C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Экологический проект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Озеро Байкал –Голубые глаза России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ru-RU" sz="1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Подготовила </a:t>
            </a:r>
          </a:p>
          <a:p>
            <a:pPr algn="r"/>
            <a:r>
              <a:rPr lang="ru-RU" sz="1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 первой квалификационной категории</a:t>
            </a:r>
          </a:p>
          <a:p>
            <a:pPr algn="r"/>
            <a:r>
              <a:rPr lang="ru-RU" sz="1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Шевченко Ольга Витальевна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IMG_20160814_085113_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2574032" cy="38610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6094277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Музей бурятского народа и краеведения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IMG_07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36096" y="764704"/>
            <a:ext cx="2948136" cy="3259036"/>
          </a:xfrm>
          <a:ln w="57150">
            <a:solidFill>
              <a:srgbClr val="002060"/>
            </a:solidFill>
          </a:ln>
        </p:spPr>
      </p:pic>
      <p:pic>
        <p:nvPicPr>
          <p:cNvPr id="8" name="Рисунок 7" descr="фото предметно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28800"/>
            <a:ext cx="3744416" cy="280831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Рисунок 8" descr="фото предметно-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05064"/>
            <a:ext cx="3600400" cy="266429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1719032"/>
            <a:ext cx="3619997" cy="27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3619997" cy="271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931224" cy="1154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2 этап:  Основной</a:t>
            </a:r>
            <a:r>
              <a:rPr lang="ru-RU" dirty="0" smtClean="0"/>
              <a:t/>
            </a:r>
            <a:br>
              <a:rPr lang="ru-RU" dirty="0" smtClean="0"/>
            </a:br>
            <a:endParaRPr lang="zh-CN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Формы работы с детьми: наблюдения</a:t>
            </a:r>
          </a:p>
          <a:p>
            <a:pPr lvl="0"/>
            <a:r>
              <a:rPr lang="ru-RU" dirty="0" smtClean="0"/>
              <a:t>словесные, сюжетно-ролевые, творческие, развивающие игры,</a:t>
            </a:r>
          </a:p>
          <a:p>
            <a:pPr lvl="0"/>
            <a:r>
              <a:rPr lang="ru-RU" dirty="0" smtClean="0"/>
              <a:t>развлечения</a:t>
            </a:r>
          </a:p>
          <a:p>
            <a:pPr lvl="0"/>
            <a:r>
              <a:rPr lang="ru-RU" dirty="0" smtClean="0"/>
              <a:t>беседы, рассказы</a:t>
            </a:r>
          </a:p>
          <a:p>
            <a:pPr lvl="0"/>
            <a:r>
              <a:rPr lang="ru-RU" dirty="0" smtClean="0"/>
              <a:t>просмотр видеофильмов</a:t>
            </a:r>
          </a:p>
          <a:p>
            <a:pPr lvl="0"/>
            <a:r>
              <a:rPr lang="ru-RU" dirty="0" smtClean="0"/>
              <a:t>изготовление макетов, плакатов</a:t>
            </a:r>
          </a:p>
          <a:p>
            <a:pPr lvl="0"/>
            <a:r>
              <a:rPr lang="ru-RU" dirty="0" smtClean="0"/>
              <a:t>подбор иллюстраций</a:t>
            </a:r>
          </a:p>
          <a:p>
            <a:pPr lvl="0"/>
            <a:r>
              <a:rPr lang="ru-RU" dirty="0" smtClean="0"/>
              <a:t>участие в </a:t>
            </a:r>
            <a:r>
              <a:rPr lang="ru-RU" dirty="0" err="1" smtClean="0"/>
              <a:t>НОД</a:t>
            </a:r>
            <a:endParaRPr lang="ru-RU" dirty="0" smtClean="0"/>
          </a:p>
          <a:p>
            <a:pPr lvl="0"/>
            <a:r>
              <a:rPr lang="ru-RU" dirty="0" smtClean="0"/>
              <a:t>просмотр презентаций</a:t>
            </a:r>
          </a:p>
          <a:p>
            <a:pPr lvl="0"/>
            <a:r>
              <a:rPr lang="ru-RU" dirty="0" smtClean="0"/>
              <a:t>составление кроссвордов</a:t>
            </a: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80129_1043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954" y="2639450"/>
            <a:ext cx="3325091" cy="2996738"/>
          </a:xfrm>
        </p:spPr>
      </p:pic>
      <p:pic>
        <p:nvPicPr>
          <p:cNvPr id="8" name="Рисунок 7" descr="IMG_20180129_103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692696"/>
            <a:ext cx="3419872" cy="2564904"/>
          </a:xfrm>
          <a:prstGeom prst="rect">
            <a:avLst/>
          </a:prstGeom>
        </p:spPr>
      </p:pic>
      <p:pic>
        <p:nvPicPr>
          <p:cNvPr id="11" name="Рисунок 10" descr="IMG_20180129_101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4608512" cy="43651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980728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Работа с детьми .</a:t>
            </a:r>
            <a:r>
              <a:rPr lang="ru-RU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НОД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IMG_20180130_161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645024"/>
            <a:ext cx="3672408" cy="275430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576064"/>
          </a:xfrm>
        </p:spPr>
        <p:txBody>
          <a:bodyPr/>
          <a:lstStyle/>
          <a:p>
            <a:r>
              <a:rPr lang="ru-RU" dirty="0" smtClean="0"/>
              <a:t>Работа с детьми .</a:t>
            </a:r>
            <a:r>
              <a:rPr lang="ru-RU" dirty="0" err="1" smtClean="0"/>
              <a:t>НОД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Рисунок 9" descr="IMG-173d21b8a7ace48151545949a44c16e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4680520" cy="508518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91264" cy="420656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Фоторепортаж «Путешествие по Байкалу»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DSC_010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7"/>
            <a:ext cx="3240360" cy="2160240"/>
          </a:xfrm>
          <a:prstGeom prst="rect">
            <a:avLst/>
          </a:prstGeom>
        </p:spPr>
      </p:pic>
      <p:pic>
        <p:nvPicPr>
          <p:cNvPr id="5" name="Рисунок 4" descr="FullSizeRender-28-01-18-06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3867894" cy="5157192"/>
          </a:xfrm>
          <a:prstGeom prst="rect">
            <a:avLst/>
          </a:prstGeom>
        </p:spPr>
      </p:pic>
      <p:pic>
        <p:nvPicPr>
          <p:cNvPr id="6" name="Рисунок 5" descr="IMG-1b78ee954dec387e5f1c1edfde58279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2924944"/>
            <a:ext cx="2841780" cy="378904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93122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zh-CN" sz="2700" dirty="0" smtClean="0">
                <a:solidFill>
                  <a:schemeClr val="accent1">
                    <a:lumMod val="50000"/>
                  </a:schemeClr>
                </a:solidFill>
              </a:rPr>
              <a:t>Итоговое мероприятие</a:t>
            </a:r>
            <a:br>
              <a:rPr lang="ru-RU" altLang="zh-CN" sz="27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zh-CN" sz="2700" dirty="0" smtClean="0">
                <a:solidFill>
                  <a:schemeClr val="accent1">
                    <a:lumMod val="50000"/>
                  </a:schemeClr>
                </a:solidFill>
              </a:rPr>
              <a:t>Путешествие по Байкалу</a:t>
            </a:r>
            <a:r>
              <a:rPr lang="ru-RU" altLang="zh-CN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altLang="zh-CN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zh-CN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zh-CN" sz="2000" dirty="0" smtClean="0">
                <a:solidFill>
                  <a:schemeClr val="tx1"/>
                </a:solidFill>
              </a:rPr>
              <a:t>Цель: закрепить знания детей об озере Байкал, о его уникальной фауне.</a:t>
            </a:r>
            <a:endParaRPr lang="zh-CN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 (3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87803" y="1557338"/>
            <a:ext cx="7168394" cy="4767262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931224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Ожидаемые результаты: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 реализации  данного проекта  дети получили  знания  об озере Байкал:  его флоре и фауне, о местонахождении озера Байкал (внешний вид, география, климат, вода), об уникальности озера, о позитивной и негативной деятельности человека на Байкале;</a:t>
            </a:r>
            <a:endParaRPr lang="ru-RU" sz="28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Познакомились с эпосом народов Прибайкалья;</a:t>
            </a:r>
            <a:endParaRPr lang="ru-RU" sz="28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Приобрели навыки  опытно - исследовательской деятельности при проведении опытов по очистке (фильтровании грязной воды);</a:t>
            </a:r>
            <a:endParaRPr lang="ru-RU" sz="28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Создали продукт своего труда - энциклопедию «Байкал-жемчужина Сибири».</a:t>
            </a:r>
            <a:endParaRPr lang="ru-RU" sz="2800" dirty="0" smtClean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931224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zh-CN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 !</a:t>
            </a:r>
            <a:endParaRPr lang="zh-CN" alt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131024" cy="780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БЕРЕГИТЕ БАЙКАЛ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Содержимое 7" descr="IMG_20180129_101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775"/>
            <a:ext cx="6505132" cy="432050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204864"/>
            <a:ext cx="8640960" cy="4104456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solidFill>
                  <a:schemeClr val="bg1"/>
                </a:solidFill>
              </a:rPr>
              <a:t>Вид проекта:</a:t>
            </a:r>
            <a:r>
              <a:rPr lang="ru-RU" sz="2200" dirty="0" smtClean="0">
                <a:solidFill>
                  <a:schemeClr val="bg1"/>
                </a:solidFill>
              </a:rPr>
              <a:t> познавательный, творческий,  исследовательский</a:t>
            </a:r>
          </a:p>
          <a:p>
            <a:pPr algn="l"/>
            <a:r>
              <a:rPr lang="ru-RU" sz="2200" b="1" i="1" dirty="0" smtClean="0">
                <a:solidFill>
                  <a:schemeClr val="bg1"/>
                </a:solidFill>
              </a:rPr>
              <a:t>Тип проекта:</a:t>
            </a:r>
            <a:r>
              <a:rPr lang="ru-RU" sz="2200" dirty="0" smtClean="0">
                <a:solidFill>
                  <a:schemeClr val="bg1"/>
                </a:solidFill>
              </a:rPr>
              <a:t> среднесрочный (ноябрь </a:t>
            </a:r>
            <a:r>
              <a:rPr lang="ru-RU" sz="2200" dirty="0" smtClean="0">
                <a:solidFill>
                  <a:schemeClr val="bg1"/>
                </a:solidFill>
              </a:rPr>
              <a:t>2022)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l"/>
            <a:r>
              <a:rPr lang="ru-RU" sz="2200" b="1" i="1" dirty="0" smtClean="0">
                <a:solidFill>
                  <a:schemeClr val="bg1"/>
                </a:solidFill>
              </a:rPr>
              <a:t>Участники проекта: </a:t>
            </a:r>
            <a:r>
              <a:rPr lang="ru-RU" sz="2200" dirty="0" smtClean="0">
                <a:solidFill>
                  <a:schemeClr val="bg1"/>
                </a:solidFill>
              </a:rPr>
              <a:t>  дети старшего дошкольного возраста, педагоги, родители.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</a:p>
          <a:p>
            <a:pPr algn="l"/>
            <a:r>
              <a:rPr lang="ru-RU" sz="2200" b="1" i="1" dirty="0" smtClean="0">
                <a:solidFill>
                  <a:schemeClr val="bg1"/>
                </a:solidFill>
              </a:rPr>
              <a:t> </a:t>
            </a:r>
            <a:r>
              <a:rPr lang="ru-RU" sz="2200" dirty="0" smtClean="0">
                <a:solidFill>
                  <a:schemeClr val="bg1"/>
                </a:solidFill>
              </a:rPr>
              <a:t>познакомить детей с озером Байкал по средствам проектной деятельности, приобщать дошкольников к экологической культуре, способствовать проявлению у детей  гуманно-ценностного отношения к природе .</a:t>
            </a:r>
          </a:p>
          <a:p>
            <a:pPr eaLnBrk="1" hangingPunct="1"/>
            <a:endParaRPr lang="zh-CN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931224" cy="11543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Задачи проекта: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 Расширить представление детей о России.</a:t>
            </a:r>
          </a:p>
          <a:p>
            <a:r>
              <a:rPr lang="ru-RU" dirty="0" smtClean="0"/>
              <a:t>- Формировать первичные представления  об объектах окружающего мира озере  Байкал, его уникальности и  природных особенностях.</a:t>
            </a:r>
          </a:p>
          <a:p>
            <a:r>
              <a:rPr lang="ru-RU" dirty="0" smtClean="0"/>
              <a:t>- Расширить представления представление  детей   о  флоре и фауне  Байкала, о редких и исчезающих видах, занесенных в Красную книгу.</a:t>
            </a:r>
          </a:p>
          <a:p>
            <a:r>
              <a:rPr lang="ru-RU" dirty="0" smtClean="0"/>
              <a:t>- Познакомить детей с культурой и традициями коренного населения Байкала.</a:t>
            </a:r>
          </a:p>
          <a:p>
            <a:r>
              <a:rPr lang="ru-RU" dirty="0" smtClean="0"/>
              <a:t>- Содействовать развитию творческого мышления, фантазии, памяти.</a:t>
            </a:r>
          </a:p>
          <a:p>
            <a:r>
              <a:rPr lang="ru-RU" dirty="0" smtClean="0"/>
              <a:t>- Развивать  любознательность  и познавательную  мотивацию детей.</a:t>
            </a:r>
          </a:p>
          <a:p>
            <a:r>
              <a:rPr lang="ru-RU" dirty="0" smtClean="0"/>
              <a:t>- Стимулировать развитие инициативности и самостоятельности ребенка в речевом общении с взрослыми и сверстниками.</a:t>
            </a:r>
          </a:p>
          <a:p>
            <a:r>
              <a:rPr lang="ru-RU" dirty="0" smtClean="0"/>
              <a:t>-  Формировать представления о том, что человек часть природы, закрепить умение бережного и заботливого отношения к природным ресурсам.</a:t>
            </a:r>
          </a:p>
          <a:p>
            <a:r>
              <a:rPr lang="ru-RU" dirty="0" smtClean="0"/>
              <a:t>- Способствовать активной позиции семей воспитанников в совместной деятельности реализации проекта.</a:t>
            </a: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931224" cy="115439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chemeClr val="tx1"/>
                </a:solidFill>
              </a:rPr>
              <a:t>Интеграция видов детской деятельности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zh-CN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32500" lnSpcReduction="20000"/>
          </a:bodyPr>
          <a:lstStyle/>
          <a:p>
            <a:r>
              <a:rPr lang="ru-RU" sz="3500" u="sng" dirty="0" smtClean="0"/>
              <a:t> </a:t>
            </a:r>
            <a:r>
              <a:rPr lang="ru-RU" sz="3700" u="sng" dirty="0" smtClean="0"/>
              <a:t> </a:t>
            </a:r>
            <a:r>
              <a:rPr lang="ru-RU" sz="3700" b="1" u="sng" dirty="0" smtClean="0"/>
              <a:t>Познавательно-исследовательская деятельность</a:t>
            </a:r>
            <a:endParaRPr lang="ru-RU" sz="3700" b="1" dirty="0" smtClean="0"/>
          </a:p>
          <a:p>
            <a:pPr lvl="0"/>
            <a:r>
              <a:rPr lang="ru-RU" sz="3700" dirty="0" smtClean="0"/>
              <a:t>Подбор познавательной литературы: энциклопедий, журналов.</a:t>
            </a:r>
          </a:p>
          <a:p>
            <a:pPr lvl="0"/>
            <a:r>
              <a:rPr lang="ru-RU" sz="3700" dirty="0" smtClean="0"/>
              <a:t>Опыты с водой</a:t>
            </a:r>
          </a:p>
          <a:p>
            <a:r>
              <a:rPr lang="ru-RU" sz="3700" b="1" u="sng" dirty="0" smtClean="0"/>
              <a:t>Игровая деятельность:</a:t>
            </a:r>
            <a:endParaRPr lang="ru-RU" sz="3700" b="1" dirty="0" smtClean="0"/>
          </a:p>
          <a:p>
            <a:pPr lvl="0"/>
            <a:r>
              <a:rPr lang="ru-RU" sz="3700" dirty="0" smtClean="0"/>
              <a:t>Формировать умение принимать игровую задачу.</a:t>
            </a:r>
          </a:p>
          <a:p>
            <a:pPr lvl="0"/>
            <a:r>
              <a:rPr lang="ru-RU" sz="3700" dirty="0" smtClean="0"/>
              <a:t>Формировать умение вступать в игровое общение со сверстниками, проявлять воображение, творчество. (Сюжетно-ролевые, дидактические, настольно-печатные, творческие, сюжетные, словесные, пальчиковые игры)</a:t>
            </a:r>
          </a:p>
          <a:p>
            <a:pPr lvl="0"/>
            <a:r>
              <a:rPr lang="ru-RU" sz="3700" dirty="0" smtClean="0"/>
              <a:t>Умение следовать нормам  и правилам, необходимым  при общении с окружающими  (умение сотрудничать, находить решение в конфликтных ситуациях, выражать словом свои чувства, согласовывать свои действия и желания с интересами и действиями партнёров)</a:t>
            </a:r>
          </a:p>
          <a:p>
            <a:r>
              <a:rPr lang="ru-RU" sz="3700" b="1" u="sng" dirty="0" smtClean="0"/>
              <a:t>Трудовая деятельность:</a:t>
            </a:r>
            <a:endParaRPr lang="ru-RU" sz="3700" b="1" dirty="0" smtClean="0"/>
          </a:p>
          <a:p>
            <a:pPr lvl="0"/>
            <a:r>
              <a:rPr lang="ru-RU" sz="3700" dirty="0" smtClean="0"/>
              <a:t>Формирование стремления помогать взрослым.</a:t>
            </a:r>
          </a:p>
          <a:p>
            <a:pPr lvl="0"/>
            <a:r>
              <a:rPr lang="ru-RU" sz="3700" dirty="0" smtClean="0"/>
              <a:t>Оформление мини – музея « Озеро Байкал – символ России»</a:t>
            </a:r>
          </a:p>
          <a:p>
            <a:r>
              <a:rPr lang="ru-RU" sz="3700" b="1" u="sng" dirty="0" smtClean="0"/>
              <a:t>Коммуникативная деятельность:</a:t>
            </a:r>
            <a:endParaRPr lang="ru-RU" sz="3700" b="1" dirty="0" smtClean="0"/>
          </a:p>
          <a:p>
            <a:pPr lvl="0"/>
            <a:r>
              <a:rPr lang="ru-RU" sz="3700" dirty="0" smtClean="0"/>
              <a:t>Обогащать речевой  словарь  за счёт новых понятий и  терминов</a:t>
            </a:r>
          </a:p>
          <a:p>
            <a:pPr lvl="0"/>
            <a:r>
              <a:rPr lang="ru-RU" sz="3700" dirty="0" smtClean="0"/>
              <a:t>Развивать монологические формы речи в составлении</a:t>
            </a:r>
          </a:p>
          <a:p>
            <a:r>
              <a:rPr lang="ru-RU" sz="3700" dirty="0" smtClean="0"/>
              <a:t>рассказов об обитателях подводного мира озера Байкал с использованием, макетов, схем.</a:t>
            </a:r>
          </a:p>
          <a:p>
            <a:pPr lvl="0"/>
            <a:r>
              <a:rPr lang="ru-RU" sz="3700" dirty="0" smtClean="0"/>
              <a:t>Формировать умение соблюдать этику общения в условиях коллективного взаимодействия (проведение экскурсий)</a:t>
            </a:r>
          </a:p>
          <a:p>
            <a:pPr lvl="0"/>
            <a:r>
              <a:rPr lang="ru-RU" sz="3700" dirty="0" smtClean="0"/>
              <a:t>Стимулировать речевое  творчество  детей.</a:t>
            </a:r>
          </a:p>
          <a:p>
            <a:r>
              <a:rPr lang="ru-RU" sz="3700" dirty="0" smtClean="0"/>
              <a:t> </a:t>
            </a:r>
            <a:r>
              <a:rPr lang="ru-RU" sz="3700" b="1" u="sng" dirty="0" smtClean="0"/>
              <a:t>Восприятие  художественной литературы и фольклора:</a:t>
            </a:r>
            <a:endParaRPr lang="ru-RU" sz="3700" b="1" dirty="0" smtClean="0"/>
          </a:p>
          <a:p>
            <a:pPr lvl="0"/>
            <a:r>
              <a:rPr lang="ru-RU" sz="3700" dirty="0" smtClean="0"/>
              <a:t>Инсценировка произведений с помощью разных видов театра, разучивание стихотворений, чтение детской художественной литературы, отгадывание загадок, разучивание пословиц, поговорок, сочинение экологических сказок.</a:t>
            </a:r>
          </a:p>
          <a:p>
            <a:r>
              <a:rPr lang="ru-RU" sz="3700" b="1" u="sng" dirty="0" smtClean="0"/>
              <a:t>Продуктивная деятельность:</a:t>
            </a:r>
            <a:endParaRPr lang="ru-RU" sz="3700" b="1" dirty="0" smtClean="0"/>
          </a:p>
          <a:p>
            <a:pPr lvl="0"/>
            <a:r>
              <a:rPr lang="ru-RU" sz="3700" dirty="0" smtClean="0"/>
              <a:t>Изготовление плакатов, рисование, лепка, аппликация в нетрадиционной технике.</a:t>
            </a:r>
          </a:p>
          <a:p>
            <a:r>
              <a:rPr lang="ru-RU" sz="3700" b="1" u="sng" dirty="0" smtClean="0"/>
              <a:t>Безопасность</a:t>
            </a:r>
            <a:r>
              <a:rPr lang="ru-RU" sz="3700" u="sng" dirty="0" smtClean="0"/>
              <a:t>:</a:t>
            </a:r>
            <a:endParaRPr lang="ru-RU" sz="3700" b="1" dirty="0" smtClean="0"/>
          </a:p>
          <a:p>
            <a:pPr lvl="0"/>
            <a:r>
              <a:rPr lang="ru-RU" sz="3700" dirty="0" smtClean="0"/>
              <a:t>Закрепление правил безопасного поведения в природе.</a:t>
            </a:r>
          </a:p>
          <a:p>
            <a:pPr eaLnBrk="1" hangingPunct="1"/>
            <a:endParaRPr lang="zh-CN" altLang="en-US" sz="37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931224" cy="11543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 этап: Подготовительный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zh-CN" alt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составление перспективного плана;</a:t>
            </a:r>
          </a:p>
          <a:p>
            <a:pPr lvl="0"/>
            <a:r>
              <a:rPr lang="ru-RU" dirty="0" smtClean="0"/>
              <a:t>приобретение наглядно - иллюстративного материала;</a:t>
            </a:r>
          </a:p>
          <a:p>
            <a:pPr lvl="0"/>
            <a:r>
              <a:rPr lang="ru-RU" dirty="0" smtClean="0"/>
              <a:t>подбор детской, методической  литературы по теме;</a:t>
            </a:r>
          </a:p>
          <a:p>
            <a:pPr lvl="0"/>
            <a:r>
              <a:rPr lang="ru-RU" dirty="0" smtClean="0"/>
              <a:t>приобретение энциклопедий;</a:t>
            </a:r>
          </a:p>
          <a:p>
            <a:pPr lvl="0"/>
            <a:r>
              <a:rPr lang="ru-RU" dirty="0" smtClean="0"/>
              <a:t>подбор игр, упражнений по ознакомлению детей с миром Байкала .</a:t>
            </a:r>
          </a:p>
          <a:p>
            <a:pPr lvl="0"/>
            <a:r>
              <a:rPr lang="ru-RU" dirty="0" smtClean="0"/>
              <a:t>подготовка видеоматериала для показа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презентации</a:t>
            </a:r>
          </a:p>
          <a:p>
            <a:pPr lvl="0"/>
            <a:r>
              <a:rPr lang="ru-RU" dirty="0" smtClean="0"/>
              <a:t>изготовление дидактических игр</a:t>
            </a:r>
          </a:p>
          <a:p>
            <a:pPr lvl="0"/>
            <a:r>
              <a:rPr lang="ru-RU" dirty="0" smtClean="0"/>
              <a:t>систематизация материала по реализации проекта.</a:t>
            </a: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700" dirty="0" smtClean="0"/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ru-RU" sz="4000" b="1" u="sng" dirty="0" smtClean="0">
                <a:solidFill>
                  <a:srgbClr val="002060"/>
                </a:solidFill>
              </a:rPr>
              <a:t>Перспективный  плана по ознакомлению детей с Байкалом  и природой Прибайкалья.  4 блока</a:t>
            </a:r>
          </a:p>
          <a:p>
            <a:pPr lvl="0">
              <a:buNone/>
            </a:pPr>
            <a:endParaRPr lang="ru-RU" sz="4000" b="1" u="sng" dirty="0" smtClean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Блок «Байкал самый, самый»</a:t>
            </a:r>
          </a:p>
          <a:p>
            <a:pPr>
              <a:buNone/>
            </a:pPr>
            <a:r>
              <a:rPr lang="ru-RU" i="1" dirty="0" smtClean="0"/>
              <a:t>Формирование  представлений  о географическом положении Байкала, уникальности озера, размере, глубине, возрасте, происхождении, климате.</a:t>
            </a:r>
          </a:p>
          <a:p>
            <a:pPr>
              <a:buNone/>
            </a:pPr>
            <a:endParaRPr lang="ru-RU" i="1" dirty="0" smtClean="0"/>
          </a:p>
          <a:p>
            <a:pPr lvl="0"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Блок «Флора и фауна Байкала »</a:t>
            </a:r>
          </a:p>
          <a:p>
            <a:pPr>
              <a:buNone/>
            </a:pPr>
            <a:r>
              <a:rPr lang="ru-RU" i="1" dirty="0" smtClean="0"/>
              <a:t>Формирование представлений о растительном мире Сибири, о взаимосвязи, приспособлении к изменению среды обитания: световых, тепловых условий, о многообразии растительного мира,  формирование представлений о типичных представителях Байкала , их приспособлении к среде обитания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Блок « Знакомство с народами  Байкала»</a:t>
            </a:r>
          </a:p>
          <a:p>
            <a:pPr>
              <a:buNone/>
            </a:pPr>
            <a:r>
              <a:rPr lang="ru-RU" i="1" dirty="0" smtClean="0"/>
              <a:t>Формирование представления о  коренных   народах  Байкала – бурятах, их культуре, традициях  национальных  одеждах , фольклоре.</a:t>
            </a:r>
          </a:p>
          <a:p>
            <a:pPr>
              <a:buNone/>
            </a:pPr>
            <a:endParaRPr lang="ru-RU" i="1" dirty="0" smtClean="0"/>
          </a:p>
          <a:p>
            <a:pPr lvl="0">
              <a:buNone/>
            </a:pP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Блок «Защитим природу»</a:t>
            </a:r>
          </a:p>
          <a:p>
            <a:pPr>
              <a:buNone/>
            </a:pPr>
            <a:r>
              <a:rPr lang="ru-RU" i="1" dirty="0" smtClean="0"/>
              <a:t>Формирование представлений о научной и трудовой деятельности людей в природе,  значении природных  заповедников  Байкала,  проблемах экологии и охраны природы.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03648" y="260649"/>
            <a:ext cx="7560840" cy="50405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Игры,опыты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эксперементы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схемы</a:t>
            </a: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IMG_20180126_113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304306" y="1408661"/>
            <a:ext cx="2592288" cy="288854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9" name="Рисунок 8" descr="IMG_20180126_140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77071"/>
            <a:ext cx="2592288" cy="279807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1" name="Рисунок 10" descr="IMG_20180129_104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4968552" cy="475252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Развивающая предметно-пространственная среда- </a:t>
            </a:r>
            <a:r>
              <a:rPr lang="ru-RU" sz="1600" i="1" dirty="0" smtClean="0">
                <a:solidFill>
                  <a:srgbClr val="0070C0"/>
                </a:solidFill>
              </a:rPr>
              <a:t>Уголок познавательной литературы (энциклопедии, познавательная и художественная литература, легенды, сказки, карта России, глобус).</a:t>
            </a:r>
          </a:p>
          <a:p>
            <a:pPr lvl="0"/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IMG_20180126_140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772816"/>
            <a:ext cx="4224469" cy="316835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Рисунок 8" descr="IMG_20180126_140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988840"/>
            <a:ext cx="3816424" cy="445807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3736</TotalTime>
  <Words>903</Words>
  <Application>Microsoft Office PowerPoint</Application>
  <PresentationFormat>Экран (4:3)</PresentationFormat>
  <Paragraphs>102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Constantia</vt:lpstr>
      <vt:lpstr>隶书</vt:lpstr>
      <vt:lpstr>PMingLiU</vt:lpstr>
      <vt:lpstr>Times New Roman</vt:lpstr>
      <vt:lpstr>Wingdings 2</vt:lpstr>
      <vt:lpstr>Поток</vt:lpstr>
      <vt:lpstr>Экологический проект Озеро Байкал –Голубые глаза России</vt:lpstr>
      <vt:lpstr>БЕРЕГИТЕ БАЙКАЛ</vt:lpstr>
      <vt:lpstr>Презентация PowerPoint</vt:lpstr>
      <vt:lpstr>Задачи проекта: </vt:lpstr>
      <vt:lpstr>  Интеграция видов детской деятельности. </vt:lpstr>
      <vt:lpstr>1 этап: Подготовительный </vt:lpstr>
      <vt:lpstr>     </vt:lpstr>
      <vt:lpstr>Презентация PowerPoint</vt:lpstr>
      <vt:lpstr>Презентация PowerPoint</vt:lpstr>
      <vt:lpstr>Презентация PowerPoint</vt:lpstr>
      <vt:lpstr>2 этап:  Основной </vt:lpstr>
      <vt:lpstr>Презентация PowerPoint</vt:lpstr>
      <vt:lpstr>Презентация PowerPoint</vt:lpstr>
      <vt:lpstr>Фоторепортаж «Путешествие по Байкалу» </vt:lpstr>
      <vt:lpstr>Итоговое мероприятие Путешествие по Байкалу  Цель: закрепить знания детей об озере Байкал, о его уникальной фауне.</vt:lpstr>
      <vt:lpstr>Ожидаемые результаты:</vt:lpstr>
      <vt:lpstr>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Admin</cp:lastModifiedBy>
  <cp:revision>117</cp:revision>
  <dcterms:created xsi:type="dcterms:W3CDTF">2009-03-18T07:13:54Z</dcterms:created>
  <dcterms:modified xsi:type="dcterms:W3CDTF">2022-12-01T13:00:12Z</dcterms:modified>
</cp:coreProperties>
</file>