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59" r:id="rId5"/>
    <p:sldId id="261" r:id="rId6"/>
    <p:sldId id="265" r:id="rId7"/>
    <p:sldId id="266"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C08F31D-BE27-457E-999F-03E819978E25}" type="datetimeFigureOut">
              <a:rPr lang="ru-RU" smtClean="0"/>
              <a:t>24.09.2023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47E3C3-3212-4E82-9894-5F5C465BAFF0}" type="slidenum">
              <a:rPr lang="ru-RU" smtClean="0"/>
              <a:t>‹#›</a:t>
            </a:fld>
            <a:endParaRPr lang="ru-RU"/>
          </a:p>
        </p:txBody>
      </p:sp>
    </p:spTree>
    <p:extLst>
      <p:ext uri="{BB962C8B-B14F-4D97-AF65-F5344CB8AC3E}">
        <p14:creationId xmlns:p14="http://schemas.microsoft.com/office/powerpoint/2010/main" val="3078222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08F31D-BE27-457E-999F-03E819978E25}" type="datetimeFigureOut">
              <a:rPr lang="ru-RU" smtClean="0"/>
              <a:t>24.09.2023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47E3C3-3212-4E82-9894-5F5C465BAFF0}" type="slidenum">
              <a:rPr lang="ru-RU" smtClean="0"/>
              <a:t>‹#›</a:t>
            </a:fld>
            <a:endParaRPr lang="ru-RU"/>
          </a:p>
        </p:txBody>
      </p:sp>
    </p:spTree>
    <p:extLst>
      <p:ext uri="{BB962C8B-B14F-4D97-AF65-F5344CB8AC3E}">
        <p14:creationId xmlns:p14="http://schemas.microsoft.com/office/powerpoint/2010/main" val="753474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08F31D-BE27-457E-999F-03E819978E25}" type="datetimeFigureOut">
              <a:rPr lang="ru-RU" smtClean="0"/>
              <a:t>24.09.2023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47E3C3-3212-4E82-9894-5F5C465BAFF0}" type="slidenum">
              <a:rPr lang="ru-RU" smtClean="0"/>
              <a:t>‹#›</a:t>
            </a:fld>
            <a:endParaRPr lang="ru-RU"/>
          </a:p>
        </p:txBody>
      </p:sp>
    </p:spTree>
    <p:extLst>
      <p:ext uri="{BB962C8B-B14F-4D97-AF65-F5344CB8AC3E}">
        <p14:creationId xmlns:p14="http://schemas.microsoft.com/office/powerpoint/2010/main" val="257646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08F31D-BE27-457E-999F-03E819978E25}" type="datetimeFigureOut">
              <a:rPr lang="ru-RU" smtClean="0"/>
              <a:t>24.09.2023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47E3C3-3212-4E82-9894-5F5C465BAFF0}" type="slidenum">
              <a:rPr lang="ru-RU" smtClean="0"/>
              <a:t>‹#›</a:t>
            </a:fld>
            <a:endParaRPr lang="ru-RU"/>
          </a:p>
        </p:txBody>
      </p:sp>
    </p:spTree>
    <p:extLst>
      <p:ext uri="{BB962C8B-B14F-4D97-AF65-F5344CB8AC3E}">
        <p14:creationId xmlns:p14="http://schemas.microsoft.com/office/powerpoint/2010/main" val="660537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C08F31D-BE27-457E-999F-03E819978E25}" type="datetimeFigureOut">
              <a:rPr lang="ru-RU" smtClean="0"/>
              <a:t>24.09.2023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47E3C3-3212-4E82-9894-5F5C465BAFF0}" type="slidenum">
              <a:rPr lang="ru-RU" smtClean="0"/>
              <a:t>‹#›</a:t>
            </a:fld>
            <a:endParaRPr lang="ru-RU"/>
          </a:p>
        </p:txBody>
      </p:sp>
    </p:spTree>
    <p:extLst>
      <p:ext uri="{BB962C8B-B14F-4D97-AF65-F5344CB8AC3E}">
        <p14:creationId xmlns:p14="http://schemas.microsoft.com/office/powerpoint/2010/main" val="192963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C08F31D-BE27-457E-999F-03E819978E25}" type="datetimeFigureOut">
              <a:rPr lang="ru-RU" smtClean="0"/>
              <a:t>24.09.2023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47E3C3-3212-4E82-9894-5F5C465BAFF0}" type="slidenum">
              <a:rPr lang="ru-RU" smtClean="0"/>
              <a:t>‹#›</a:t>
            </a:fld>
            <a:endParaRPr lang="ru-RU"/>
          </a:p>
        </p:txBody>
      </p:sp>
    </p:spTree>
    <p:extLst>
      <p:ext uri="{BB962C8B-B14F-4D97-AF65-F5344CB8AC3E}">
        <p14:creationId xmlns:p14="http://schemas.microsoft.com/office/powerpoint/2010/main" val="4281680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C08F31D-BE27-457E-999F-03E819978E25}" type="datetimeFigureOut">
              <a:rPr lang="ru-RU" smtClean="0"/>
              <a:t>24.09.2023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947E3C3-3212-4E82-9894-5F5C465BAFF0}" type="slidenum">
              <a:rPr lang="ru-RU" smtClean="0"/>
              <a:t>‹#›</a:t>
            </a:fld>
            <a:endParaRPr lang="ru-RU"/>
          </a:p>
        </p:txBody>
      </p:sp>
    </p:spTree>
    <p:extLst>
      <p:ext uri="{BB962C8B-B14F-4D97-AF65-F5344CB8AC3E}">
        <p14:creationId xmlns:p14="http://schemas.microsoft.com/office/powerpoint/2010/main" val="2574170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C08F31D-BE27-457E-999F-03E819978E25}" type="datetimeFigureOut">
              <a:rPr lang="ru-RU" smtClean="0"/>
              <a:t>24.09.2023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947E3C3-3212-4E82-9894-5F5C465BAFF0}" type="slidenum">
              <a:rPr lang="ru-RU" smtClean="0"/>
              <a:t>‹#›</a:t>
            </a:fld>
            <a:endParaRPr lang="ru-RU"/>
          </a:p>
        </p:txBody>
      </p:sp>
    </p:spTree>
    <p:extLst>
      <p:ext uri="{BB962C8B-B14F-4D97-AF65-F5344CB8AC3E}">
        <p14:creationId xmlns:p14="http://schemas.microsoft.com/office/powerpoint/2010/main" val="331831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C08F31D-BE27-457E-999F-03E819978E25}" type="datetimeFigureOut">
              <a:rPr lang="ru-RU" smtClean="0"/>
              <a:t>24.09.2023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947E3C3-3212-4E82-9894-5F5C465BAFF0}" type="slidenum">
              <a:rPr lang="ru-RU" smtClean="0"/>
              <a:t>‹#›</a:t>
            </a:fld>
            <a:endParaRPr lang="ru-RU"/>
          </a:p>
        </p:txBody>
      </p:sp>
    </p:spTree>
    <p:extLst>
      <p:ext uri="{BB962C8B-B14F-4D97-AF65-F5344CB8AC3E}">
        <p14:creationId xmlns:p14="http://schemas.microsoft.com/office/powerpoint/2010/main" val="1757318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C08F31D-BE27-457E-999F-03E819978E25}" type="datetimeFigureOut">
              <a:rPr lang="ru-RU" smtClean="0"/>
              <a:t>24.09.2023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47E3C3-3212-4E82-9894-5F5C465BAFF0}" type="slidenum">
              <a:rPr lang="ru-RU" smtClean="0"/>
              <a:t>‹#›</a:t>
            </a:fld>
            <a:endParaRPr lang="ru-RU"/>
          </a:p>
        </p:txBody>
      </p:sp>
    </p:spTree>
    <p:extLst>
      <p:ext uri="{BB962C8B-B14F-4D97-AF65-F5344CB8AC3E}">
        <p14:creationId xmlns:p14="http://schemas.microsoft.com/office/powerpoint/2010/main" val="375919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C08F31D-BE27-457E-999F-03E819978E25}" type="datetimeFigureOut">
              <a:rPr lang="ru-RU" smtClean="0"/>
              <a:t>24.09.2023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47E3C3-3212-4E82-9894-5F5C465BAFF0}" type="slidenum">
              <a:rPr lang="ru-RU" smtClean="0"/>
              <a:t>‹#›</a:t>
            </a:fld>
            <a:endParaRPr lang="ru-RU"/>
          </a:p>
        </p:txBody>
      </p:sp>
    </p:spTree>
    <p:extLst>
      <p:ext uri="{BB962C8B-B14F-4D97-AF65-F5344CB8AC3E}">
        <p14:creationId xmlns:p14="http://schemas.microsoft.com/office/powerpoint/2010/main" val="241980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8F31D-BE27-457E-999F-03E819978E25}" type="datetimeFigureOut">
              <a:rPr lang="ru-RU" smtClean="0"/>
              <a:t>24.09.2023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7E3C3-3212-4E82-9894-5F5C465BAFF0}" type="slidenum">
              <a:rPr lang="ru-RU" smtClean="0"/>
              <a:t>‹#›</a:t>
            </a:fld>
            <a:endParaRPr lang="ru-RU"/>
          </a:p>
        </p:txBody>
      </p:sp>
    </p:spTree>
    <p:extLst>
      <p:ext uri="{BB962C8B-B14F-4D97-AF65-F5344CB8AC3E}">
        <p14:creationId xmlns:p14="http://schemas.microsoft.com/office/powerpoint/2010/main" val="3165675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00100" y="415636"/>
            <a:ext cx="4655127" cy="6037119"/>
          </a:xfrm>
          <a:prstGeom prst="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n>
                <a:solidFill>
                  <a:schemeClr val="tx1"/>
                </a:solidFill>
              </a:ln>
            </a:endParaRPr>
          </a:p>
        </p:txBody>
      </p:sp>
      <p:sp>
        <p:nvSpPr>
          <p:cNvPr id="5" name="Прямоугольник 4"/>
          <p:cNvSpPr/>
          <p:nvPr/>
        </p:nvSpPr>
        <p:spPr>
          <a:xfrm>
            <a:off x="6033655" y="415635"/>
            <a:ext cx="4655127" cy="6037119"/>
          </a:xfrm>
          <a:prstGeom prst="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80655" y="561110"/>
            <a:ext cx="4634345" cy="2462213"/>
          </a:xfrm>
          <a:prstGeom prst="rect">
            <a:avLst/>
          </a:prstGeom>
          <a:noFill/>
        </p:spPr>
        <p:txBody>
          <a:bodyPr wrap="square" rtlCol="0">
            <a:spAutoFit/>
          </a:bodyPr>
          <a:lstStyle/>
          <a:p>
            <a:pPr algn="ctr"/>
            <a:r>
              <a:rPr lang="ru-RU" b="1" dirty="0">
                <a:solidFill>
                  <a:srgbClr val="002060"/>
                </a:solidFill>
                <a:latin typeface="Times New Roman" panose="02020603050405020304" pitchFamily="18" charset="0"/>
                <a:cs typeface="Times New Roman" panose="02020603050405020304" pitchFamily="18" charset="0"/>
              </a:rPr>
              <a:t>Сборник упражнений  </a:t>
            </a:r>
          </a:p>
          <a:p>
            <a:pPr algn="ctr"/>
            <a:r>
              <a:rPr lang="ru-RU" b="1" dirty="0">
                <a:solidFill>
                  <a:srgbClr val="002060"/>
                </a:solidFill>
                <a:latin typeface="Times New Roman" panose="02020603050405020304" pitchFamily="18" charset="0"/>
                <a:cs typeface="Times New Roman" panose="02020603050405020304" pitchFamily="18" charset="0"/>
              </a:rPr>
              <a:t>для активизации умственной </a:t>
            </a:r>
            <a:r>
              <a:rPr lang="ru-RU" b="1" dirty="0" smtClean="0">
                <a:solidFill>
                  <a:srgbClr val="002060"/>
                </a:solidFill>
                <a:latin typeface="Times New Roman" panose="02020603050405020304" pitchFamily="18" charset="0"/>
                <a:cs typeface="Times New Roman" panose="02020603050405020304" pitchFamily="18" charset="0"/>
              </a:rPr>
              <a:t>деятельности</a:t>
            </a:r>
          </a:p>
          <a:p>
            <a:pPr algn="ctr"/>
            <a:endParaRPr lang="ru-RU" b="1" dirty="0">
              <a:solidFill>
                <a:srgbClr val="002060"/>
              </a:solidFill>
              <a:latin typeface="Times New Roman" panose="02020603050405020304" pitchFamily="18" charset="0"/>
              <a:cs typeface="Times New Roman" panose="02020603050405020304" pitchFamily="18" charset="0"/>
            </a:endParaRPr>
          </a:p>
          <a:p>
            <a:pPr algn="ctr"/>
            <a:r>
              <a:rPr lang="ru-RU" sz="2800" b="1" dirty="0" err="1">
                <a:solidFill>
                  <a:srgbClr val="002060"/>
                </a:solidFill>
              </a:rPr>
              <a:t>Кинезиология</a:t>
            </a:r>
            <a:r>
              <a:rPr lang="ru-RU" sz="2800" b="1" dirty="0">
                <a:solidFill>
                  <a:srgbClr val="002060"/>
                </a:solidFill>
              </a:rPr>
              <a:t> </a:t>
            </a:r>
          </a:p>
          <a:p>
            <a:pPr algn="ctr"/>
            <a:endParaRPr lang="ru-RU" b="1" dirty="0" smtClean="0">
              <a:solidFill>
                <a:srgbClr val="002060"/>
              </a:solidFill>
              <a:latin typeface="Times New Roman" panose="02020603050405020304" pitchFamily="18" charset="0"/>
              <a:cs typeface="Times New Roman" panose="02020603050405020304" pitchFamily="18" charset="0"/>
            </a:endParaRPr>
          </a:p>
          <a:p>
            <a:pPr algn="ctr"/>
            <a:endParaRPr lang="ru-RU" b="1" dirty="0">
              <a:solidFill>
                <a:srgbClr val="002060"/>
              </a:solidFill>
              <a:latin typeface="Times New Roman" panose="02020603050405020304" pitchFamily="18" charset="0"/>
              <a:cs typeface="Times New Roman" panose="02020603050405020304" pitchFamily="18" charset="0"/>
            </a:endParaRPr>
          </a:p>
          <a:p>
            <a:r>
              <a:rPr lang="ru-RU" b="1" dirty="0"/>
              <a:t> </a:t>
            </a:r>
            <a:endParaRPr lang="ru-RU" dirty="0"/>
          </a:p>
        </p:txBody>
      </p:sp>
      <p:pic>
        <p:nvPicPr>
          <p:cNvPr id="8" name="Рисунок 7"/>
          <p:cNvPicPr>
            <a:picLocks noChangeAspect="1"/>
          </p:cNvPicPr>
          <p:nvPr/>
        </p:nvPicPr>
        <p:blipFill>
          <a:blip r:embed="rId2"/>
          <a:stretch>
            <a:fillRect/>
          </a:stretch>
        </p:blipFill>
        <p:spPr>
          <a:xfrm>
            <a:off x="6201858" y="561110"/>
            <a:ext cx="4318720" cy="5174673"/>
          </a:xfrm>
          <a:prstGeom prst="rect">
            <a:avLst/>
          </a:prstGeom>
        </p:spPr>
      </p:pic>
      <p:pic>
        <p:nvPicPr>
          <p:cNvPr id="9" name="Рисунок 8"/>
          <p:cNvPicPr>
            <a:picLocks noChangeAspect="1"/>
          </p:cNvPicPr>
          <p:nvPr/>
        </p:nvPicPr>
        <p:blipFill rotWithShape="1">
          <a:blip r:embed="rId3"/>
          <a:srcRect l="39241" t="40" r="2278"/>
          <a:stretch/>
        </p:blipFill>
        <p:spPr>
          <a:xfrm>
            <a:off x="1080655" y="2451822"/>
            <a:ext cx="4122068" cy="2505939"/>
          </a:xfrm>
          <a:prstGeom prst="rect">
            <a:avLst/>
          </a:prstGeom>
        </p:spPr>
      </p:pic>
      <p:sp>
        <p:nvSpPr>
          <p:cNvPr id="10" name="TextBox 9"/>
          <p:cNvSpPr txBox="1"/>
          <p:nvPr/>
        </p:nvSpPr>
        <p:spPr>
          <a:xfrm>
            <a:off x="1215736" y="5392882"/>
            <a:ext cx="3314700" cy="369332"/>
          </a:xfrm>
          <a:prstGeom prst="rect">
            <a:avLst/>
          </a:prstGeom>
          <a:noFill/>
        </p:spPr>
        <p:txBody>
          <a:bodyPr wrap="square" rtlCol="0">
            <a:spAutoFit/>
          </a:bodyPr>
          <a:lstStyle/>
          <a:p>
            <a:r>
              <a:rPr lang="ru-RU" b="1" dirty="0" smtClean="0">
                <a:solidFill>
                  <a:srgbClr val="002060"/>
                </a:solidFill>
              </a:rPr>
              <a:t>Подготовила Шевченко О.В</a:t>
            </a:r>
            <a:endParaRPr lang="ru-RU" b="1" dirty="0">
              <a:solidFill>
                <a:srgbClr val="002060"/>
              </a:solidFill>
            </a:endParaRPr>
          </a:p>
        </p:txBody>
      </p:sp>
    </p:spTree>
    <p:extLst>
      <p:ext uri="{BB962C8B-B14F-4D97-AF65-F5344CB8AC3E}">
        <p14:creationId xmlns:p14="http://schemas.microsoft.com/office/powerpoint/2010/main" val="1267738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00100" y="415636"/>
            <a:ext cx="4655127" cy="6037119"/>
          </a:xfrm>
          <a:prstGeom prst="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n>
                <a:solidFill>
                  <a:schemeClr val="tx1"/>
                </a:solidFill>
              </a:ln>
            </a:endParaRPr>
          </a:p>
        </p:txBody>
      </p:sp>
      <p:sp>
        <p:nvSpPr>
          <p:cNvPr id="5" name="Прямоугольник 4"/>
          <p:cNvSpPr/>
          <p:nvPr/>
        </p:nvSpPr>
        <p:spPr>
          <a:xfrm>
            <a:off x="6033655" y="415635"/>
            <a:ext cx="4655127" cy="6037119"/>
          </a:xfrm>
          <a:prstGeom prst="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80655" y="561110"/>
            <a:ext cx="4634345" cy="923330"/>
          </a:xfrm>
          <a:prstGeom prst="rect">
            <a:avLst/>
          </a:prstGeom>
          <a:noFill/>
        </p:spPr>
        <p:txBody>
          <a:bodyPr wrap="square" rtlCol="0">
            <a:spAutoFit/>
          </a:bodyPr>
          <a:lstStyle/>
          <a:p>
            <a:pPr algn="ctr"/>
            <a:endParaRPr lang="ru-RU" b="1" dirty="0" smtClean="0">
              <a:solidFill>
                <a:srgbClr val="002060"/>
              </a:solidFill>
              <a:latin typeface="Times New Roman" panose="02020603050405020304" pitchFamily="18" charset="0"/>
              <a:cs typeface="Times New Roman" panose="02020603050405020304" pitchFamily="18" charset="0"/>
            </a:endParaRPr>
          </a:p>
          <a:p>
            <a:pPr algn="ctr"/>
            <a:endParaRPr lang="ru-RU" b="1" dirty="0">
              <a:solidFill>
                <a:srgbClr val="002060"/>
              </a:solidFill>
              <a:latin typeface="Times New Roman" panose="02020603050405020304" pitchFamily="18" charset="0"/>
              <a:cs typeface="Times New Roman" panose="02020603050405020304" pitchFamily="18" charset="0"/>
            </a:endParaRPr>
          </a:p>
          <a:p>
            <a:r>
              <a:rPr lang="ru-RU" b="1" dirty="0"/>
              <a:t> </a:t>
            </a:r>
            <a:endParaRPr lang="ru-RU" dirty="0"/>
          </a:p>
        </p:txBody>
      </p:sp>
      <p:pic>
        <p:nvPicPr>
          <p:cNvPr id="2" name="Рисунок 1"/>
          <p:cNvPicPr>
            <a:picLocks noChangeAspect="1"/>
          </p:cNvPicPr>
          <p:nvPr/>
        </p:nvPicPr>
        <p:blipFill>
          <a:blip r:embed="rId2"/>
          <a:stretch>
            <a:fillRect/>
          </a:stretch>
        </p:blipFill>
        <p:spPr>
          <a:xfrm>
            <a:off x="1080655" y="561110"/>
            <a:ext cx="4260272" cy="2899063"/>
          </a:xfrm>
          <a:prstGeom prst="rect">
            <a:avLst/>
          </a:prstGeom>
        </p:spPr>
      </p:pic>
      <p:pic>
        <p:nvPicPr>
          <p:cNvPr id="3" name="Рисунок 2"/>
          <p:cNvPicPr>
            <a:picLocks noChangeAspect="1"/>
          </p:cNvPicPr>
          <p:nvPr/>
        </p:nvPicPr>
        <p:blipFill>
          <a:blip r:embed="rId3"/>
          <a:stretch>
            <a:fillRect/>
          </a:stretch>
        </p:blipFill>
        <p:spPr>
          <a:xfrm>
            <a:off x="1153392" y="3685404"/>
            <a:ext cx="4187535" cy="2223893"/>
          </a:xfrm>
          <a:prstGeom prst="rect">
            <a:avLst/>
          </a:prstGeom>
        </p:spPr>
      </p:pic>
      <p:pic>
        <p:nvPicPr>
          <p:cNvPr id="7" name="Рисунок 6"/>
          <p:cNvPicPr>
            <a:picLocks noChangeAspect="1"/>
          </p:cNvPicPr>
          <p:nvPr/>
        </p:nvPicPr>
        <p:blipFill>
          <a:blip r:embed="rId4"/>
          <a:stretch>
            <a:fillRect/>
          </a:stretch>
        </p:blipFill>
        <p:spPr>
          <a:xfrm>
            <a:off x="6293428" y="800100"/>
            <a:ext cx="4305299" cy="1876402"/>
          </a:xfrm>
          <a:prstGeom prst="rect">
            <a:avLst/>
          </a:prstGeom>
        </p:spPr>
      </p:pic>
      <p:pic>
        <p:nvPicPr>
          <p:cNvPr id="9" name="Рисунок 8"/>
          <p:cNvPicPr>
            <a:picLocks noChangeAspect="1"/>
          </p:cNvPicPr>
          <p:nvPr/>
        </p:nvPicPr>
        <p:blipFill>
          <a:blip r:embed="rId5"/>
          <a:stretch>
            <a:fillRect/>
          </a:stretch>
        </p:blipFill>
        <p:spPr>
          <a:xfrm>
            <a:off x="6293428" y="3309214"/>
            <a:ext cx="4232563" cy="2510828"/>
          </a:xfrm>
          <a:prstGeom prst="rect">
            <a:avLst/>
          </a:prstGeom>
        </p:spPr>
      </p:pic>
    </p:spTree>
    <p:extLst>
      <p:ext uri="{BB962C8B-B14F-4D97-AF65-F5344CB8AC3E}">
        <p14:creationId xmlns:p14="http://schemas.microsoft.com/office/powerpoint/2010/main" val="2194190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00100" y="415636"/>
            <a:ext cx="4655127" cy="6037119"/>
          </a:xfrm>
          <a:prstGeom prst="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n>
                <a:solidFill>
                  <a:schemeClr val="tx1"/>
                </a:solidFill>
              </a:ln>
            </a:endParaRPr>
          </a:p>
        </p:txBody>
      </p:sp>
      <p:sp>
        <p:nvSpPr>
          <p:cNvPr id="5" name="Прямоугольник 4"/>
          <p:cNvSpPr/>
          <p:nvPr/>
        </p:nvSpPr>
        <p:spPr>
          <a:xfrm>
            <a:off x="6033655" y="415635"/>
            <a:ext cx="4655127" cy="6037119"/>
          </a:xfrm>
          <a:prstGeom prst="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80655" y="561110"/>
            <a:ext cx="4634345" cy="923330"/>
          </a:xfrm>
          <a:prstGeom prst="rect">
            <a:avLst/>
          </a:prstGeom>
          <a:noFill/>
        </p:spPr>
        <p:txBody>
          <a:bodyPr wrap="square" rtlCol="0">
            <a:spAutoFit/>
          </a:bodyPr>
          <a:lstStyle/>
          <a:p>
            <a:pPr algn="ctr"/>
            <a:endParaRPr lang="ru-RU" b="1" dirty="0" smtClean="0">
              <a:solidFill>
                <a:srgbClr val="002060"/>
              </a:solidFill>
              <a:latin typeface="Times New Roman" panose="02020603050405020304" pitchFamily="18" charset="0"/>
              <a:cs typeface="Times New Roman" panose="02020603050405020304" pitchFamily="18" charset="0"/>
            </a:endParaRPr>
          </a:p>
          <a:p>
            <a:pPr algn="ctr"/>
            <a:endParaRPr lang="ru-RU" b="1" dirty="0">
              <a:solidFill>
                <a:srgbClr val="002060"/>
              </a:solidFill>
              <a:latin typeface="Times New Roman" panose="02020603050405020304" pitchFamily="18" charset="0"/>
              <a:cs typeface="Times New Roman" panose="02020603050405020304" pitchFamily="18" charset="0"/>
            </a:endParaRPr>
          </a:p>
          <a:p>
            <a:r>
              <a:rPr lang="ru-RU" b="1" dirty="0"/>
              <a:t> </a:t>
            </a:r>
            <a:endParaRPr lang="ru-RU" dirty="0"/>
          </a:p>
        </p:txBody>
      </p:sp>
      <p:pic>
        <p:nvPicPr>
          <p:cNvPr id="2" name="Рисунок 1"/>
          <p:cNvPicPr>
            <a:picLocks noChangeAspect="1"/>
          </p:cNvPicPr>
          <p:nvPr/>
        </p:nvPicPr>
        <p:blipFill>
          <a:blip r:embed="rId2"/>
          <a:stretch>
            <a:fillRect/>
          </a:stretch>
        </p:blipFill>
        <p:spPr>
          <a:xfrm>
            <a:off x="966789" y="561110"/>
            <a:ext cx="4394920" cy="2506257"/>
          </a:xfrm>
          <a:prstGeom prst="rect">
            <a:avLst/>
          </a:prstGeom>
        </p:spPr>
      </p:pic>
      <p:pic>
        <p:nvPicPr>
          <p:cNvPr id="3" name="Рисунок 2"/>
          <p:cNvPicPr>
            <a:picLocks noChangeAspect="1"/>
          </p:cNvPicPr>
          <p:nvPr/>
        </p:nvPicPr>
        <p:blipFill>
          <a:blip r:embed="rId3"/>
          <a:stretch>
            <a:fillRect/>
          </a:stretch>
        </p:blipFill>
        <p:spPr>
          <a:xfrm>
            <a:off x="1080655" y="3527594"/>
            <a:ext cx="4281054" cy="1569267"/>
          </a:xfrm>
          <a:prstGeom prst="rect">
            <a:avLst/>
          </a:prstGeom>
        </p:spPr>
      </p:pic>
      <p:pic>
        <p:nvPicPr>
          <p:cNvPr id="7" name="Рисунок 6"/>
          <p:cNvPicPr>
            <a:picLocks noChangeAspect="1"/>
          </p:cNvPicPr>
          <p:nvPr/>
        </p:nvPicPr>
        <p:blipFill>
          <a:blip r:embed="rId4"/>
          <a:stretch>
            <a:fillRect/>
          </a:stretch>
        </p:blipFill>
        <p:spPr>
          <a:xfrm>
            <a:off x="6181125" y="519547"/>
            <a:ext cx="4427993" cy="2285999"/>
          </a:xfrm>
          <a:prstGeom prst="rect">
            <a:avLst/>
          </a:prstGeom>
        </p:spPr>
      </p:pic>
      <p:pic>
        <p:nvPicPr>
          <p:cNvPr id="8" name="Рисунок 7"/>
          <p:cNvPicPr>
            <a:picLocks noChangeAspect="1"/>
          </p:cNvPicPr>
          <p:nvPr/>
        </p:nvPicPr>
        <p:blipFill>
          <a:blip r:embed="rId5"/>
          <a:stretch>
            <a:fillRect/>
          </a:stretch>
        </p:blipFill>
        <p:spPr>
          <a:xfrm>
            <a:off x="6384560" y="3164225"/>
            <a:ext cx="4224558" cy="2569589"/>
          </a:xfrm>
          <a:prstGeom prst="rect">
            <a:avLst/>
          </a:prstGeom>
        </p:spPr>
      </p:pic>
    </p:spTree>
    <p:extLst>
      <p:ext uri="{BB962C8B-B14F-4D97-AF65-F5344CB8AC3E}">
        <p14:creationId xmlns:p14="http://schemas.microsoft.com/office/powerpoint/2010/main" val="3986454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00100" y="415636"/>
            <a:ext cx="4655127" cy="6037119"/>
          </a:xfrm>
          <a:prstGeom prst="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n>
                <a:solidFill>
                  <a:schemeClr val="tx1"/>
                </a:solidFill>
              </a:ln>
            </a:endParaRPr>
          </a:p>
        </p:txBody>
      </p:sp>
      <p:sp>
        <p:nvSpPr>
          <p:cNvPr id="5" name="Прямоугольник 4"/>
          <p:cNvSpPr/>
          <p:nvPr/>
        </p:nvSpPr>
        <p:spPr>
          <a:xfrm>
            <a:off x="6033655" y="415635"/>
            <a:ext cx="4655127" cy="6037119"/>
          </a:xfrm>
          <a:prstGeom prst="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39092" y="488374"/>
            <a:ext cx="4052454" cy="2585323"/>
          </a:xfrm>
          <a:prstGeom prst="rect">
            <a:avLst/>
          </a:prstGeom>
          <a:noFill/>
        </p:spPr>
        <p:txBody>
          <a:bodyPr wrap="square" rtlCol="0">
            <a:spAutoFit/>
          </a:bodyPr>
          <a:lstStyle/>
          <a:p>
            <a:pPr algn="ctr"/>
            <a:endParaRPr lang="ru-RU" b="1" dirty="0">
              <a:solidFill>
                <a:srgbClr val="002060"/>
              </a:solidFill>
              <a:latin typeface="Times New Roman" panose="02020603050405020304" pitchFamily="18" charset="0"/>
              <a:cs typeface="Times New Roman" panose="02020603050405020304" pitchFamily="18" charset="0"/>
            </a:endParaRPr>
          </a:p>
          <a:p>
            <a:r>
              <a:rPr lang="ru-RU" b="1" dirty="0"/>
              <a:t> </a:t>
            </a:r>
            <a:r>
              <a:rPr lang="ru-RU" dirty="0" smtClean="0"/>
              <a:t>«Домик» </a:t>
            </a:r>
          </a:p>
          <a:p>
            <a:r>
              <a:rPr lang="ru-RU" dirty="0" smtClean="0"/>
              <a:t>Соединить концевые фаланги выпрямленных пальцев рук. Пальцами правой руки с усилием нажать на пальцы левой руки и наоборот. Отрабатывать эти же действия на каждой паре пальцев отдельно</a:t>
            </a:r>
          </a:p>
          <a:p>
            <a:endParaRPr lang="ru-RU" dirty="0"/>
          </a:p>
        </p:txBody>
      </p:sp>
      <p:pic>
        <p:nvPicPr>
          <p:cNvPr id="2" name="Рисунок 1"/>
          <p:cNvPicPr>
            <a:picLocks noChangeAspect="1"/>
          </p:cNvPicPr>
          <p:nvPr/>
        </p:nvPicPr>
        <p:blipFill>
          <a:blip r:embed="rId2"/>
          <a:stretch>
            <a:fillRect/>
          </a:stretch>
        </p:blipFill>
        <p:spPr>
          <a:xfrm>
            <a:off x="3275347" y="3073697"/>
            <a:ext cx="1646063" cy="1377815"/>
          </a:xfrm>
          <a:prstGeom prst="rect">
            <a:avLst/>
          </a:prstGeom>
        </p:spPr>
      </p:pic>
      <p:pic>
        <p:nvPicPr>
          <p:cNvPr id="3" name="Рисунок 2"/>
          <p:cNvPicPr>
            <a:picLocks noChangeAspect="1"/>
          </p:cNvPicPr>
          <p:nvPr/>
        </p:nvPicPr>
        <p:blipFill>
          <a:blip r:embed="rId3"/>
          <a:stretch>
            <a:fillRect/>
          </a:stretch>
        </p:blipFill>
        <p:spPr>
          <a:xfrm>
            <a:off x="6003281" y="488374"/>
            <a:ext cx="4782483" cy="2381514"/>
          </a:xfrm>
          <a:prstGeom prst="rect">
            <a:avLst/>
          </a:prstGeom>
        </p:spPr>
      </p:pic>
    </p:spTree>
    <p:extLst>
      <p:ext uri="{BB962C8B-B14F-4D97-AF65-F5344CB8AC3E}">
        <p14:creationId xmlns:p14="http://schemas.microsoft.com/office/powerpoint/2010/main" val="1453066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62000" y="415635"/>
            <a:ext cx="4655127" cy="6037119"/>
          </a:xfrm>
          <a:prstGeom prst="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n>
                <a:solidFill>
                  <a:schemeClr val="tx1"/>
                </a:solidFill>
              </a:ln>
            </a:endParaRPr>
          </a:p>
        </p:txBody>
      </p:sp>
      <p:sp>
        <p:nvSpPr>
          <p:cNvPr id="5" name="Прямоугольник 4"/>
          <p:cNvSpPr/>
          <p:nvPr/>
        </p:nvSpPr>
        <p:spPr>
          <a:xfrm>
            <a:off x="6033655" y="415635"/>
            <a:ext cx="4655127" cy="6037119"/>
          </a:xfrm>
          <a:prstGeom prst="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80655" y="561110"/>
            <a:ext cx="4634345" cy="923330"/>
          </a:xfrm>
          <a:prstGeom prst="rect">
            <a:avLst/>
          </a:prstGeom>
          <a:noFill/>
        </p:spPr>
        <p:txBody>
          <a:bodyPr wrap="square" rtlCol="0">
            <a:spAutoFit/>
          </a:bodyPr>
          <a:lstStyle/>
          <a:p>
            <a:pPr algn="ctr"/>
            <a:endParaRPr lang="ru-RU" b="1" dirty="0" smtClean="0">
              <a:solidFill>
                <a:srgbClr val="002060"/>
              </a:solidFill>
              <a:latin typeface="Times New Roman" panose="02020603050405020304" pitchFamily="18" charset="0"/>
              <a:cs typeface="Times New Roman" panose="02020603050405020304" pitchFamily="18" charset="0"/>
            </a:endParaRPr>
          </a:p>
          <a:p>
            <a:pPr algn="ctr"/>
            <a:endParaRPr lang="ru-RU" b="1" dirty="0">
              <a:solidFill>
                <a:srgbClr val="002060"/>
              </a:solidFill>
              <a:latin typeface="Times New Roman" panose="02020603050405020304" pitchFamily="18" charset="0"/>
              <a:cs typeface="Times New Roman" panose="02020603050405020304" pitchFamily="18" charset="0"/>
            </a:endParaRPr>
          </a:p>
          <a:p>
            <a:r>
              <a:rPr lang="ru-RU" b="1" dirty="0"/>
              <a:t> </a:t>
            </a:r>
            <a:endParaRPr lang="ru-RU" dirty="0"/>
          </a:p>
        </p:txBody>
      </p:sp>
      <p:pic>
        <p:nvPicPr>
          <p:cNvPr id="2" name="Рисунок 1"/>
          <p:cNvPicPr>
            <a:picLocks noChangeAspect="1"/>
          </p:cNvPicPr>
          <p:nvPr/>
        </p:nvPicPr>
        <p:blipFill>
          <a:blip r:embed="rId2"/>
          <a:stretch>
            <a:fillRect/>
          </a:stretch>
        </p:blipFill>
        <p:spPr>
          <a:xfrm>
            <a:off x="934324" y="768927"/>
            <a:ext cx="4351162" cy="2254827"/>
          </a:xfrm>
          <a:prstGeom prst="rect">
            <a:avLst/>
          </a:prstGeom>
        </p:spPr>
      </p:pic>
      <p:pic>
        <p:nvPicPr>
          <p:cNvPr id="3" name="Рисунок 2"/>
          <p:cNvPicPr>
            <a:picLocks noChangeAspect="1"/>
          </p:cNvPicPr>
          <p:nvPr/>
        </p:nvPicPr>
        <p:blipFill>
          <a:blip r:embed="rId3"/>
          <a:stretch>
            <a:fillRect/>
          </a:stretch>
        </p:blipFill>
        <p:spPr>
          <a:xfrm>
            <a:off x="6182591" y="561110"/>
            <a:ext cx="4281055" cy="4498971"/>
          </a:xfrm>
          <a:prstGeom prst="rect">
            <a:avLst/>
          </a:prstGeom>
        </p:spPr>
      </p:pic>
      <p:pic>
        <p:nvPicPr>
          <p:cNvPr id="7" name="Рисунок 6"/>
          <p:cNvPicPr>
            <a:picLocks noChangeAspect="1"/>
          </p:cNvPicPr>
          <p:nvPr/>
        </p:nvPicPr>
        <p:blipFill>
          <a:blip r:embed="rId4"/>
          <a:stretch>
            <a:fillRect/>
          </a:stretch>
        </p:blipFill>
        <p:spPr>
          <a:xfrm>
            <a:off x="1080655" y="3189421"/>
            <a:ext cx="4218304" cy="2057988"/>
          </a:xfrm>
          <a:prstGeom prst="rect">
            <a:avLst/>
          </a:prstGeom>
        </p:spPr>
      </p:pic>
    </p:spTree>
    <p:extLst>
      <p:ext uri="{BB962C8B-B14F-4D97-AF65-F5344CB8AC3E}">
        <p14:creationId xmlns:p14="http://schemas.microsoft.com/office/powerpoint/2010/main" val="201528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00100" y="415636"/>
            <a:ext cx="4655127" cy="6037119"/>
          </a:xfrm>
          <a:prstGeom prst="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n>
                <a:solidFill>
                  <a:schemeClr val="tx1"/>
                </a:solidFill>
              </a:ln>
            </a:endParaRPr>
          </a:p>
        </p:txBody>
      </p:sp>
      <p:sp>
        <p:nvSpPr>
          <p:cNvPr id="5" name="Прямоугольник 4"/>
          <p:cNvSpPr/>
          <p:nvPr/>
        </p:nvSpPr>
        <p:spPr>
          <a:xfrm>
            <a:off x="6033655" y="415635"/>
            <a:ext cx="4655127" cy="6037119"/>
          </a:xfrm>
          <a:prstGeom prst="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80655" y="561110"/>
            <a:ext cx="4634345" cy="923330"/>
          </a:xfrm>
          <a:prstGeom prst="rect">
            <a:avLst/>
          </a:prstGeom>
          <a:noFill/>
        </p:spPr>
        <p:txBody>
          <a:bodyPr wrap="square" rtlCol="0">
            <a:spAutoFit/>
          </a:bodyPr>
          <a:lstStyle/>
          <a:p>
            <a:pPr algn="ctr"/>
            <a:endParaRPr lang="ru-RU" b="1" dirty="0" smtClean="0">
              <a:solidFill>
                <a:srgbClr val="002060"/>
              </a:solidFill>
              <a:latin typeface="Times New Roman" panose="02020603050405020304" pitchFamily="18" charset="0"/>
              <a:cs typeface="Times New Roman" panose="02020603050405020304" pitchFamily="18" charset="0"/>
            </a:endParaRPr>
          </a:p>
          <a:p>
            <a:pPr algn="ctr"/>
            <a:endParaRPr lang="ru-RU" b="1" dirty="0">
              <a:solidFill>
                <a:srgbClr val="002060"/>
              </a:solidFill>
              <a:latin typeface="Times New Roman" panose="02020603050405020304" pitchFamily="18" charset="0"/>
              <a:cs typeface="Times New Roman" panose="02020603050405020304" pitchFamily="18" charset="0"/>
            </a:endParaRPr>
          </a:p>
          <a:p>
            <a:r>
              <a:rPr lang="ru-RU" b="1" dirty="0"/>
              <a:t> </a:t>
            </a:r>
            <a:endParaRPr lang="ru-RU" dirty="0"/>
          </a:p>
        </p:txBody>
      </p:sp>
      <p:pic>
        <p:nvPicPr>
          <p:cNvPr id="2" name="Рисунок 1"/>
          <p:cNvPicPr>
            <a:picLocks noChangeAspect="1"/>
          </p:cNvPicPr>
          <p:nvPr/>
        </p:nvPicPr>
        <p:blipFill>
          <a:blip r:embed="rId2"/>
          <a:stretch>
            <a:fillRect/>
          </a:stretch>
        </p:blipFill>
        <p:spPr>
          <a:xfrm>
            <a:off x="945573" y="533068"/>
            <a:ext cx="4249883" cy="2675349"/>
          </a:xfrm>
          <a:prstGeom prst="rect">
            <a:avLst/>
          </a:prstGeom>
        </p:spPr>
      </p:pic>
      <p:pic>
        <p:nvPicPr>
          <p:cNvPr id="3" name="Рисунок 2"/>
          <p:cNvPicPr>
            <a:picLocks noChangeAspect="1"/>
          </p:cNvPicPr>
          <p:nvPr/>
        </p:nvPicPr>
        <p:blipFill>
          <a:blip r:embed="rId3"/>
          <a:stretch>
            <a:fillRect/>
          </a:stretch>
        </p:blipFill>
        <p:spPr>
          <a:xfrm>
            <a:off x="945574" y="3208417"/>
            <a:ext cx="4395356" cy="677984"/>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val="4174052860"/>
              </p:ext>
            </p:extLst>
          </p:nvPr>
        </p:nvGraphicFramePr>
        <p:xfrm>
          <a:off x="6109855" y="561110"/>
          <a:ext cx="4468090" cy="5893882"/>
        </p:xfrm>
        <a:graphic>
          <a:graphicData uri="http://schemas.openxmlformats.org/drawingml/2006/table">
            <a:tbl>
              <a:tblPr firstRow="1" firstCol="1" bandRow="1">
                <a:tableStyleId>{5C22544A-7EE6-4342-B048-85BDC9FD1C3A}</a:tableStyleId>
              </a:tblPr>
              <a:tblGrid>
                <a:gridCol w="1477094"/>
                <a:gridCol w="2990996"/>
              </a:tblGrid>
              <a:tr h="1396223">
                <a:tc>
                  <a:txBody>
                    <a:bodyPr/>
                    <a:lstStyle/>
                    <a:p>
                      <a:pPr marL="1905" indent="-6350" algn="l">
                        <a:lnSpc>
                          <a:spcPct val="107000"/>
                        </a:lnSpc>
                        <a:spcAft>
                          <a:spcPts val="0"/>
                        </a:spcAft>
                      </a:pPr>
                      <a:r>
                        <a:rPr lang="ru-RU" sz="1400" dirty="0">
                          <a:effectLst/>
                        </a:rPr>
                        <a:t>«Ухо – нос» </a:t>
                      </a:r>
                      <a:endPar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25400" marT="40005" marB="0"/>
                </a:tc>
                <a:tc>
                  <a:txBody>
                    <a:bodyPr/>
                    <a:lstStyle/>
                    <a:p>
                      <a:pPr marL="366395" marR="43815" indent="-6350" algn="just">
                        <a:lnSpc>
                          <a:spcPct val="107000"/>
                        </a:lnSpc>
                        <a:spcAft>
                          <a:spcPts val="0"/>
                        </a:spcAft>
                      </a:pPr>
                      <a:r>
                        <a:rPr lang="ru-RU" sz="1400" dirty="0">
                          <a:effectLst/>
                        </a:rPr>
                        <a:t>Правая рука касается кончика носа, левая – мочки правого уха. Одновременно отпустить ухо и нос, хлопнуть в ладоши, затем поменять положение рук. </a:t>
                      </a:r>
                      <a:endPar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25400" marT="40005" marB="0"/>
                </a:tc>
              </a:tr>
              <a:tr h="770499">
                <a:tc>
                  <a:txBody>
                    <a:bodyPr/>
                    <a:lstStyle/>
                    <a:p>
                      <a:pPr marL="1905" indent="-6350" algn="l">
                        <a:lnSpc>
                          <a:spcPct val="107000"/>
                        </a:lnSpc>
                        <a:spcAft>
                          <a:spcPts val="0"/>
                        </a:spcAft>
                      </a:pPr>
                      <a:r>
                        <a:rPr lang="ru-RU" sz="1400">
                          <a:effectLst/>
                        </a:rPr>
                        <a:t>«Ножницы» </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25400" marT="40005" marB="0"/>
                </a:tc>
                <a:tc>
                  <a:txBody>
                    <a:bodyPr/>
                    <a:lstStyle/>
                    <a:p>
                      <a:pPr marL="366395" indent="-6350" algn="just">
                        <a:lnSpc>
                          <a:spcPct val="107000"/>
                        </a:lnSpc>
                        <a:spcAft>
                          <a:spcPts val="0"/>
                        </a:spcAft>
                      </a:pPr>
                      <a:r>
                        <a:rPr lang="ru-RU" sz="1400" dirty="0">
                          <a:effectLst/>
                        </a:rPr>
                        <a:t>Перекрестные движения руками перед собой, меняя правую и левую руки. </a:t>
                      </a:r>
                      <a:endPar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25400" marT="40005" marB="0"/>
                </a:tc>
              </a:tr>
              <a:tr h="1498473">
                <a:tc>
                  <a:txBody>
                    <a:bodyPr/>
                    <a:lstStyle/>
                    <a:p>
                      <a:pPr marL="1905" indent="-6350" algn="l">
                        <a:lnSpc>
                          <a:spcPct val="107000"/>
                        </a:lnSpc>
                        <a:spcAft>
                          <a:spcPts val="0"/>
                        </a:spcAft>
                      </a:pPr>
                      <a:r>
                        <a:rPr lang="ru-RU" sz="1400">
                          <a:effectLst/>
                        </a:rPr>
                        <a:t>«Колено – локоть» </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25400" marT="40005" marB="0"/>
                </a:tc>
                <a:tc>
                  <a:txBody>
                    <a:bodyPr/>
                    <a:lstStyle/>
                    <a:p>
                      <a:pPr marL="366395" marR="43180" indent="-6350" algn="just">
                        <a:lnSpc>
                          <a:spcPct val="107000"/>
                        </a:lnSpc>
                        <a:spcAft>
                          <a:spcPts val="0"/>
                        </a:spcAft>
                      </a:pPr>
                      <a:r>
                        <a:rPr lang="ru-RU" sz="1400">
                          <a:effectLst/>
                        </a:rPr>
                        <a:t>Стоя. Поднять и согнуть левую ногу в колене, локтем правой руки дотронуться до колена левой ноги, затем тоже с правой ногой и левой рукой. Повторить упражнение 8–10 раз. </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25400" marT="40005" marB="0"/>
                </a:tc>
              </a:tr>
              <a:tr h="2226449">
                <a:tc>
                  <a:txBody>
                    <a:bodyPr/>
                    <a:lstStyle/>
                    <a:p>
                      <a:pPr marL="1905" indent="-6350" algn="just">
                        <a:lnSpc>
                          <a:spcPct val="107000"/>
                        </a:lnSpc>
                        <a:spcAft>
                          <a:spcPts val="0"/>
                        </a:spcAft>
                      </a:pPr>
                      <a:r>
                        <a:rPr lang="ru-RU" sz="1400">
                          <a:effectLst/>
                        </a:rPr>
                        <a:t>«Перекрестная ходьба» </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25400" marT="40005" marB="0"/>
                </a:tc>
                <a:tc>
                  <a:txBody>
                    <a:bodyPr/>
                    <a:lstStyle/>
                    <a:p>
                      <a:pPr marL="366395" marR="43815" indent="-6350" algn="just">
                        <a:lnSpc>
                          <a:spcPct val="107000"/>
                        </a:lnSpc>
                        <a:spcAft>
                          <a:spcPts val="0"/>
                        </a:spcAft>
                      </a:pPr>
                      <a:r>
                        <a:rPr lang="ru-RU" sz="1400" dirty="0">
                          <a:effectLst/>
                        </a:rPr>
                        <a:t>  Медленная перекрестная ходьба, при выполнении которой дети попеременно касаются правым локтем левого колена и левым локтем – правого с обязательной фиксацией положения «локоть – колено». Как варианты: пальцы обеих рук смыкаются </a:t>
                      </a:r>
                      <a:endPar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25400" marT="40005" marB="0"/>
                </a:tc>
              </a:tr>
            </a:tbl>
          </a:graphicData>
        </a:graphic>
      </p:graphicFrame>
    </p:spTree>
    <p:extLst>
      <p:ext uri="{BB962C8B-B14F-4D97-AF65-F5344CB8AC3E}">
        <p14:creationId xmlns:p14="http://schemas.microsoft.com/office/powerpoint/2010/main" val="1017587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00100" y="415636"/>
            <a:ext cx="4655127" cy="6037119"/>
          </a:xfrm>
          <a:prstGeom prst="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n>
                <a:solidFill>
                  <a:schemeClr val="tx1"/>
                </a:solidFill>
              </a:ln>
            </a:endParaRPr>
          </a:p>
        </p:txBody>
      </p:sp>
      <p:sp>
        <p:nvSpPr>
          <p:cNvPr id="5" name="Прямоугольник 4"/>
          <p:cNvSpPr/>
          <p:nvPr/>
        </p:nvSpPr>
        <p:spPr>
          <a:xfrm>
            <a:off x="6033655" y="415635"/>
            <a:ext cx="4655127" cy="6037119"/>
          </a:xfrm>
          <a:prstGeom prst="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80655" y="561110"/>
            <a:ext cx="4634345" cy="923330"/>
          </a:xfrm>
          <a:prstGeom prst="rect">
            <a:avLst/>
          </a:prstGeom>
          <a:noFill/>
        </p:spPr>
        <p:txBody>
          <a:bodyPr wrap="square" rtlCol="0">
            <a:spAutoFit/>
          </a:bodyPr>
          <a:lstStyle/>
          <a:p>
            <a:pPr algn="ctr"/>
            <a:endParaRPr lang="ru-RU" b="1" dirty="0" smtClean="0">
              <a:solidFill>
                <a:srgbClr val="002060"/>
              </a:solidFill>
              <a:latin typeface="Times New Roman" panose="02020603050405020304" pitchFamily="18" charset="0"/>
              <a:cs typeface="Times New Roman" panose="02020603050405020304" pitchFamily="18" charset="0"/>
            </a:endParaRPr>
          </a:p>
          <a:p>
            <a:pPr algn="ctr"/>
            <a:endParaRPr lang="ru-RU" b="1" dirty="0">
              <a:solidFill>
                <a:srgbClr val="002060"/>
              </a:solidFill>
              <a:latin typeface="Times New Roman" panose="02020603050405020304" pitchFamily="18" charset="0"/>
              <a:cs typeface="Times New Roman" panose="02020603050405020304" pitchFamily="18" charset="0"/>
            </a:endParaRPr>
          </a:p>
          <a:p>
            <a:r>
              <a:rPr lang="ru-RU" b="1" dirty="0"/>
              <a:t> </a:t>
            </a:r>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3542221664"/>
              </p:ext>
            </p:extLst>
          </p:nvPr>
        </p:nvGraphicFramePr>
        <p:xfrm>
          <a:off x="896106" y="561110"/>
          <a:ext cx="4455212" cy="5569525"/>
        </p:xfrm>
        <a:graphic>
          <a:graphicData uri="http://schemas.openxmlformats.org/drawingml/2006/table">
            <a:tbl>
              <a:tblPr firstRow="1" firstCol="1" bandRow="1">
                <a:tableStyleId>{5C22544A-7EE6-4342-B048-85BDC9FD1C3A}</a:tableStyleId>
              </a:tblPr>
              <a:tblGrid>
                <a:gridCol w="1472838"/>
                <a:gridCol w="2982374"/>
              </a:tblGrid>
              <a:tr h="619929">
                <a:tc>
                  <a:txBody>
                    <a:bodyPr/>
                    <a:lstStyle/>
                    <a:p>
                      <a:pPr marL="366395" indent="-6350" algn="l">
                        <a:lnSpc>
                          <a:spcPct val="107000"/>
                        </a:lnSpc>
                        <a:spcAft>
                          <a:spcPts val="800"/>
                        </a:spcAft>
                      </a:pPr>
                      <a:r>
                        <a:rPr lang="ru-RU" sz="900" dirty="0">
                          <a:effectLst/>
                        </a:rPr>
                        <a:t> </a:t>
                      </a:r>
                      <a:endParaRPr lang="ru-RU"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15" marR="16987" marT="26330" marB="0" anchor="ctr"/>
                </a:tc>
                <a:tc>
                  <a:txBody>
                    <a:bodyPr/>
                    <a:lstStyle/>
                    <a:p>
                      <a:pPr marL="366395" marR="46990" indent="-6350" algn="just">
                        <a:lnSpc>
                          <a:spcPct val="107000"/>
                        </a:lnSpc>
                        <a:spcAft>
                          <a:spcPts val="0"/>
                        </a:spcAft>
                      </a:pPr>
                      <a:r>
                        <a:rPr lang="ru-RU" sz="900">
                          <a:effectLst/>
                        </a:rPr>
                        <a:t>в замок то под правым, то под левым приподнятым коленом; -правая ладонь касается левой коленки и наоборот. </a:t>
                      </a:r>
                      <a:endPar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15" marR="16987" marT="26330" marB="0"/>
                </a:tc>
              </a:tr>
              <a:tr h="2025900">
                <a:tc>
                  <a:txBody>
                    <a:bodyPr/>
                    <a:lstStyle/>
                    <a:p>
                      <a:pPr marL="1905" indent="-6350" algn="l">
                        <a:lnSpc>
                          <a:spcPct val="107000"/>
                        </a:lnSpc>
                        <a:spcAft>
                          <a:spcPts val="0"/>
                        </a:spcAft>
                      </a:pPr>
                      <a:r>
                        <a:rPr lang="ru-RU" sz="900">
                          <a:effectLst/>
                        </a:rPr>
                        <a:t>«Перекрёстное марширование» </a:t>
                      </a:r>
                      <a:endPar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15" marR="16987" marT="26330" marB="0"/>
                </a:tc>
                <a:tc>
                  <a:txBody>
                    <a:bodyPr/>
                    <a:lstStyle/>
                    <a:p>
                      <a:pPr marL="366395" marR="45085" indent="-6350" algn="just">
                        <a:lnSpc>
                          <a:spcPct val="107000"/>
                        </a:lnSpc>
                        <a:spcAft>
                          <a:spcPts val="120"/>
                        </a:spcAft>
                      </a:pPr>
                      <a:r>
                        <a:rPr lang="ru-RU" sz="900">
                          <a:effectLst/>
                        </a:rPr>
                        <a:t>1-й этап. На счёт 1-12 ребёнок медленно шагает, попеременно касаясь то правой, то левой рукой противоположного колена (перекрёстные движения). </a:t>
                      </a:r>
                    </a:p>
                    <a:p>
                      <a:pPr marL="366395" marR="46990" indent="-6350" algn="just">
                        <a:lnSpc>
                          <a:spcPct val="106000"/>
                        </a:lnSpc>
                        <a:spcAft>
                          <a:spcPts val="135"/>
                        </a:spcAft>
                      </a:pPr>
                      <a:r>
                        <a:rPr lang="ru-RU" sz="900">
                          <a:effectLst/>
                        </a:rPr>
                        <a:t>2-й этап. Далее на счёт 1-12 ребёнок шагает, но уже касаясь одноимённого колена (односторонние движения). </a:t>
                      </a:r>
                    </a:p>
                    <a:p>
                      <a:pPr marL="366395" indent="-6350" algn="l">
                        <a:lnSpc>
                          <a:spcPct val="107000"/>
                        </a:lnSpc>
                        <a:spcAft>
                          <a:spcPts val="160"/>
                        </a:spcAft>
                        <a:tabLst>
                          <a:tab pos="1186180" algn="ctr"/>
                          <a:tab pos="1703705" algn="ctr"/>
                          <a:tab pos="2460625" algn="ctr"/>
                          <a:tab pos="3203575" algn="ctr"/>
                          <a:tab pos="4138930" algn="r"/>
                        </a:tabLst>
                      </a:pPr>
                      <a:r>
                        <a:rPr lang="ru-RU" sz="900">
                          <a:effectLst/>
                        </a:rPr>
                        <a:t>Повторить 	1-й, 	2-й, 	закончить 	1-м 	этапом </a:t>
                      </a:r>
                    </a:p>
                    <a:p>
                      <a:pPr marL="366395" indent="-6350" algn="l">
                        <a:lnSpc>
                          <a:spcPct val="107000"/>
                        </a:lnSpc>
                        <a:spcAft>
                          <a:spcPts val="0"/>
                        </a:spcAft>
                      </a:pPr>
                      <a:r>
                        <a:rPr lang="ru-RU" sz="900">
                          <a:effectLst/>
                        </a:rPr>
                        <a:t>(перекрёстными движениями) </a:t>
                      </a:r>
                      <a:endPar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15" marR="16987" marT="26330" marB="0"/>
                </a:tc>
              </a:tr>
              <a:tr h="619929">
                <a:tc>
                  <a:txBody>
                    <a:bodyPr/>
                    <a:lstStyle/>
                    <a:p>
                      <a:pPr marL="1905" indent="-6350" algn="l">
                        <a:lnSpc>
                          <a:spcPct val="107000"/>
                        </a:lnSpc>
                        <a:spcAft>
                          <a:spcPts val="0"/>
                        </a:spcAft>
                      </a:pPr>
                      <a:r>
                        <a:rPr lang="ru-RU" sz="900">
                          <a:effectLst/>
                        </a:rPr>
                        <a:t>«Ёжик» </a:t>
                      </a:r>
                      <a:endPar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15" marR="16987" marT="26330" marB="0"/>
                </a:tc>
                <a:tc>
                  <a:txBody>
                    <a:bodyPr/>
                    <a:lstStyle/>
                    <a:p>
                      <a:pPr marL="366395" marR="43180" indent="-6350" algn="just">
                        <a:lnSpc>
                          <a:spcPct val="107000"/>
                        </a:lnSpc>
                        <a:spcAft>
                          <a:spcPts val="0"/>
                        </a:spcAft>
                      </a:pPr>
                      <a:r>
                        <a:rPr lang="ru-RU" sz="900">
                          <a:effectLst/>
                        </a:rPr>
                        <a:t>Встать на четвереньки и ползти, не задевая расставленные предметы на полу. Руки ставить крестнакрест». </a:t>
                      </a:r>
                      <a:endPar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15" marR="16987" marT="26330" marB="0"/>
                </a:tc>
              </a:tr>
              <a:tr h="2303767">
                <a:tc>
                  <a:txBody>
                    <a:bodyPr/>
                    <a:lstStyle/>
                    <a:p>
                      <a:pPr marL="1905" indent="-6350" algn="l">
                        <a:lnSpc>
                          <a:spcPct val="107000"/>
                        </a:lnSpc>
                        <a:spcAft>
                          <a:spcPts val="0"/>
                        </a:spcAft>
                      </a:pPr>
                      <a:r>
                        <a:rPr lang="ru-RU" sz="900">
                          <a:effectLst/>
                        </a:rPr>
                        <a:t>«Прыжки на месте» </a:t>
                      </a:r>
                      <a:endPar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15" marR="16987" marT="26330" marB="0"/>
                </a:tc>
                <a:tc>
                  <a:txBody>
                    <a:bodyPr/>
                    <a:lstStyle/>
                    <a:p>
                      <a:pPr marL="366395" indent="-6350" algn="just">
                        <a:lnSpc>
                          <a:spcPct val="116000"/>
                        </a:lnSpc>
                        <a:spcAft>
                          <a:spcPts val="100"/>
                        </a:spcAft>
                      </a:pPr>
                      <a:r>
                        <a:rPr lang="ru-RU" sz="900" dirty="0">
                          <a:effectLst/>
                        </a:rPr>
                        <a:t>Выполняются с одновременными движениями руками и ногами: </a:t>
                      </a:r>
                    </a:p>
                    <a:p>
                      <a:pPr marL="342900" lvl="0" indent="-342900" algn="just" fontAlgn="base">
                        <a:lnSpc>
                          <a:spcPct val="107000"/>
                        </a:lnSpc>
                        <a:spcAft>
                          <a:spcPts val="0"/>
                        </a:spcAft>
                        <a:buClr>
                          <a:srgbClr val="000000"/>
                        </a:buClr>
                        <a:buSzPts val="1400"/>
                        <a:buFont typeface="Arial" panose="020B0604020202020204" pitchFamily="34" charset="0"/>
                        <a:buChar char="•"/>
                      </a:pPr>
                      <a:r>
                        <a:rPr lang="ru-RU" sz="900" u="none" strike="noStrike" dirty="0">
                          <a:effectLst/>
                          <a:uFill>
                            <a:solidFill>
                              <a:srgbClr val="000000"/>
                            </a:solidFill>
                          </a:uFill>
                        </a:rPr>
                        <a:t>Ноги вместе – руки врозь, ноги врозь – руки вместе. </a:t>
                      </a:r>
                    </a:p>
                    <a:p>
                      <a:pPr marL="342900" lvl="0" indent="-342900" algn="just" fontAlgn="base">
                        <a:lnSpc>
                          <a:spcPct val="107000"/>
                        </a:lnSpc>
                        <a:spcAft>
                          <a:spcPts val="0"/>
                        </a:spcAft>
                        <a:buClr>
                          <a:srgbClr val="000000"/>
                        </a:buClr>
                        <a:buSzPts val="1400"/>
                        <a:buFont typeface="Arial" panose="020B0604020202020204" pitchFamily="34" charset="0"/>
                        <a:buChar char="•"/>
                      </a:pPr>
                      <a:r>
                        <a:rPr lang="ru-RU" sz="900" u="none" strike="noStrike" dirty="0">
                          <a:effectLst/>
                          <a:uFill>
                            <a:solidFill>
                              <a:srgbClr val="000000"/>
                            </a:solidFill>
                          </a:uFill>
                        </a:rPr>
                        <a:t>Ноги вместе – руки вместе, ноги врозь – руки врозь.  Ноги врозь и ноги вместе. </a:t>
                      </a:r>
                    </a:p>
                    <a:p>
                      <a:pPr marL="342900" lvl="0" indent="-342900" algn="just" fontAlgn="base">
                        <a:lnSpc>
                          <a:spcPct val="116000"/>
                        </a:lnSpc>
                        <a:spcAft>
                          <a:spcPts val="100"/>
                        </a:spcAft>
                        <a:buClr>
                          <a:srgbClr val="000000"/>
                        </a:buClr>
                        <a:buSzPts val="1400"/>
                        <a:buFont typeface="Arial" panose="020B0604020202020204" pitchFamily="34" charset="0"/>
                        <a:buChar char="•"/>
                      </a:pPr>
                      <a:r>
                        <a:rPr lang="ru-RU" sz="900" u="none" strike="noStrike" dirty="0">
                          <a:effectLst/>
                          <a:uFill>
                            <a:solidFill>
                              <a:srgbClr val="000000"/>
                            </a:solidFill>
                          </a:uFill>
                        </a:rPr>
                        <a:t>Ноги врозь и ноги перекрещены – поочерёдно правая и левая нога впереди.  </a:t>
                      </a:r>
                    </a:p>
                    <a:p>
                      <a:pPr marL="342900" lvl="0" indent="-342900" algn="just" fontAlgn="base">
                        <a:lnSpc>
                          <a:spcPct val="116000"/>
                        </a:lnSpc>
                        <a:spcAft>
                          <a:spcPts val="0"/>
                        </a:spcAft>
                        <a:buClr>
                          <a:srgbClr val="000000"/>
                        </a:buClr>
                        <a:buSzPts val="1400"/>
                        <a:buFont typeface="Arial" panose="020B0604020202020204" pitchFamily="34" charset="0"/>
                        <a:buChar char="•"/>
                      </a:pPr>
                      <a:r>
                        <a:rPr lang="ru-RU" sz="900" u="none" strike="noStrike" dirty="0">
                          <a:effectLst/>
                          <a:uFill>
                            <a:solidFill>
                              <a:srgbClr val="000000"/>
                            </a:solidFill>
                          </a:uFill>
                        </a:rPr>
                        <a:t>То же, но с аналогичным движением рук, вытянутых прямо перед собой. </a:t>
                      </a:r>
                    </a:p>
                    <a:p>
                      <a:pPr marL="366395" marR="24765" indent="-6350" algn="ctr">
                        <a:lnSpc>
                          <a:spcPct val="107000"/>
                        </a:lnSpc>
                        <a:spcAft>
                          <a:spcPts val="0"/>
                        </a:spcAft>
                      </a:pPr>
                      <a:r>
                        <a:rPr lang="ru-RU" sz="900" dirty="0">
                          <a:effectLst/>
                        </a:rPr>
                        <a:t>(цикл прыжков повторить несколько раз) </a:t>
                      </a:r>
                      <a:endParaRPr lang="ru-RU"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15" marR="16987" marT="26330" marB="0"/>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3154539720"/>
              </p:ext>
            </p:extLst>
          </p:nvPr>
        </p:nvGraphicFramePr>
        <p:xfrm>
          <a:off x="6171947" y="561110"/>
          <a:ext cx="4405998" cy="5808517"/>
        </p:xfrm>
        <a:graphic>
          <a:graphicData uri="http://schemas.openxmlformats.org/drawingml/2006/table">
            <a:tbl>
              <a:tblPr firstRow="1" firstCol="1" bandRow="1">
                <a:tableStyleId>{5C22544A-7EE6-4342-B048-85BDC9FD1C3A}</a:tableStyleId>
              </a:tblPr>
              <a:tblGrid>
                <a:gridCol w="1456569"/>
                <a:gridCol w="2949429"/>
              </a:tblGrid>
              <a:tr h="1176521">
                <a:tc>
                  <a:txBody>
                    <a:bodyPr/>
                    <a:lstStyle/>
                    <a:p>
                      <a:pPr marL="1905" indent="-6350" algn="l">
                        <a:lnSpc>
                          <a:spcPct val="107000"/>
                        </a:lnSpc>
                        <a:spcAft>
                          <a:spcPts val="0"/>
                        </a:spcAft>
                      </a:pPr>
                      <a:r>
                        <a:rPr lang="ru-RU" sz="900">
                          <a:effectLst/>
                        </a:rPr>
                        <a:t>«Парад» </a:t>
                      </a:r>
                      <a:endPar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16758" marT="25975" marB="0"/>
                </a:tc>
                <a:tc>
                  <a:txBody>
                    <a:bodyPr/>
                    <a:lstStyle/>
                    <a:p>
                      <a:pPr marL="366395" marR="43180" indent="-6350" algn="just">
                        <a:lnSpc>
                          <a:spcPct val="107000"/>
                        </a:lnSpc>
                        <a:spcAft>
                          <a:spcPts val="0"/>
                        </a:spcAft>
                      </a:pPr>
                      <a:r>
                        <a:rPr lang="ru-RU" sz="900">
                          <a:effectLst/>
                        </a:rPr>
                        <a:t>Марширование на счёт «раз, два, три, четыре». В первом цикле шагов хлопок руками на счёт «раз», во втором цикле – хлопок на счёт «два», в третьем цикле хлопок на счёт «три», в четвёртом цикле – хлопок на счёт «четыре». Повторить несколько раз. </a:t>
                      </a:r>
                      <a:endPar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16758" marT="25975" marB="0"/>
                </a:tc>
              </a:tr>
              <a:tr h="1030178">
                <a:tc>
                  <a:txBody>
                    <a:bodyPr/>
                    <a:lstStyle/>
                    <a:p>
                      <a:pPr marL="1905" indent="-6350" algn="l">
                        <a:lnSpc>
                          <a:spcPct val="107000"/>
                        </a:lnSpc>
                        <a:spcAft>
                          <a:spcPts val="0"/>
                        </a:spcAft>
                      </a:pPr>
                      <a:r>
                        <a:rPr lang="ru-RU" sz="900">
                          <a:effectLst/>
                        </a:rPr>
                        <a:t>«Змейка» </a:t>
                      </a:r>
                    </a:p>
                    <a:p>
                      <a:pPr marL="1905" indent="-6350" algn="l">
                        <a:lnSpc>
                          <a:spcPct val="107000"/>
                        </a:lnSpc>
                        <a:spcAft>
                          <a:spcPts val="0"/>
                        </a:spcAft>
                      </a:pPr>
                      <a:r>
                        <a:rPr lang="ru-RU" sz="900">
                          <a:effectLst/>
                        </a:rPr>
                        <a:t> </a:t>
                      </a:r>
                      <a:endPar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16758" marT="25975" marB="0"/>
                </a:tc>
                <a:tc>
                  <a:txBody>
                    <a:bodyPr/>
                    <a:lstStyle/>
                    <a:p>
                      <a:pPr marL="366395" marR="45720" indent="-6350" algn="just">
                        <a:lnSpc>
                          <a:spcPct val="107000"/>
                        </a:lnSpc>
                        <a:spcAft>
                          <a:spcPts val="135"/>
                        </a:spcAft>
                      </a:pPr>
                      <a:r>
                        <a:rPr lang="ru-RU" sz="900">
                          <a:effectLst/>
                        </a:rPr>
                        <a:t>Ходьба, затем бег «змейкой» (ноги перекрещиваются) с изменением направления движения по команде взрослого (поворот кругом во время бега). </a:t>
                      </a:r>
                    </a:p>
                    <a:p>
                      <a:pPr marL="366395" indent="-6350" algn="l">
                        <a:lnSpc>
                          <a:spcPct val="107000"/>
                        </a:lnSpc>
                        <a:spcAft>
                          <a:spcPts val="0"/>
                        </a:spcAft>
                      </a:pPr>
                      <a:r>
                        <a:rPr lang="ru-RU" sz="900">
                          <a:effectLst/>
                        </a:rPr>
                        <a:t>Усложнение – ходьба или бег на носках. </a:t>
                      </a:r>
                      <a:endPar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16758" marT="25975" marB="0"/>
                </a:tc>
              </a:tr>
              <a:tr h="1413309">
                <a:tc>
                  <a:txBody>
                    <a:bodyPr/>
                    <a:lstStyle/>
                    <a:p>
                      <a:pPr marL="1905" indent="-6350" algn="l">
                        <a:lnSpc>
                          <a:spcPct val="107000"/>
                        </a:lnSpc>
                        <a:spcAft>
                          <a:spcPts val="0"/>
                        </a:spcAft>
                      </a:pPr>
                      <a:r>
                        <a:rPr lang="ru-RU" sz="900">
                          <a:effectLst/>
                        </a:rPr>
                        <a:t>«Дышим носом» </a:t>
                      </a:r>
                      <a:endPar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16758" marT="25975" marB="0"/>
                </a:tc>
                <a:tc>
                  <a:txBody>
                    <a:bodyPr/>
                    <a:lstStyle/>
                    <a:p>
                      <a:pPr marL="366395" marR="45720" indent="-6350" algn="just">
                        <a:lnSpc>
                          <a:spcPct val="107000"/>
                        </a:lnSpc>
                        <a:spcAft>
                          <a:spcPts val="0"/>
                        </a:spcAft>
                      </a:pPr>
                      <a:r>
                        <a:rPr lang="ru-RU" sz="900">
                          <a:effectLst/>
                        </a:rPr>
                        <a:t>Исходное положение стоя. Дыхание только через левую, потом только через правую ноздрю (при этом правую ноздрю закрывают большим пальцем правой руки, остальные пальцы смотрят вверх, левую ноздрю закрывают мизинцем правой руки). Дыхание медленное, глубокое. </a:t>
                      </a:r>
                      <a:endPar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16758" marT="25975" marB="0"/>
                </a:tc>
              </a:tr>
              <a:tr h="1169293">
                <a:tc>
                  <a:txBody>
                    <a:bodyPr/>
                    <a:lstStyle/>
                    <a:p>
                      <a:pPr marL="1905" indent="-6350" algn="l">
                        <a:lnSpc>
                          <a:spcPct val="107000"/>
                        </a:lnSpc>
                        <a:spcAft>
                          <a:spcPts val="135"/>
                        </a:spcAft>
                      </a:pPr>
                      <a:r>
                        <a:rPr lang="ru-RU" sz="900">
                          <a:effectLst/>
                        </a:rPr>
                        <a:t>«Прыжки с поворотом </a:t>
                      </a:r>
                    </a:p>
                    <a:p>
                      <a:pPr marL="1905" indent="-6350" algn="l">
                        <a:lnSpc>
                          <a:spcPct val="107000"/>
                        </a:lnSpc>
                        <a:spcAft>
                          <a:spcPts val="0"/>
                        </a:spcAft>
                      </a:pPr>
                      <a:r>
                        <a:rPr lang="ru-RU" sz="900">
                          <a:effectLst/>
                        </a:rPr>
                        <a:t>и без него» </a:t>
                      </a:r>
                      <a:endPar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16758" marT="25975" marB="0"/>
                </a:tc>
                <a:tc>
                  <a:txBody>
                    <a:bodyPr/>
                    <a:lstStyle/>
                    <a:p>
                      <a:pPr marL="342900" marR="1336040" lvl="0" indent="-342900" algn="l" fontAlgn="base">
                        <a:lnSpc>
                          <a:spcPct val="106000"/>
                        </a:lnSpc>
                        <a:spcAft>
                          <a:spcPts val="10"/>
                        </a:spcAft>
                        <a:buClr>
                          <a:srgbClr val="000000"/>
                        </a:buClr>
                        <a:buSzPts val="1400"/>
                        <a:buFont typeface="Arial" panose="020B0604020202020204" pitchFamily="34" charset="0"/>
                        <a:buChar char="•"/>
                      </a:pPr>
                      <a:r>
                        <a:rPr lang="ru-RU" sz="900" u="none" strike="noStrike">
                          <a:effectLst/>
                          <a:uFill>
                            <a:solidFill>
                              <a:srgbClr val="000000"/>
                            </a:solidFill>
                          </a:uFill>
                        </a:rPr>
                        <a:t>Прыжок с поворотом на 180  Прыжок назад, прыжок вперед </a:t>
                      </a:r>
                    </a:p>
                    <a:p>
                      <a:pPr marL="342900" marR="1336040" lvl="0" indent="-342900" algn="l" fontAlgn="base">
                        <a:lnSpc>
                          <a:spcPct val="107000"/>
                        </a:lnSpc>
                        <a:spcAft>
                          <a:spcPts val="0"/>
                        </a:spcAft>
                        <a:buClr>
                          <a:srgbClr val="000000"/>
                        </a:buClr>
                        <a:buSzPts val="1400"/>
                        <a:buFont typeface="Arial" panose="020B0604020202020204" pitchFamily="34" charset="0"/>
                        <a:buChar char="•"/>
                      </a:pPr>
                      <a:r>
                        <a:rPr lang="ru-RU" sz="900" u="none" strike="noStrike">
                          <a:effectLst/>
                          <a:uFill>
                            <a:solidFill>
                              <a:srgbClr val="000000"/>
                            </a:solidFill>
                          </a:uFill>
                        </a:rPr>
                        <a:t>Прыжок влево, прыжок вправо </a:t>
                      </a:r>
                      <a:endParaRPr lang="ru-RU" sz="9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44410" marR="16758" marT="25975" marB="0"/>
                </a:tc>
              </a:tr>
              <a:tr h="1019216">
                <a:tc>
                  <a:txBody>
                    <a:bodyPr/>
                    <a:lstStyle/>
                    <a:p>
                      <a:pPr marL="1905" indent="-6350" algn="l">
                        <a:lnSpc>
                          <a:spcPct val="107000"/>
                        </a:lnSpc>
                        <a:spcAft>
                          <a:spcPts val="0"/>
                        </a:spcAft>
                      </a:pPr>
                      <a:r>
                        <a:rPr lang="ru-RU" sz="900">
                          <a:effectLst/>
                        </a:rPr>
                        <a:t>«Мельница» </a:t>
                      </a:r>
                    </a:p>
                    <a:p>
                      <a:pPr marL="1905" indent="-6350" algn="l">
                        <a:lnSpc>
                          <a:spcPct val="107000"/>
                        </a:lnSpc>
                        <a:spcAft>
                          <a:spcPts val="0"/>
                        </a:spcAft>
                      </a:pPr>
                      <a:r>
                        <a:rPr lang="ru-RU" sz="900">
                          <a:effectLst/>
                        </a:rPr>
                        <a:t> </a:t>
                      </a:r>
                      <a:endPar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16758" marT="25975" marB="0"/>
                </a:tc>
                <a:tc>
                  <a:txBody>
                    <a:bodyPr/>
                    <a:lstStyle/>
                    <a:p>
                      <a:pPr marL="366395" marR="45085" indent="-6350" algn="just">
                        <a:lnSpc>
                          <a:spcPct val="107000"/>
                        </a:lnSpc>
                        <a:spcAft>
                          <a:spcPts val="0"/>
                        </a:spcAft>
                      </a:pPr>
                      <a:r>
                        <a:rPr lang="ru-RU" sz="900" dirty="0">
                          <a:effectLst/>
                        </a:rPr>
                        <a:t>Рука и противоположная нога вращаются круговыми движениями сначала вперед, затем назад, одновременно с вращением глаз вправо, влево, вверх, вниз. Время выполнения 1-2 минуты. Дыхание произвольное. </a:t>
                      </a:r>
                      <a:endParaRPr lang="ru-RU"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16758" marT="25975" marB="0"/>
                </a:tc>
              </a:tr>
            </a:tbl>
          </a:graphicData>
        </a:graphic>
      </p:graphicFrame>
    </p:spTree>
    <p:extLst>
      <p:ext uri="{BB962C8B-B14F-4D97-AF65-F5344CB8AC3E}">
        <p14:creationId xmlns:p14="http://schemas.microsoft.com/office/powerpoint/2010/main" val="507360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00100" y="415636"/>
            <a:ext cx="4655127" cy="6037119"/>
          </a:xfrm>
          <a:prstGeom prst="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n>
                <a:solidFill>
                  <a:schemeClr val="tx1"/>
                </a:solidFill>
              </a:ln>
            </a:endParaRPr>
          </a:p>
        </p:txBody>
      </p:sp>
      <p:sp>
        <p:nvSpPr>
          <p:cNvPr id="5" name="Прямоугольник 4"/>
          <p:cNvSpPr/>
          <p:nvPr/>
        </p:nvSpPr>
        <p:spPr>
          <a:xfrm>
            <a:off x="6033655" y="415635"/>
            <a:ext cx="4655127" cy="6037119"/>
          </a:xfrm>
          <a:prstGeom prst="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904009" y="581890"/>
            <a:ext cx="4333009" cy="3617080"/>
          </a:xfrm>
          <a:prstGeom prst="rect">
            <a:avLst/>
          </a:prstGeom>
          <a:noFill/>
        </p:spPr>
        <p:txBody>
          <a:bodyPr wrap="square" rtlCol="0">
            <a:spAutoFit/>
          </a:bodyPr>
          <a:lstStyle/>
          <a:p>
            <a:pPr marL="411480" marR="110490" indent="-271145" algn="ctr">
              <a:lnSpc>
                <a:spcPct val="106000"/>
              </a:lnSpc>
              <a:spcAft>
                <a:spcPts val="230"/>
              </a:spcAft>
            </a:pPr>
            <a:r>
              <a:rPr lang="ru-RU" b="1" dirty="0" smtClean="0">
                <a:solidFill>
                  <a:srgbClr val="000000"/>
                </a:solidFill>
                <a:effectLst/>
                <a:latin typeface="Times New Roman" panose="02020603050405020304" pitchFamily="18" charset="0"/>
                <a:ea typeface="Times New Roman" panose="02020603050405020304" pitchFamily="18" charset="0"/>
              </a:rPr>
              <a:t>«Робот» </a:t>
            </a:r>
          </a:p>
          <a:p>
            <a:pPr marL="411480" marR="110490" indent="-271145" algn="just">
              <a:lnSpc>
                <a:spcPct val="106000"/>
              </a:lnSpc>
              <a:spcAft>
                <a:spcPts val="230"/>
              </a:spcAft>
            </a:pPr>
            <a:r>
              <a:rPr lang="ru-RU" dirty="0" smtClean="0">
                <a:solidFill>
                  <a:srgbClr val="000000"/>
                </a:solidFill>
                <a:effectLst/>
                <a:latin typeface="Times New Roman" panose="02020603050405020304" pitchFamily="18" charset="0"/>
                <a:ea typeface="Times New Roman" panose="02020603050405020304" pitchFamily="18" charset="0"/>
              </a:rPr>
              <a:t>Встать лицом к стене, ноги на ширине плеч, ладони </a:t>
            </a:r>
            <a:r>
              <a:rPr lang="ru-RU" b="1" dirty="0" smtClean="0">
                <a:solidFill>
                  <a:srgbClr val="000000"/>
                </a:solidFill>
                <a:effectLst/>
                <a:latin typeface="Times New Roman" panose="02020603050405020304" pitchFamily="18" charset="0"/>
                <a:ea typeface="Times New Roman" panose="02020603050405020304" pitchFamily="18" charset="0"/>
              </a:rPr>
              <a:t> </a:t>
            </a:r>
            <a:r>
              <a:rPr lang="ru-RU" dirty="0" smtClean="0">
                <a:solidFill>
                  <a:srgbClr val="000000"/>
                </a:solidFill>
                <a:effectLst/>
                <a:latin typeface="Times New Roman" panose="02020603050405020304" pitchFamily="18" charset="0"/>
                <a:ea typeface="Times New Roman" panose="02020603050405020304" pitchFamily="18" charset="0"/>
              </a:rPr>
              <a:t>лежат на стене на уровне глаз. Передвигаться вдоль стены вправо, а затем влево приставными шагами, руки и ноги должны двигаться параллельно, а затем передвигаться, используя противоположные руки и ноги. </a:t>
            </a:r>
          </a:p>
          <a:p>
            <a:pPr algn="ctr"/>
            <a:endParaRPr lang="ru-RU" b="1" dirty="0" smtClean="0">
              <a:solidFill>
                <a:srgbClr val="002060"/>
              </a:solidFill>
              <a:latin typeface="Times New Roman" panose="02020603050405020304" pitchFamily="18" charset="0"/>
              <a:cs typeface="Times New Roman" panose="02020603050405020304" pitchFamily="18" charset="0"/>
            </a:endParaRPr>
          </a:p>
          <a:p>
            <a:pPr algn="ctr"/>
            <a:endParaRPr lang="ru-RU" b="1" dirty="0">
              <a:solidFill>
                <a:srgbClr val="002060"/>
              </a:solidFill>
              <a:latin typeface="Times New Roman" panose="02020603050405020304" pitchFamily="18" charset="0"/>
              <a:cs typeface="Times New Roman" panose="02020603050405020304" pitchFamily="18" charset="0"/>
            </a:endParaRPr>
          </a:p>
          <a:p>
            <a:r>
              <a:rPr lang="ru-RU" b="1" dirty="0" smtClean="0"/>
              <a:t> </a:t>
            </a:r>
            <a:endParaRPr lang="ru-RU" dirty="0"/>
          </a:p>
        </p:txBody>
      </p:sp>
      <p:pic>
        <p:nvPicPr>
          <p:cNvPr id="2" name="Рисунок 1"/>
          <p:cNvPicPr>
            <a:picLocks noChangeAspect="1"/>
          </p:cNvPicPr>
          <p:nvPr/>
        </p:nvPicPr>
        <p:blipFill>
          <a:blip r:embed="rId2"/>
          <a:stretch>
            <a:fillRect/>
          </a:stretch>
        </p:blipFill>
        <p:spPr>
          <a:xfrm>
            <a:off x="6423529" y="662191"/>
            <a:ext cx="4175197" cy="3596579"/>
          </a:xfrm>
          <a:prstGeom prst="rect">
            <a:avLst/>
          </a:prstGeom>
        </p:spPr>
      </p:pic>
    </p:spTree>
    <p:extLst>
      <p:ext uri="{BB962C8B-B14F-4D97-AF65-F5344CB8AC3E}">
        <p14:creationId xmlns:p14="http://schemas.microsoft.com/office/powerpoint/2010/main" val="3397962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00100" y="415636"/>
            <a:ext cx="4655127" cy="6037119"/>
          </a:xfrm>
          <a:prstGeom prst="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n>
                <a:solidFill>
                  <a:schemeClr val="tx1"/>
                </a:solidFill>
              </a:ln>
            </a:endParaRPr>
          </a:p>
        </p:txBody>
      </p:sp>
      <p:sp>
        <p:nvSpPr>
          <p:cNvPr id="5" name="Прямоугольник 4"/>
          <p:cNvSpPr/>
          <p:nvPr/>
        </p:nvSpPr>
        <p:spPr>
          <a:xfrm>
            <a:off x="6033655" y="415635"/>
            <a:ext cx="4655127" cy="6037119"/>
          </a:xfrm>
          <a:prstGeom prst="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80655" y="561110"/>
            <a:ext cx="4634345" cy="923330"/>
          </a:xfrm>
          <a:prstGeom prst="rect">
            <a:avLst/>
          </a:prstGeom>
          <a:noFill/>
        </p:spPr>
        <p:txBody>
          <a:bodyPr wrap="square" rtlCol="0">
            <a:spAutoFit/>
          </a:bodyPr>
          <a:lstStyle/>
          <a:p>
            <a:pPr algn="ctr"/>
            <a:endParaRPr lang="ru-RU" b="1" dirty="0" smtClean="0">
              <a:solidFill>
                <a:srgbClr val="002060"/>
              </a:solidFill>
              <a:latin typeface="Times New Roman" panose="02020603050405020304" pitchFamily="18" charset="0"/>
              <a:cs typeface="Times New Roman" panose="02020603050405020304" pitchFamily="18" charset="0"/>
            </a:endParaRPr>
          </a:p>
          <a:p>
            <a:pPr algn="ctr"/>
            <a:endParaRPr lang="ru-RU" b="1" dirty="0">
              <a:solidFill>
                <a:srgbClr val="002060"/>
              </a:solidFill>
              <a:latin typeface="Times New Roman" panose="02020603050405020304" pitchFamily="18" charset="0"/>
              <a:cs typeface="Times New Roman" panose="02020603050405020304" pitchFamily="18" charset="0"/>
            </a:endParaRPr>
          </a:p>
          <a:p>
            <a:r>
              <a:rPr lang="ru-RU" b="1" dirty="0"/>
              <a:t> </a:t>
            </a:r>
            <a:endParaRPr lang="ru-RU" dirty="0"/>
          </a:p>
        </p:txBody>
      </p:sp>
      <p:pic>
        <p:nvPicPr>
          <p:cNvPr id="2" name="Рисунок 1"/>
          <p:cNvPicPr>
            <a:picLocks noChangeAspect="1"/>
          </p:cNvPicPr>
          <p:nvPr/>
        </p:nvPicPr>
        <p:blipFill>
          <a:blip r:embed="rId2"/>
          <a:stretch>
            <a:fillRect/>
          </a:stretch>
        </p:blipFill>
        <p:spPr>
          <a:xfrm>
            <a:off x="1257735" y="719802"/>
            <a:ext cx="3979284" cy="2321906"/>
          </a:xfrm>
          <a:prstGeom prst="rect">
            <a:avLst/>
          </a:prstGeom>
        </p:spPr>
      </p:pic>
      <p:pic>
        <p:nvPicPr>
          <p:cNvPr id="3" name="Рисунок 2"/>
          <p:cNvPicPr>
            <a:picLocks noChangeAspect="1"/>
          </p:cNvPicPr>
          <p:nvPr/>
        </p:nvPicPr>
        <p:blipFill>
          <a:blip r:embed="rId3"/>
          <a:stretch>
            <a:fillRect/>
          </a:stretch>
        </p:blipFill>
        <p:spPr>
          <a:xfrm>
            <a:off x="1257736" y="3121827"/>
            <a:ext cx="3979284" cy="1320927"/>
          </a:xfrm>
          <a:prstGeom prst="rect">
            <a:avLst/>
          </a:prstGeom>
        </p:spPr>
      </p:pic>
    </p:spTree>
    <p:extLst>
      <p:ext uri="{BB962C8B-B14F-4D97-AF65-F5344CB8AC3E}">
        <p14:creationId xmlns:p14="http://schemas.microsoft.com/office/powerpoint/2010/main" val="322956618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595</Words>
  <Application>Microsoft Office PowerPoint</Application>
  <PresentationFormat>Широкоэкранный</PresentationFormat>
  <Paragraphs>73</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Учетная запись Майкрософт</dc:creator>
  <cp:lastModifiedBy>Учетная запись Майкрософт</cp:lastModifiedBy>
  <cp:revision>4</cp:revision>
  <dcterms:created xsi:type="dcterms:W3CDTF">2023-09-24T03:19:52Z</dcterms:created>
  <dcterms:modified xsi:type="dcterms:W3CDTF">2023-09-24T03:41:26Z</dcterms:modified>
</cp:coreProperties>
</file>