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 id="263" r:id="rId8"/>
    <p:sldId id="264" r:id="rId9"/>
    <p:sldId id="265" r:id="rId10"/>
    <p:sldId id="262" r:id="rId11"/>
  </p:sldIdLst>
  <p:sldSz cx="12192000" cy="6858000"/>
  <p:notesSz cx="6889750" cy="100218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21CF6F-C4B8-4C68-AB42-BC5C0936CA11}" type="datetimeFigureOut">
              <a:rPr lang="ru-RU" smtClean="0"/>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401795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21CF6F-C4B8-4C68-AB42-BC5C0936CA11}" type="datetimeFigureOut">
              <a:rPr lang="ru-RU" smtClean="0"/>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250436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21CF6F-C4B8-4C68-AB42-BC5C0936CA11}" type="datetimeFigureOut">
              <a:rPr lang="ru-RU" smtClean="0"/>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130945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21CF6F-C4B8-4C68-AB42-BC5C0936CA11}" type="datetimeFigureOut">
              <a:rPr lang="ru-RU" smtClean="0"/>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411459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21CF6F-C4B8-4C68-AB42-BC5C0936CA11}" type="datetimeFigureOut">
              <a:rPr lang="ru-RU" smtClean="0"/>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19098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21CF6F-C4B8-4C68-AB42-BC5C0936CA11}" type="datetimeFigureOut">
              <a:rPr lang="ru-RU" smtClean="0"/>
              <a:t>23.09.2023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148603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21CF6F-C4B8-4C68-AB42-BC5C0936CA11}" type="datetimeFigureOut">
              <a:rPr lang="ru-RU" smtClean="0"/>
              <a:t>23.09.2023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278492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21CF6F-C4B8-4C68-AB42-BC5C0936CA11}" type="datetimeFigureOut">
              <a:rPr lang="ru-RU" smtClean="0"/>
              <a:t>23.09.2023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113085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21CF6F-C4B8-4C68-AB42-BC5C0936CA11}" type="datetimeFigureOut">
              <a:rPr lang="ru-RU" smtClean="0"/>
              <a:t>23.09.2023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229104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21CF6F-C4B8-4C68-AB42-BC5C0936CA11}" type="datetimeFigureOut">
              <a:rPr lang="ru-RU" smtClean="0"/>
              <a:t>23.09.2023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22209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21CF6F-C4B8-4C68-AB42-BC5C0936CA11}" type="datetimeFigureOut">
              <a:rPr lang="ru-RU" smtClean="0"/>
              <a:t>23.09.2023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9D5F2E-551F-4509-8F5F-0108F20DC310}" type="slidenum">
              <a:rPr lang="ru-RU" smtClean="0"/>
              <a:t>‹#›</a:t>
            </a:fld>
            <a:endParaRPr lang="ru-RU"/>
          </a:p>
        </p:txBody>
      </p:sp>
    </p:spTree>
    <p:extLst>
      <p:ext uri="{BB962C8B-B14F-4D97-AF65-F5344CB8AC3E}">
        <p14:creationId xmlns:p14="http://schemas.microsoft.com/office/powerpoint/2010/main" val="291539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1CF6F-C4B8-4C68-AB42-BC5C0936CA11}" type="datetimeFigureOut">
              <a:rPr lang="ru-RU" smtClean="0"/>
              <a:t>23.09.2023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D5F2E-551F-4509-8F5F-0108F20DC310}" type="slidenum">
              <a:rPr lang="ru-RU" smtClean="0"/>
              <a:t>‹#›</a:t>
            </a:fld>
            <a:endParaRPr lang="ru-RU"/>
          </a:p>
        </p:txBody>
      </p:sp>
    </p:spTree>
    <p:extLst>
      <p:ext uri="{BB962C8B-B14F-4D97-AF65-F5344CB8AC3E}">
        <p14:creationId xmlns:p14="http://schemas.microsoft.com/office/powerpoint/2010/main" val="334163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471974" y="958334"/>
            <a:ext cx="2131096" cy="400110"/>
          </a:xfrm>
          <a:prstGeom prst="rect">
            <a:avLst/>
          </a:prstGeom>
        </p:spPr>
        <p:txBody>
          <a:bodyPr wrap="none">
            <a:spAutoFit/>
          </a:bodyPr>
          <a:lstStyle/>
          <a:p>
            <a:r>
              <a:rPr lang="ru-RU" sz="2000" b="1" dirty="0" smtClean="0">
                <a:solidFill>
                  <a:srgbClr val="FF0000"/>
                </a:solidFill>
              </a:rPr>
              <a:t>Психогимнастика</a:t>
            </a:r>
            <a:endParaRPr lang="ru-RU" sz="2000" b="1" dirty="0">
              <a:solidFill>
                <a:srgbClr val="FF0000"/>
              </a:solidFill>
            </a:endParaRPr>
          </a:p>
        </p:txBody>
      </p:sp>
      <p:pic>
        <p:nvPicPr>
          <p:cNvPr id="7" name="Рисунок 6"/>
          <p:cNvPicPr>
            <a:picLocks noChangeAspect="1"/>
          </p:cNvPicPr>
          <p:nvPr/>
        </p:nvPicPr>
        <p:blipFill>
          <a:blip r:embed="rId2"/>
          <a:stretch>
            <a:fillRect/>
          </a:stretch>
        </p:blipFill>
        <p:spPr>
          <a:xfrm>
            <a:off x="2660073" y="2482042"/>
            <a:ext cx="1824149" cy="2027612"/>
          </a:xfrm>
          <a:prstGeom prst="rect">
            <a:avLst/>
          </a:prstGeom>
        </p:spPr>
      </p:pic>
      <p:sp>
        <p:nvSpPr>
          <p:cNvPr id="8" name="TextBox 7"/>
          <p:cNvSpPr txBox="1"/>
          <p:nvPr/>
        </p:nvSpPr>
        <p:spPr>
          <a:xfrm>
            <a:off x="1226127" y="5247409"/>
            <a:ext cx="1735282" cy="523220"/>
          </a:xfrm>
          <a:prstGeom prst="rect">
            <a:avLst/>
          </a:prstGeom>
          <a:noFill/>
        </p:spPr>
        <p:txBody>
          <a:bodyPr wrap="square" rtlCol="0">
            <a:spAutoFit/>
          </a:bodyPr>
          <a:lstStyle/>
          <a:p>
            <a:r>
              <a:rPr lang="ru-RU" sz="1400" dirty="0" smtClean="0">
                <a:solidFill>
                  <a:srgbClr val="FF0000"/>
                </a:solidFill>
              </a:rPr>
              <a:t>Подготовила Шевченко О.В</a:t>
            </a:r>
            <a:endParaRPr lang="ru-RU" sz="1400" dirty="0">
              <a:solidFill>
                <a:srgbClr val="FF0000"/>
              </a:solidFill>
            </a:endParaRPr>
          </a:p>
        </p:txBody>
      </p:sp>
      <p:sp>
        <p:nvSpPr>
          <p:cNvPr id="10" name="Прямоугольник 9"/>
          <p:cNvSpPr/>
          <p:nvPr/>
        </p:nvSpPr>
        <p:spPr>
          <a:xfrm>
            <a:off x="6141027" y="758537"/>
            <a:ext cx="3889567" cy="4966873"/>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«Солнечный зайчик»</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Цель: снятие напряжения мышц лица.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Взрослый говорит: «Хочешь поиграть с солнечным зайчиком? Солнечный зайчик заглянул тебе в глаза. Закрой их. Он побежал дальше по лицу, нежно погладь его ладонями на лбу, на носу, на ротике, на щёчках, на подбородке, поглаживай аккуратно голову, шею, руки, ноги. Он забрался на живот — погладь животик. Солнечный зайчик не озорник, он любит тебя, подружись с ним. Отлично! Мы подружились с солнечным зайчиком, глубоко вздохнём и улыбнёмся друг другу».</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152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4130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00101" y="613064"/>
            <a:ext cx="3865418" cy="4363182"/>
          </a:xfrm>
          <a:prstGeom prst="rect">
            <a:avLst/>
          </a:prstGeom>
        </p:spPr>
        <p:txBody>
          <a:bodyPr wrap="square">
            <a:spAutoFit/>
          </a:bodyPr>
          <a:lstStyle/>
          <a:p>
            <a:pPr indent="-6350">
              <a:lnSpc>
                <a:spcPct val="107000"/>
              </a:lnSpc>
              <a:spcAft>
                <a:spcPts val="15"/>
              </a:spcAft>
            </a:pPr>
            <a:r>
              <a:rPr lang="ru-RU" sz="1600" b="1" dirty="0" smtClean="0">
                <a:solidFill>
                  <a:srgbClr val="000000"/>
                </a:solidFill>
                <a:effectLst/>
                <a:latin typeface="Times New Roman" panose="02020603050405020304" pitchFamily="18" charset="0"/>
                <a:ea typeface="Times New Roman" panose="02020603050405020304" pitchFamily="18" charset="0"/>
              </a:rPr>
              <a:t>«Говорящие предметы»</a:t>
            </a:r>
            <a:r>
              <a:rPr lang="ru-RU" sz="1100" dirty="0" smtClean="0">
                <a:solidFill>
                  <a:srgbClr val="000000"/>
                </a:solidFill>
                <a:effectLst/>
                <a:latin typeface="Arial" panose="020B0604020202020204" pitchFamily="34" charset="0"/>
                <a:ea typeface="Arial" panose="020B0604020202020204" pitchFamily="34" charset="0"/>
              </a:rPr>
              <a:t> </a:t>
            </a:r>
            <a:endParaRPr lang="ru-RU" sz="12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sz="1400" dirty="0" smtClean="0">
                <a:solidFill>
                  <a:srgbClr val="000000"/>
                </a:solidFill>
                <a:effectLst/>
                <a:latin typeface="Times New Roman" panose="02020603050405020304" pitchFamily="18" charset="0"/>
                <a:ea typeface="Times New Roman" panose="02020603050405020304" pitchFamily="18" charset="0"/>
              </a:rPr>
              <a:t>Цель: развивать у ребёнка способность к отождествлению себя с кем-то или с чем-то, учить детей сопереживать.</a:t>
            </a:r>
            <a:r>
              <a:rPr lang="ru-RU" sz="1050" dirty="0" smtClean="0">
                <a:solidFill>
                  <a:srgbClr val="000000"/>
                </a:solidFill>
                <a:effectLst/>
                <a:latin typeface="Arial" panose="020B0604020202020204" pitchFamily="34" charset="0"/>
                <a:ea typeface="Arial" panose="020B0604020202020204" pitchFamily="34" charset="0"/>
              </a:rPr>
              <a:t> </a:t>
            </a:r>
            <a:endParaRPr lang="ru-RU" sz="11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sz="1400" dirty="0" smtClean="0">
                <a:solidFill>
                  <a:srgbClr val="000000"/>
                </a:solidFill>
                <a:effectLst/>
                <a:latin typeface="Times New Roman" panose="02020603050405020304" pitchFamily="18" charset="0"/>
                <a:ea typeface="Times New Roman" panose="02020603050405020304" pitchFamily="18" charset="0"/>
              </a:rPr>
              <a:t>В ходе игры дети берут на себя разные роли и описывают свое состояние, причины действий, систему отношений с действительностью. Начинает первый ребёнок: «Я не Саша, я шарик. Мне бы понравилось, если бы я был не одноцветным, а разукрашенным весёлым узором. Мне бы хотелось, чтобы меня не держали на верёвочке, а отпустили свободно летать, куда захочу». Продолжает следующий ребёнок: «Я не Боря, я мяч. Я из резины и хорошо надут. Дети радуются, когда перебрасывают меня друг другу!» Взрослый предлагает названия следующих предметов: пальто, автобус, мыло и т.п. Дети также предлагают свои варианты. </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9" name="Прямоугольник 8"/>
          <p:cNvSpPr/>
          <p:nvPr/>
        </p:nvSpPr>
        <p:spPr>
          <a:xfrm>
            <a:off x="6061267" y="758537"/>
            <a:ext cx="3969327" cy="5270556"/>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«Обними и приласкай игрушку»</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Цель: удовлетворить потребность детей в эмоциональном тепле и близости.</a:t>
            </a:r>
            <a:r>
              <a:rPr lang="ru-RU" sz="1200" dirty="0" smtClean="0">
                <a:solidFill>
                  <a:srgbClr val="000000"/>
                </a:solidFill>
                <a:effectLst/>
                <a:latin typeface="Arial" panose="020B0604020202020204" pitchFamily="34" charset="0"/>
                <a:ea typeface="Arial" panose="020B0604020202020204" pitchFamily="34" charset="0"/>
              </a:rPr>
              <a:t> </a:t>
            </a:r>
            <a:r>
              <a:rPr lang="ru-RU" dirty="0" smtClean="0">
                <a:solidFill>
                  <a:srgbClr val="000000"/>
                </a:solidFill>
                <a:effectLst/>
                <a:latin typeface="Times New Roman" panose="02020603050405020304" pitchFamily="18" charset="0"/>
                <a:ea typeface="Times New Roman" panose="02020603050405020304" pitchFamily="18" charset="0"/>
              </a:rPr>
              <a:t>Взрослый приносит в комнату одну или несколько мягких игрушек, например, куклу, собаку, медведя, зайца, кошку и т.д. Дети гуляют по комнате. По сигналу они разбиваются на группы и проходят к той игрушке, которую хотели бы приласкать. Первый ребёнок берёт игрушку, обнимает её и говорит ей что </a:t>
            </a:r>
            <a:r>
              <a:rPr lang="ru-RU" dirty="0" err="1" smtClean="0">
                <a:solidFill>
                  <a:srgbClr val="000000"/>
                </a:solidFill>
                <a:effectLst/>
                <a:latin typeface="Times New Roman" panose="02020603050405020304" pitchFamily="18" charset="0"/>
                <a:ea typeface="Times New Roman" panose="02020603050405020304" pitchFamily="18" charset="0"/>
              </a:rPr>
              <a:t>нибудь</a:t>
            </a:r>
            <a:r>
              <a:rPr lang="ru-RU" dirty="0" smtClean="0">
                <a:solidFill>
                  <a:srgbClr val="000000"/>
                </a:solidFill>
                <a:effectLst/>
                <a:latin typeface="Times New Roman" panose="02020603050405020304" pitchFamily="18" charset="0"/>
                <a:ea typeface="Times New Roman" panose="02020603050405020304" pitchFamily="18" charset="0"/>
              </a:rPr>
              <a:t> нежное и приятное. Затем передаёт игрушку своему соседу. Тот, в свою очередь, тоже должен обнять игрушечного зверя и сказать ласковые слова. Игра может повторяться несколько раз. </a:t>
            </a:r>
            <a:endParaRPr lang="ru-RU"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7105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876300" y="806331"/>
            <a:ext cx="3810000" cy="4485972"/>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«Я и мое настроение»</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Цель: научить детей осознавать и принимать свои чувства и переживания. В этом упражнении используется метод незаконченных предложений. Попросите ребёнка продолжить фразу:</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Я радуюсь, когда…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Я горжусь тем, что…</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Мне бывает грустно, когда…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Мне бывает страшно, когда…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Я злюсь, когда…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Я был удивлён, когда…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Когда меня обижают,…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Я сержусь, если…</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a:solidFill>
                <a:srgbClr val="000000"/>
              </a:solidFill>
              <a:effectLst/>
              <a:latin typeface="Calibri" panose="020F0502020204030204" pitchFamily="34" charset="0"/>
              <a:ea typeface="Calibri" panose="020F0502020204030204" pitchFamily="34" charset="0"/>
            </a:endParaRPr>
          </a:p>
        </p:txBody>
      </p:sp>
      <p:sp>
        <p:nvSpPr>
          <p:cNvPr id="3" name="Прямоугольник 2"/>
          <p:cNvSpPr/>
          <p:nvPr/>
        </p:nvSpPr>
        <p:spPr>
          <a:xfrm>
            <a:off x="6321136" y="924666"/>
            <a:ext cx="3519055" cy="3712683"/>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«Упрямое зеркало»</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r>
              <a:rPr lang="ru-RU" dirty="0" smtClean="0">
                <a:solidFill>
                  <a:srgbClr val="000000"/>
                </a:solidFill>
                <a:effectLst/>
                <a:latin typeface="Times New Roman" panose="02020603050405020304" pitchFamily="18" charset="0"/>
                <a:ea typeface="Times New Roman" panose="02020603050405020304" pitchFamily="18" charset="0"/>
              </a:rPr>
              <a:t>Взрослый предлагает детям представить себя ранним утром в ванной комнате, где висит кривое зеркало — оно повторяет все движения наоборот. Если играющий поднимает руку, зеркало опускает её и т. д. Играть можно парами, меняясь ролями, или всей группой, выполняя упражнения-«перевёртыши», причём каждый сам придумывает своё движение</a:t>
            </a:r>
            <a:endParaRPr lang="ru-RU" dirty="0"/>
          </a:p>
        </p:txBody>
      </p:sp>
    </p:spTree>
    <p:extLst>
      <p:ext uri="{BB962C8B-B14F-4D97-AF65-F5344CB8AC3E}">
        <p14:creationId xmlns:p14="http://schemas.microsoft.com/office/powerpoint/2010/main" val="156208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90600" y="754117"/>
            <a:ext cx="3477491" cy="4035848"/>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«Кувшинчик»</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Цель: Развитие и коррекция познавательной и эмоциональной сферы психики ребёнка.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r>
              <a:rPr lang="ru-RU" dirty="0" smtClean="0">
                <a:solidFill>
                  <a:srgbClr val="000000"/>
                </a:solidFill>
                <a:effectLst/>
                <a:latin typeface="Times New Roman" panose="02020603050405020304" pitchFamily="18" charset="0"/>
                <a:ea typeface="Times New Roman" panose="02020603050405020304" pitchFamily="18" charset="0"/>
              </a:rPr>
              <a:t>Дети представляют себя красивым расписным кувшинчиком, из которого можно вылить грязную воду, чтобы наполнить чистой водой. Дети наклоняются вперёд и «выливают» из себя то, чего там быть не должно: боль, обиду, злобу.</a:t>
            </a:r>
            <a:r>
              <a:rPr lang="ru-RU" sz="1200" dirty="0" smtClean="0">
                <a:solidFill>
                  <a:srgbClr val="000000"/>
                </a:solidFill>
                <a:effectLst/>
                <a:latin typeface="Arial" panose="020B0604020202020204" pitchFamily="34" charset="0"/>
                <a:ea typeface="Arial" panose="020B0604020202020204" pitchFamily="34" charset="0"/>
              </a:rPr>
              <a:t> </a:t>
            </a:r>
            <a:endParaRPr lang="ru-RU" dirty="0"/>
          </a:p>
        </p:txBody>
      </p:sp>
      <p:sp>
        <p:nvSpPr>
          <p:cNvPr id="3" name="Прямоугольник 2"/>
          <p:cNvSpPr/>
          <p:nvPr/>
        </p:nvSpPr>
        <p:spPr>
          <a:xfrm>
            <a:off x="6276108" y="754117"/>
            <a:ext cx="3491347" cy="4397999"/>
          </a:xfrm>
          <a:prstGeom prst="rect">
            <a:avLst/>
          </a:prstGeom>
        </p:spPr>
        <p:txBody>
          <a:bodyPr wrap="square">
            <a:spAutoFit/>
          </a:bodyPr>
          <a:lstStyle/>
          <a:p>
            <a:pPr marR="10795" indent="-6350">
              <a:lnSpc>
                <a:spcPct val="103000"/>
              </a:lnSpc>
              <a:spcAft>
                <a:spcPts val="70"/>
              </a:spcAft>
            </a:pPr>
            <a:r>
              <a:rPr lang="ru-RU" b="1" dirty="0" smtClean="0">
                <a:solidFill>
                  <a:srgbClr val="000000"/>
                </a:solidFill>
                <a:effectLst/>
                <a:latin typeface="Times New Roman" panose="02020603050405020304" pitchFamily="18" charset="0"/>
                <a:ea typeface="Times New Roman" panose="02020603050405020304" pitchFamily="18" charset="0"/>
              </a:rPr>
              <a:t>«Волшебники»</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Цель: Продолжать воспитывать дружелюбное отношение детей друг к другу, умение проявлять внимание и заботу.</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Детям предлагается представить, что они волшебники и могут исполнить свои желания и желания других. Каждому даётся возможность прибавить другому то, чего (на его взгляд) ему не хватает. Например: «Володе я прибавлю смелости, Алёше ловкости, Маше я прибавлю доброты и т.д.»</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9253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800100" y="735283"/>
            <a:ext cx="3886200" cy="5265031"/>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«Пирамида любви»</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Цель: Воспитывать уважительное отношение к миру и людям, развивать коммуникативные способности.</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Дети сидят по кругу. Воспитатель говорит детям: «Каждый из вас что-то или кого-то любит. Расскажите, кого и что вы любите. Давайте построим пирамиду любви из наших рук.</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Дети встают и ложа свою руку на руку предыдущего ребёнка говорят: «Я люблю море», «Я люблю маму», «Я люблю цветы» и т.д. Воспитатель подчёркивает, что пирамида получилась высокая, потому, что мы любим и любимы.</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a:solidFill>
                <a:srgbClr val="000000"/>
              </a:solidFill>
              <a:effectLst/>
              <a:latin typeface="Calibri" panose="020F0502020204030204" pitchFamily="34" charset="0"/>
              <a:ea typeface="Calibri" panose="020F0502020204030204" pitchFamily="34" charset="0"/>
            </a:endParaRPr>
          </a:p>
        </p:txBody>
      </p:sp>
      <p:sp>
        <p:nvSpPr>
          <p:cNvPr id="3" name="Прямоугольник 2"/>
          <p:cNvSpPr/>
          <p:nvPr/>
        </p:nvSpPr>
        <p:spPr>
          <a:xfrm>
            <a:off x="6096000" y="659812"/>
            <a:ext cx="5562600" cy="685059"/>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Этюды на выражение страдания и печали</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«Стрекоза замерзла» (для детей 4 – 5 лет)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p:txBody>
      </p:sp>
      <p:sp>
        <p:nvSpPr>
          <p:cNvPr id="8" name="Прямоугольник 7"/>
          <p:cNvSpPr/>
          <p:nvPr/>
        </p:nvSpPr>
        <p:spPr>
          <a:xfrm>
            <a:off x="6144394" y="1344871"/>
            <a:ext cx="4049088" cy="2585323"/>
          </a:xfrm>
          <a:prstGeom prst="rect">
            <a:avLst/>
          </a:prstGeom>
        </p:spPr>
        <p:txBody>
          <a:bodyPr wrap="square">
            <a:spAutoFit/>
          </a:bodyPr>
          <a:lstStyle/>
          <a:p>
            <a:r>
              <a:rPr lang="ru-RU" dirty="0" smtClean="0"/>
              <a:t>Пришла зима, а Стрекоза не приготовила себе домик, не запасла еды впрок. </a:t>
            </a:r>
          </a:p>
          <a:p>
            <a:r>
              <a:rPr lang="ru-RU" dirty="0" smtClean="0"/>
              <a:t>Стрекоза дрожит от холода: Холодно, холодно, Ой-ей-ей-ей! Голодно, голодно, Жутко зимой! </a:t>
            </a:r>
          </a:p>
          <a:p>
            <a:r>
              <a:rPr lang="ru-RU" dirty="0" smtClean="0"/>
              <a:t>Мне некуда деться, Сугробов не счесть. Пустите погреться И дайте поесть. </a:t>
            </a:r>
            <a:endParaRPr lang="ru-RU" dirty="0"/>
          </a:p>
        </p:txBody>
      </p:sp>
      <p:sp>
        <p:nvSpPr>
          <p:cNvPr id="9" name="Прямоугольник 8"/>
          <p:cNvSpPr/>
          <p:nvPr/>
        </p:nvSpPr>
        <p:spPr>
          <a:xfrm>
            <a:off x="6258791" y="4072000"/>
            <a:ext cx="3415145" cy="1506823"/>
          </a:xfrm>
          <a:prstGeom prst="rect">
            <a:avLst/>
          </a:prstGeom>
        </p:spPr>
        <p:txBody>
          <a:bodyPr wrap="square">
            <a:spAutoFit/>
          </a:bodyPr>
          <a:lstStyle/>
          <a:p>
            <a:pPr indent="-6350">
              <a:lnSpc>
                <a:spcPct val="103000"/>
              </a:lnSpc>
              <a:spcAft>
                <a:spcPts val="55"/>
              </a:spcAft>
            </a:pPr>
            <a:r>
              <a:rPr lang="ru-RU" i="1" dirty="0" smtClean="0">
                <a:solidFill>
                  <a:srgbClr val="000000"/>
                </a:solidFill>
                <a:effectLst/>
                <a:latin typeface="Times New Roman" panose="02020603050405020304" pitchFamily="18" charset="0"/>
                <a:ea typeface="Times New Roman" panose="02020603050405020304" pitchFamily="18" charset="0"/>
              </a:rPr>
              <a:t>Звучит музыка В. </a:t>
            </a:r>
            <a:r>
              <a:rPr lang="ru-RU" i="1" dirty="0" err="1" smtClean="0">
                <a:solidFill>
                  <a:srgbClr val="000000"/>
                </a:solidFill>
                <a:effectLst/>
                <a:latin typeface="Times New Roman" panose="02020603050405020304" pitchFamily="18" charset="0"/>
                <a:ea typeface="Times New Roman" panose="02020603050405020304" pitchFamily="18" charset="0"/>
              </a:rPr>
              <a:t>Герчика</a:t>
            </a:r>
            <a:r>
              <a:rPr lang="ru-RU" i="1" dirty="0" smtClean="0">
                <a:solidFill>
                  <a:srgbClr val="000000"/>
                </a:solidFill>
                <a:effectLst/>
                <a:latin typeface="Times New Roman" panose="02020603050405020304" pitchFamily="18" charset="0"/>
                <a:ea typeface="Times New Roman" panose="02020603050405020304" pitchFamily="18" charset="0"/>
              </a:rPr>
              <a:t> «Песня Стрекозы».</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r>
              <a:rPr lang="ru-RU" i="1" dirty="0" smtClean="0">
                <a:solidFill>
                  <a:srgbClr val="000000"/>
                </a:solidFill>
                <a:effectLst/>
                <a:latin typeface="Times New Roman" panose="02020603050405020304" pitchFamily="18" charset="0"/>
                <a:ea typeface="Times New Roman" panose="02020603050405020304" pitchFamily="18" charset="0"/>
              </a:rPr>
              <a:t>Мимика. Приподняты и сдвинуты брови; стучать зубами</a:t>
            </a:r>
            <a:endParaRPr lang="ru-RU" dirty="0"/>
          </a:p>
        </p:txBody>
      </p:sp>
    </p:spTree>
    <p:extLst>
      <p:ext uri="{BB962C8B-B14F-4D97-AF65-F5344CB8AC3E}">
        <p14:creationId xmlns:p14="http://schemas.microsoft.com/office/powerpoint/2010/main" val="282139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24791" y="659812"/>
            <a:ext cx="3688773" cy="3836563"/>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«Лисенок боится» (для детей 3 – 4 лет)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Лисенок увидел на другом берегу ручья свою маму, но он не решается войти в воду. Вода такая холодная, да и глубоко тут.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Выразительные движения. Поставить ногу вперед на носок, потом вернуть ногу на место. Повторить это движение несколько раз. Для большой выразительности можно имитировать </a:t>
            </a:r>
            <a:r>
              <a:rPr lang="ru-RU" dirty="0" err="1" smtClean="0">
                <a:solidFill>
                  <a:srgbClr val="000000"/>
                </a:solidFill>
                <a:effectLst/>
                <a:latin typeface="Times New Roman" panose="02020603050405020304" pitchFamily="18" charset="0"/>
                <a:ea typeface="Times New Roman" panose="02020603050405020304" pitchFamily="18" charset="0"/>
              </a:rPr>
              <a:t>стряхивание</a:t>
            </a:r>
            <a:r>
              <a:rPr lang="ru-RU" dirty="0" smtClean="0">
                <a:solidFill>
                  <a:srgbClr val="000000"/>
                </a:solidFill>
                <a:effectLst/>
                <a:latin typeface="Times New Roman" panose="02020603050405020304" pitchFamily="18" charset="0"/>
                <a:ea typeface="Times New Roman" panose="02020603050405020304" pitchFamily="18" charset="0"/>
              </a:rPr>
              <a:t> с ноги воображаемых капель воды.</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a:solidFill>
                <a:srgbClr val="000000"/>
              </a:solidFill>
              <a:effectLst/>
              <a:latin typeface="Calibri" panose="020F0502020204030204" pitchFamily="34" charset="0"/>
              <a:ea typeface="Calibri" panose="020F0502020204030204" pitchFamily="34" charset="0"/>
            </a:endParaRPr>
          </a:p>
        </p:txBody>
      </p:sp>
      <p:sp>
        <p:nvSpPr>
          <p:cNvPr id="3" name="Прямоугольник 2"/>
          <p:cNvSpPr/>
          <p:nvPr/>
        </p:nvSpPr>
        <p:spPr>
          <a:xfrm>
            <a:off x="6411190" y="862446"/>
            <a:ext cx="3543301" cy="2070054"/>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«Собака лает и хватает за пятку» (для детей 3 – 4 лет)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r>
              <a:rPr lang="ru-RU" dirty="0" smtClean="0">
                <a:solidFill>
                  <a:srgbClr val="000000"/>
                </a:solidFill>
                <a:effectLst/>
                <a:latin typeface="Times New Roman" panose="02020603050405020304" pitchFamily="18" charset="0"/>
                <a:ea typeface="Times New Roman" panose="02020603050405020304" pitchFamily="18" charset="0"/>
              </a:rPr>
              <a:t>Ребенок гуляет. Мимо него на поводке идет собака. Она лает на ребенка и пытается, натягивая поводок, достать мордой до его ног. Ребенок сжимается от страха</a:t>
            </a:r>
            <a:endParaRPr lang="ru-RU" dirty="0"/>
          </a:p>
        </p:txBody>
      </p:sp>
    </p:spTree>
    <p:extLst>
      <p:ext uri="{BB962C8B-B14F-4D97-AF65-F5344CB8AC3E}">
        <p14:creationId xmlns:p14="http://schemas.microsoft.com/office/powerpoint/2010/main" val="316104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063336" y="840663"/>
            <a:ext cx="3124200" cy="3769878"/>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«Провинившийся» (для детей 4 – 5 лет)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Мальчик разбил вазу, и мама его ругает. Он чувствует свою вину.</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r>
              <a:rPr lang="ru-RU" dirty="0" smtClean="0">
                <a:solidFill>
                  <a:srgbClr val="000000"/>
                </a:solidFill>
                <a:effectLst/>
                <a:latin typeface="Times New Roman" panose="02020603050405020304" pitchFamily="18" charset="0"/>
                <a:ea typeface="Times New Roman" panose="02020603050405020304" pitchFamily="18" charset="0"/>
              </a:rPr>
              <a:t>Выразительные движения. Голова наклонена вперёд и втянута в плечи, плечи приподняты; ноги прямые, пятки сдвинуты; руки висят вдоль тела.</a:t>
            </a:r>
            <a:r>
              <a:rPr lang="ru-RU" sz="1200" dirty="0" smtClean="0">
                <a:solidFill>
                  <a:srgbClr val="000000"/>
                </a:solidFill>
                <a:effectLst/>
                <a:latin typeface="Arial" panose="020B0604020202020204" pitchFamily="34" charset="0"/>
                <a:ea typeface="Arial" panose="020B0604020202020204" pitchFamily="34" charset="0"/>
              </a:rPr>
              <a:t> </a:t>
            </a:r>
            <a:r>
              <a:rPr lang="ru-RU" i="1" dirty="0" smtClean="0">
                <a:solidFill>
                  <a:srgbClr val="000000"/>
                </a:solidFill>
                <a:effectLst/>
                <a:latin typeface="Times New Roman" panose="02020603050405020304" pitchFamily="18" charset="0"/>
                <a:ea typeface="Times New Roman" panose="02020603050405020304" pitchFamily="18" charset="0"/>
              </a:rPr>
              <a:t>Мимика. Брови идут вверх и сдвигаются, уголки губ опущены</a:t>
            </a:r>
            <a:endParaRPr lang="ru-RU" dirty="0"/>
          </a:p>
        </p:txBody>
      </p:sp>
      <p:sp>
        <p:nvSpPr>
          <p:cNvPr id="3" name="Прямоугольник 2"/>
          <p:cNvSpPr/>
          <p:nvPr/>
        </p:nvSpPr>
        <p:spPr>
          <a:xfrm>
            <a:off x="6258694" y="613064"/>
            <a:ext cx="3771900" cy="5225148"/>
          </a:xfrm>
          <a:prstGeom prst="rect">
            <a:avLst/>
          </a:prstGeom>
        </p:spPr>
        <p:txBody>
          <a:bodyPr wrap="square">
            <a:spAutoFit/>
          </a:bodyPr>
          <a:lstStyle/>
          <a:p>
            <a:pPr marR="1724660" indent="-6350">
              <a:lnSpc>
                <a:spcPct val="103000"/>
              </a:lnSpc>
              <a:spcAft>
                <a:spcPts val="70"/>
              </a:spcAft>
            </a:pPr>
            <a:r>
              <a:rPr lang="ru-RU" b="1" dirty="0" smtClean="0">
                <a:solidFill>
                  <a:srgbClr val="000000"/>
                </a:solidFill>
                <a:effectLst/>
                <a:latin typeface="Times New Roman" panose="02020603050405020304" pitchFamily="18" charset="0"/>
                <a:ea typeface="Times New Roman" panose="02020603050405020304" pitchFamily="18" charset="0"/>
              </a:rPr>
              <a:t>«Поссорились и помирились» (для детей 4 – 5 лет)</a:t>
            </a:r>
            <a:r>
              <a:rPr lang="ru-RU" sz="1200" dirty="0" smtClean="0">
                <a:solidFill>
                  <a:srgbClr val="000000"/>
                </a:solidFill>
                <a:effectLst/>
                <a:latin typeface="Arial" panose="020B0604020202020204" pitchFamily="34" charset="0"/>
                <a:ea typeface="Arial" panose="020B0604020202020204" pitchFamily="34" charset="0"/>
              </a:rPr>
              <a:t> </a:t>
            </a:r>
            <a:r>
              <a:rPr lang="ru-RU" dirty="0" smtClean="0">
                <a:solidFill>
                  <a:srgbClr val="000000"/>
                </a:solidFill>
                <a:effectLst/>
                <a:latin typeface="Times New Roman" panose="02020603050405020304" pitchFamily="18" charset="0"/>
                <a:ea typeface="Times New Roman" panose="02020603050405020304" pitchFamily="18" charset="0"/>
              </a:rPr>
              <a:t>Два ребенка изображают сначала поссорившихся детей.</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Выразительные движения. Двое детей стоят спиной друг к другу и притопывают одной ногой; руки на поясе или за спиной.</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Затем помирившихся.</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r>
              <a:rPr lang="ru-RU" i="1" dirty="0" smtClean="0">
                <a:solidFill>
                  <a:srgbClr val="000000"/>
                </a:solidFill>
                <a:effectLst/>
                <a:latin typeface="Times New Roman" panose="02020603050405020304" pitchFamily="18" charset="0"/>
                <a:ea typeface="Times New Roman" panose="02020603050405020304" pitchFamily="18" charset="0"/>
              </a:rPr>
              <a:t>Выразительные движения. Дети поворачиваются лицом друг к другу и, улыбаются, берутся за руки, весело кружатся в танце. В конце помирились</a:t>
            </a:r>
            <a:endParaRPr lang="ru-RU" dirty="0"/>
          </a:p>
        </p:txBody>
      </p:sp>
    </p:spTree>
    <p:extLst>
      <p:ext uri="{BB962C8B-B14F-4D97-AF65-F5344CB8AC3E}">
        <p14:creationId xmlns:p14="http://schemas.microsoft.com/office/powerpoint/2010/main" val="336283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104900" y="814773"/>
            <a:ext cx="3093027" cy="3849387"/>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«Снегурочка» (для детей 4 – 5 лет)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Ведущий рассказывает сказку «Снегурочка».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Затем дети изображают удивление и радость старика и старухи, когда они увидели живую Снегурочку.</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indent="-6350">
              <a:lnSpc>
                <a:spcPct val="103000"/>
              </a:lnSpc>
              <a:spcAft>
                <a:spcPts val="55"/>
              </a:spcAft>
            </a:pPr>
            <a:r>
              <a:rPr lang="ru-RU" i="1" dirty="0" smtClean="0">
                <a:solidFill>
                  <a:srgbClr val="000000"/>
                </a:solidFill>
                <a:effectLst/>
                <a:latin typeface="Times New Roman" panose="02020603050405020304" pitchFamily="18" charset="0"/>
                <a:ea typeface="Times New Roman" panose="02020603050405020304" pitchFamily="18" charset="0"/>
              </a:rPr>
              <a:t>Выразительные движения. 1. Удивление: раскрыть рот, приподнять брови. 2. Радость: широко улыбнуться.</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a:solidFill>
                <a:srgbClr val="000000"/>
              </a:solidFill>
              <a:effectLst/>
              <a:latin typeface="Calibri" panose="020F0502020204030204" pitchFamily="34" charset="0"/>
              <a:ea typeface="Calibri" panose="020F0502020204030204" pitchFamily="34" charset="0"/>
            </a:endParaRPr>
          </a:p>
        </p:txBody>
      </p:sp>
      <p:sp>
        <p:nvSpPr>
          <p:cNvPr id="3" name="Прямоугольник 2"/>
          <p:cNvSpPr/>
          <p:nvPr/>
        </p:nvSpPr>
        <p:spPr>
          <a:xfrm>
            <a:off x="6227618" y="659812"/>
            <a:ext cx="3539837" cy="4142994"/>
          </a:xfrm>
          <a:prstGeom prst="rect">
            <a:avLst/>
          </a:prstGeom>
        </p:spPr>
        <p:txBody>
          <a:bodyPr wrap="square">
            <a:spAutoFit/>
          </a:bodyPr>
          <a:lstStyle/>
          <a:p>
            <a:pPr indent="-6350">
              <a:lnSpc>
                <a:spcPct val="104000"/>
              </a:lnSpc>
              <a:spcAft>
                <a:spcPts val="20"/>
              </a:spcAft>
            </a:pPr>
            <a:r>
              <a:rPr lang="ru-RU" b="1" i="1" dirty="0" smtClean="0">
                <a:solidFill>
                  <a:srgbClr val="000000"/>
                </a:solidFill>
                <a:effectLst/>
                <a:latin typeface="Times New Roman" panose="02020603050405020304" pitchFamily="18" charset="0"/>
                <a:ea typeface="Times New Roman" panose="02020603050405020304" pitchFamily="18" charset="0"/>
              </a:rPr>
              <a:t>Этюды на отображение положительных черт характера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«Смелый заяц» (для детей 4 – 5 лет)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Заяц любит стоять на пеньке и громко петь песни и читать стихи. Он не боялся, что его может услышать волк.</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Выразительные движения. Поза. Положение стоя, одна нога чуть впереди, руки заложены за спину, подбородок поднят.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indent="-6350">
              <a:lnSpc>
                <a:spcPct val="103000"/>
              </a:lnSpc>
              <a:spcAft>
                <a:spcPts val="55"/>
              </a:spcAft>
            </a:pPr>
            <a:r>
              <a:rPr lang="ru-RU" i="1" dirty="0" smtClean="0">
                <a:solidFill>
                  <a:srgbClr val="000000"/>
                </a:solidFill>
                <a:effectLst/>
                <a:latin typeface="Times New Roman" panose="02020603050405020304" pitchFamily="18" charset="0"/>
                <a:ea typeface="Times New Roman" panose="02020603050405020304" pitchFamily="18" charset="0"/>
              </a:rPr>
              <a:t>Мимика. Уверенный взгляд.</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8774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613064"/>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61267" y="659812"/>
            <a:ext cx="3969327" cy="5278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78430" y="613064"/>
            <a:ext cx="2957945" cy="1793055"/>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Вежливый ребенок» (для детей 4 – 5 дет)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r>
              <a:rPr lang="ru-RU" dirty="0" smtClean="0">
                <a:solidFill>
                  <a:srgbClr val="000000"/>
                </a:solidFill>
                <a:effectLst/>
                <a:latin typeface="Times New Roman" panose="02020603050405020304" pitchFamily="18" charset="0"/>
                <a:ea typeface="Times New Roman" panose="02020603050405020304" pitchFamily="18" charset="0"/>
              </a:rPr>
              <a:t>В зале на стульях сидят дети. Входит ребенок и вежливо здоровается с каждым сидящим в зале</a:t>
            </a:r>
            <a:endParaRPr lang="ru-RU" dirty="0"/>
          </a:p>
        </p:txBody>
      </p:sp>
      <p:sp>
        <p:nvSpPr>
          <p:cNvPr id="3" name="Прямоугольник 2"/>
          <p:cNvSpPr/>
          <p:nvPr/>
        </p:nvSpPr>
        <p:spPr>
          <a:xfrm>
            <a:off x="978430" y="2406119"/>
            <a:ext cx="3983182" cy="3238194"/>
          </a:xfrm>
          <a:prstGeom prst="rect">
            <a:avLst/>
          </a:prstGeom>
        </p:spPr>
        <p:txBody>
          <a:bodyPr wrap="square">
            <a:spAutoFit/>
          </a:bodyPr>
          <a:lstStyle/>
          <a:p>
            <a:pPr indent="-6350">
              <a:lnSpc>
                <a:spcPct val="104000"/>
              </a:lnSpc>
              <a:spcAft>
                <a:spcPts val="20"/>
              </a:spcAft>
            </a:pPr>
            <a:r>
              <a:rPr lang="ru-RU" b="1" i="1" dirty="0" smtClean="0">
                <a:solidFill>
                  <a:srgbClr val="000000"/>
                </a:solidFill>
                <a:effectLst/>
                <a:latin typeface="Times New Roman" panose="02020603050405020304" pitchFamily="18" charset="0"/>
                <a:ea typeface="Times New Roman" panose="02020603050405020304" pitchFamily="18" charset="0"/>
              </a:rPr>
              <a:t>Этюды на отображение отрицательных черт </a:t>
            </a:r>
            <a:r>
              <a:rPr lang="ru-RU" b="1" i="1" dirty="0" err="1" smtClean="0">
                <a:solidFill>
                  <a:srgbClr val="000000"/>
                </a:solidFill>
                <a:effectLst/>
                <a:latin typeface="Times New Roman" panose="02020603050405020304" pitchFamily="18" charset="0"/>
                <a:ea typeface="Times New Roman" panose="02020603050405020304" pitchFamily="18" charset="0"/>
              </a:rPr>
              <a:t>характера</a:t>
            </a:r>
            <a:r>
              <a:rPr lang="ru-RU" b="1" dirty="0" err="1" smtClean="0">
                <a:solidFill>
                  <a:srgbClr val="000000"/>
                </a:solidFill>
                <a:effectLst/>
                <a:latin typeface="Times New Roman" panose="02020603050405020304" pitchFamily="18" charset="0"/>
                <a:ea typeface="Times New Roman" panose="02020603050405020304" pitchFamily="18" charset="0"/>
              </a:rPr>
              <a:t>«Злюка</a:t>
            </a:r>
            <a:r>
              <a:rPr lang="ru-RU" b="1" dirty="0" smtClean="0">
                <a:solidFill>
                  <a:srgbClr val="000000"/>
                </a:solidFill>
                <a:effectLst/>
                <a:latin typeface="Times New Roman" panose="02020603050405020304" pitchFamily="18" charset="0"/>
                <a:ea typeface="Times New Roman" panose="02020603050405020304" pitchFamily="18" charset="0"/>
              </a:rPr>
              <a:t>» (для детей 4 – 5 лет)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Ребенок изображает злюку. Он сидит на стуле и, пока звучит музыка (Д. </a:t>
            </a:r>
            <a:r>
              <a:rPr lang="ru-RU" dirty="0" err="1" smtClean="0">
                <a:solidFill>
                  <a:srgbClr val="000000"/>
                </a:solidFill>
                <a:effectLst/>
                <a:latin typeface="Times New Roman" panose="02020603050405020304" pitchFamily="18" charset="0"/>
                <a:ea typeface="Times New Roman" panose="02020603050405020304" pitchFamily="18" charset="0"/>
              </a:rPr>
              <a:t>Кабалевский</a:t>
            </a:r>
            <a:r>
              <a:rPr lang="ru-RU" dirty="0" smtClean="0">
                <a:solidFill>
                  <a:srgbClr val="000000"/>
                </a:solidFill>
                <a:effectLst/>
                <a:latin typeface="Times New Roman" panose="02020603050405020304" pitchFamily="18" charset="0"/>
                <a:ea typeface="Times New Roman" panose="02020603050405020304" pitchFamily="18" charset="0"/>
              </a:rPr>
              <a:t>.«Злюка»), смотрит на каждого из присутствующих со злостью и недовольством.</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r>
              <a:rPr lang="ru-RU" i="1" dirty="0" smtClean="0">
                <a:solidFill>
                  <a:srgbClr val="000000"/>
                </a:solidFill>
                <a:effectLst/>
                <a:latin typeface="Times New Roman" panose="02020603050405020304" pitchFamily="18" charset="0"/>
                <a:ea typeface="Times New Roman" panose="02020603050405020304" pitchFamily="18" charset="0"/>
              </a:rPr>
              <a:t>Мимика. Брови сдвинуты, верхняя губа закушена</a:t>
            </a:r>
            <a:endParaRPr lang="ru-RU" dirty="0"/>
          </a:p>
        </p:txBody>
      </p:sp>
      <p:sp>
        <p:nvSpPr>
          <p:cNvPr id="6" name="Прямоугольник 5"/>
          <p:cNvSpPr/>
          <p:nvPr/>
        </p:nvSpPr>
        <p:spPr>
          <a:xfrm>
            <a:off x="6253452" y="789709"/>
            <a:ext cx="6319548" cy="5243487"/>
          </a:xfrm>
          <a:prstGeom prst="rect">
            <a:avLst/>
          </a:prstGeom>
        </p:spPr>
        <p:txBody>
          <a:bodyPr wrap="square">
            <a:spAutoFit/>
          </a:bodyPr>
          <a:lstStyle/>
          <a:p>
            <a:pPr indent="-6350">
              <a:lnSpc>
                <a:spcPct val="107000"/>
              </a:lnSpc>
              <a:spcAft>
                <a:spcPts val="15"/>
              </a:spcAft>
            </a:pPr>
            <a:r>
              <a:rPr lang="ru-RU" b="1" dirty="0" smtClean="0">
                <a:solidFill>
                  <a:srgbClr val="000000"/>
                </a:solidFill>
                <a:effectLst/>
                <a:latin typeface="Times New Roman" panose="02020603050405020304" pitchFamily="18" charset="0"/>
                <a:ea typeface="Times New Roman" panose="02020603050405020304" pitchFamily="18" charset="0"/>
              </a:rPr>
              <a:t>«Жадный пес» (для детей 4 – 5 лет)</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a:lnSpc>
                <a:spcPct val="107000"/>
              </a:lnSpc>
              <a:spcAft>
                <a:spcPts val="180"/>
              </a:spcAft>
            </a:pP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Ведущий читает стихотворение </a:t>
            </a: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Василия Квитка:</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Жадный пес</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Дров принес,</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Воды наносил,</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Тесто замесил,</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Пирогов напек,</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451040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Спрятал в уголок</a:t>
            </a:r>
            <a:r>
              <a:rPr lang="ru-RU" sz="1200" dirty="0" smtClean="0">
                <a:solidFill>
                  <a:srgbClr val="000000"/>
                </a:solidFill>
                <a:effectLst/>
                <a:latin typeface="Arial" panose="020B0604020202020204" pitchFamily="34" charset="0"/>
                <a:ea typeface="Arial" panose="020B0604020202020204" pitchFamily="34" charset="0"/>
              </a:rPr>
              <a:t> </a:t>
            </a:r>
            <a:r>
              <a:rPr lang="ru-RU" dirty="0" smtClean="0">
                <a:solidFill>
                  <a:srgbClr val="000000"/>
                </a:solidFill>
                <a:effectLst/>
                <a:latin typeface="Times New Roman" panose="02020603050405020304" pitchFamily="18" charset="0"/>
                <a:ea typeface="Times New Roman" panose="02020603050405020304" pitchFamily="18" charset="0"/>
              </a:rPr>
              <a:t>И съел сам –</a:t>
            </a:r>
            <a:r>
              <a:rPr lang="ru-RU" sz="1200" dirty="0" smtClean="0">
                <a:solidFill>
                  <a:srgbClr val="000000"/>
                </a:solidFill>
                <a:effectLst/>
                <a:latin typeface="Arial" panose="020B0604020202020204" pitchFamily="34" charset="0"/>
                <a:ea typeface="Arial" panose="020B0604020202020204" pitchFamily="34" charset="0"/>
              </a:rPr>
              <a:t> </a:t>
            </a:r>
            <a:r>
              <a:rPr lang="ru-RU" dirty="0" smtClean="0">
                <a:solidFill>
                  <a:srgbClr val="000000"/>
                </a:solidFill>
                <a:effectLst/>
                <a:latin typeface="Times New Roman" panose="02020603050405020304" pitchFamily="18" charset="0"/>
                <a:ea typeface="Times New Roman" panose="02020603050405020304" pitchFamily="18" charset="0"/>
              </a:rPr>
              <a:t>Гам-гам-гам!</a:t>
            </a: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smtClean="0">
              <a:solidFill>
                <a:srgbClr val="000000"/>
              </a:solidFill>
              <a:effectLst/>
              <a:latin typeface="Calibri" panose="020F0502020204030204" pitchFamily="34" charset="0"/>
              <a:ea typeface="Calibri" panose="020F0502020204030204" pitchFamily="34" charset="0"/>
            </a:endParaRP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Затем один ребенок</a:t>
            </a: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 имитирует действия, </a:t>
            </a: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о которых говорится </a:t>
            </a:r>
          </a:p>
          <a:p>
            <a:pPr marR="10795" indent="-6350">
              <a:lnSpc>
                <a:spcPct val="103000"/>
              </a:lnSpc>
              <a:spcAft>
                <a:spcPts val="70"/>
              </a:spcAft>
            </a:pPr>
            <a:r>
              <a:rPr lang="ru-RU" dirty="0" smtClean="0">
                <a:solidFill>
                  <a:srgbClr val="000000"/>
                </a:solidFill>
                <a:effectLst/>
                <a:latin typeface="Times New Roman" panose="02020603050405020304" pitchFamily="18" charset="0"/>
                <a:ea typeface="Times New Roman" panose="02020603050405020304" pitchFamily="18" charset="0"/>
              </a:rPr>
              <a:t>в стихотворении. </a:t>
            </a:r>
            <a:endParaRPr lang="ru-RU" sz="1400" dirty="0" smtClean="0">
              <a:solidFill>
                <a:srgbClr val="000000"/>
              </a:solidFill>
              <a:effectLst/>
              <a:latin typeface="Calibri" panose="020F0502020204030204" pitchFamily="34" charset="0"/>
              <a:ea typeface="Calibri" panose="020F0502020204030204" pitchFamily="34" charset="0"/>
            </a:endParaRPr>
          </a:p>
          <a:p>
            <a:pPr>
              <a:lnSpc>
                <a:spcPct val="107000"/>
              </a:lnSpc>
              <a:spcAft>
                <a:spcPts val="575"/>
              </a:spcAft>
            </a:pPr>
            <a:r>
              <a:rPr lang="ru-RU" sz="1200" dirty="0" smtClean="0">
                <a:solidFill>
                  <a:srgbClr val="000000"/>
                </a:solidFill>
                <a:effectLst/>
                <a:latin typeface="Arial" panose="020B0604020202020204" pitchFamily="34" charset="0"/>
                <a:ea typeface="Arial" panose="020B0604020202020204" pitchFamily="34" charset="0"/>
              </a:rPr>
              <a:t> </a:t>
            </a:r>
            <a:endParaRPr lang="ru-RU"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533117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1302</Words>
  <Application>Microsoft Office PowerPoint</Application>
  <PresentationFormat>Широкоэкранный</PresentationFormat>
  <Paragraphs>80</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5</cp:revision>
  <cp:lastPrinted>2023-09-23T16:12:37Z</cp:lastPrinted>
  <dcterms:created xsi:type="dcterms:W3CDTF">2023-09-23T15:59:59Z</dcterms:created>
  <dcterms:modified xsi:type="dcterms:W3CDTF">2023-09-23T16:29:18Z</dcterms:modified>
</cp:coreProperties>
</file>