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 id="263" r:id="rId7"/>
    <p:sldId id="262" r:id="rId8"/>
    <p:sldId id="265" r:id="rId9"/>
    <p:sldId id="261" r:id="rId10"/>
    <p:sldId id="264" r:id="rId11"/>
    <p:sldId id="267" r:id="rId12"/>
    <p:sldId id="268" r:id="rId13"/>
    <p:sldId id="266" r:id="rId14"/>
    <p:sldId id="271" r:id="rId15"/>
    <p:sldId id="270" r:id="rId16"/>
    <p:sldId id="269"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859067-C3B9-4A86-BB20-8A9D554C9466}"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153817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859067-C3B9-4A86-BB20-8A9D554C9466}"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160159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859067-C3B9-4A86-BB20-8A9D554C9466}"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37077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859067-C3B9-4A86-BB20-8A9D554C9466}"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170279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859067-C3B9-4A86-BB20-8A9D554C9466}" type="datetimeFigureOut">
              <a:rPr lang="ru-RU" smtClean="0"/>
              <a:t>24.09.2023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187689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859067-C3B9-4A86-BB20-8A9D554C9466}" type="datetimeFigureOut">
              <a:rPr lang="ru-RU" smtClean="0"/>
              <a:t>24.09.2023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283250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859067-C3B9-4A86-BB20-8A9D554C9466}" type="datetimeFigureOut">
              <a:rPr lang="ru-RU" smtClean="0"/>
              <a:t>24.09.2023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393047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859067-C3B9-4A86-BB20-8A9D554C9466}" type="datetimeFigureOut">
              <a:rPr lang="ru-RU" smtClean="0"/>
              <a:t>24.09.2023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300236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859067-C3B9-4A86-BB20-8A9D554C9466}" type="datetimeFigureOut">
              <a:rPr lang="ru-RU" smtClean="0"/>
              <a:t>24.09.2023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136800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8859067-C3B9-4A86-BB20-8A9D554C9466}" type="datetimeFigureOut">
              <a:rPr lang="ru-RU" smtClean="0"/>
              <a:t>24.09.2023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256693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8859067-C3B9-4A86-BB20-8A9D554C9466}" type="datetimeFigureOut">
              <a:rPr lang="ru-RU" smtClean="0"/>
              <a:t>24.09.2023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A5E05B-0199-44BE-BCBA-7B2B0949A882}" type="slidenum">
              <a:rPr lang="ru-RU" smtClean="0"/>
              <a:t>‹#›</a:t>
            </a:fld>
            <a:endParaRPr lang="ru-RU"/>
          </a:p>
        </p:txBody>
      </p:sp>
    </p:spTree>
    <p:extLst>
      <p:ext uri="{BB962C8B-B14F-4D97-AF65-F5344CB8AC3E}">
        <p14:creationId xmlns:p14="http://schemas.microsoft.com/office/powerpoint/2010/main" val="355359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59067-C3B9-4A86-BB20-8A9D554C9466}" type="datetimeFigureOut">
              <a:rPr lang="ru-RU" smtClean="0"/>
              <a:t>24.09.2023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5E05B-0199-44BE-BCBA-7B2B0949A882}" type="slidenum">
              <a:rPr lang="ru-RU" smtClean="0"/>
              <a:t>‹#›</a:t>
            </a:fld>
            <a:endParaRPr lang="ru-RU"/>
          </a:p>
        </p:txBody>
      </p:sp>
    </p:spTree>
    <p:extLst>
      <p:ext uri="{BB962C8B-B14F-4D97-AF65-F5344CB8AC3E}">
        <p14:creationId xmlns:p14="http://schemas.microsoft.com/office/powerpoint/2010/main" val="247595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853546" y="585089"/>
            <a:ext cx="4256809" cy="5632311"/>
          </a:xfrm>
          <a:prstGeom prst="rect">
            <a:avLst/>
          </a:prstGeom>
        </p:spPr>
        <p:txBody>
          <a:bodyPr wrap="square">
            <a:spAutoFit/>
          </a:bodyPr>
          <a:lstStyle/>
          <a:p>
            <a:r>
              <a:rPr lang="ru-RU" b="1" i="0" dirty="0" smtClean="0">
                <a:solidFill>
                  <a:srgbClr val="000000"/>
                </a:solidFill>
                <a:effectLst/>
                <a:latin typeface="Times New Roman" panose="02020603050405020304" pitchFamily="18" charset="0"/>
              </a:rPr>
              <a:t>Расслабление мышц рук</a:t>
            </a:r>
          </a:p>
          <a:p>
            <a:r>
              <a:rPr lang="ru-RU" b="0" i="0" dirty="0" smtClean="0">
                <a:solidFill>
                  <a:srgbClr val="000000"/>
                </a:solidFill>
                <a:effectLst/>
                <a:latin typeface="Times New Roman" panose="02020603050405020304" pitchFamily="18" charset="0"/>
              </a:rPr>
              <a:t>Педагог: Ребята, сядем ближе к краю стула, обопремся о спинку. Руки свободно положим на колени, ноги слегка расставим. (Педагог показывает и помогает детям принять позу покоя)</a:t>
            </a:r>
          </a:p>
          <a:p>
            <a:r>
              <a:rPr lang="ru-RU" b="0" i="0" dirty="0" smtClean="0">
                <a:solidFill>
                  <a:srgbClr val="000000"/>
                </a:solidFill>
                <a:effectLst/>
                <a:latin typeface="Times New Roman" panose="02020603050405020304" pitchFamily="18" charset="0"/>
              </a:rPr>
              <a:t>Внимание!</a:t>
            </a:r>
          </a:p>
          <a:p>
            <a:r>
              <a:rPr lang="ru-RU" b="0" i="0" dirty="0" smtClean="0">
                <a:solidFill>
                  <a:srgbClr val="000000"/>
                </a:solidFill>
                <a:effectLst/>
                <a:latin typeface="Times New Roman" panose="02020603050405020304" pitchFamily="18" charset="0"/>
              </a:rPr>
              <a:t>Все умеют танцевать,</a:t>
            </a:r>
          </a:p>
          <a:p>
            <a:r>
              <a:rPr lang="ru-RU" b="0" i="0" dirty="0" smtClean="0">
                <a:solidFill>
                  <a:srgbClr val="000000"/>
                </a:solidFill>
                <a:effectLst/>
                <a:latin typeface="Times New Roman" panose="02020603050405020304" pitchFamily="18" charset="0"/>
              </a:rPr>
              <a:t>Прыгать, бегать, рисовать,</a:t>
            </a:r>
          </a:p>
          <a:p>
            <a:r>
              <a:rPr lang="ru-RU" b="0" i="0" dirty="0" smtClean="0">
                <a:solidFill>
                  <a:srgbClr val="000000"/>
                </a:solidFill>
                <a:effectLst/>
                <a:latin typeface="Times New Roman" panose="02020603050405020304" pitchFamily="18" charset="0"/>
              </a:rPr>
              <a:t>Но не все пока умеют</a:t>
            </a:r>
          </a:p>
          <a:p>
            <a:r>
              <a:rPr lang="ru-RU" b="0" i="0" dirty="0" smtClean="0">
                <a:solidFill>
                  <a:srgbClr val="000000"/>
                </a:solidFill>
                <a:effectLst/>
                <a:latin typeface="Times New Roman" panose="02020603050405020304" pitchFamily="18" charset="0"/>
              </a:rPr>
              <a:t>Расслабляться, отдыхать.</a:t>
            </a:r>
          </a:p>
          <a:p>
            <a:r>
              <a:rPr lang="ru-RU" b="0" i="1" dirty="0" smtClean="0">
                <a:solidFill>
                  <a:srgbClr val="000000"/>
                </a:solidFill>
                <a:effectLst/>
                <a:latin typeface="Times New Roman" panose="02020603050405020304" pitchFamily="18" charset="0"/>
              </a:rPr>
              <a:t>Формула общего покоя произносится педагогом тихим голосом, в замедленном темпе, с длительными паузами</a:t>
            </a:r>
            <a:r>
              <a:rPr lang="ru-RU" b="0" i="0" dirty="0" smtClean="0">
                <a:solidFill>
                  <a:srgbClr val="000000"/>
                </a:solidFill>
                <a:effectLst/>
                <a:latin typeface="Times New Roman" panose="02020603050405020304" pitchFamily="18" charset="0"/>
              </a:rPr>
              <a:t>.</a:t>
            </a:r>
          </a:p>
          <a:p>
            <a:r>
              <a:rPr lang="ru-RU" b="0" i="0" dirty="0" smtClean="0">
                <a:solidFill>
                  <a:srgbClr val="000000"/>
                </a:solidFill>
                <a:effectLst/>
                <a:latin typeface="Times New Roman" panose="02020603050405020304" pitchFamily="18" charset="0"/>
              </a:rPr>
              <a:t>Есть у нас игра такая –</a:t>
            </a:r>
          </a:p>
          <a:p>
            <a:r>
              <a:rPr lang="ru-RU" b="0" i="0" dirty="0" smtClean="0">
                <a:solidFill>
                  <a:srgbClr val="000000"/>
                </a:solidFill>
                <a:effectLst/>
                <a:latin typeface="Times New Roman" panose="02020603050405020304" pitchFamily="18" charset="0"/>
              </a:rPr>
              <a:t>Очень легкая, простая:</a:t>
            </a:r>
          </a:p>
          <a:p>
            <a:r>
              <a:rPr lang="ru-RU" b="0" i="0" dirty="0" smtClean="0">
                <a:solidFill>
                  <a:srgbClr val="000000"/>
                </a:solidFill>
                <a:effectLst/>
                <a:latin typeface="Times New Roman" panose="02020603050405020304" pitchFamily="18" charset="0"/>
              </a:rPr>
              <a:t>Замедляется движенье,</a:t>
            </a:r>
          </a:p>
          <a:p>
            <a:r>
              <a:rPr lang="ru-RU" b="0" i="0" dirty="0" smtClean="0">
                <a:solidFill>
                  <a:srgbClr val="000000"/>
                </a:solidFill>
                <a:effectLst/>
                <a:latin typeface="Times New Roman" panose="02020603050405020304" pitchFamily="18" charset="0"/>
              </a:rPr>
              <a:t>Исчезает напряженье...</a:t>
            </a:r>
          </a:p>
          <a:p>
            <a:r>
              <a:rPr lang="ru-RU" b="0" i="0" dirty="0" smtClean="0">
                <a:solidFill>
                  <a:srgbClr val="000000"/>
                </a:solidFill>
                <a:effectLst/>
                <a:latin typeface="Times New Roman" panose="02020603050405020304" pitchFamily="18" charset="0"/>
              </a:rPr>
              <a:t>И становится понятно:</a:t>
            </a:r>
          </a:p>
          <a:p>
            <a:r>
              <a:rPr lang="ru-RU" b="0" i="0" dirty="0" smtClean="0">
                <a:solidFill>
                  <a:srgbClr val="000000"/>
                </a:solidFill>
                <a:effectLst/>
                <a:latin typeface="Times New Roman" panose="02020603050405020304" pitchFamily="18" charset="0"/>
              </a:rPr>
              <a:t>Расслабление — приятно!</a:t>
            </a:r>
            <a:endParaRPr lang="ru-RU" b="0" i="0" dirty="0">
              <a:solidFill>
                <a:srgbClr val="000000"/>
              </a:solidFill>
              <a:effectLst/>
              <a:latin typeface="Times New Roman" panose="02020603050405020304" pitchFamily="18" charset="0"/>
            </a:endParaRPr>
          </a:p>
        </p:txBody>
      </p:sp>
      <p:sp>
        <p:nvSpPr>
          <p:cNvPr id="7" name="Прямоугольник 6"/>
          <p:cNvSpPr/>
          <p:nvPr/>
        </p:nvSpPr>
        <p:spPr>
          <a:xfrm>
            <a:off x="772601" y="665820"/>
            <a:ext cx="4348563" cy="830997"/>
          </a:xfrm>
          <a:prstGeom prst="rect">
            <a:avLst/>
          </a:prstGeom>
        </p:spPr>
        <p:txBody>
          <a:bodyPr wrap="none">
            <a:spAutoFit/>
          </a:bodyPr>
          <a:lstStyle/>
          <a:p>
            <a:pPr algn="ctr"/>
            <a:r>
              <a:rPr lang="ru-RU" sz="2400" b="1" i="0" dirty="0" smtClean="0">
                <a:solidFill>
                  <a:srgbClr val="00B050"/>
                </a:solidFill>
                <a:effectLst/>
                <a:latin typeface="Times New Roman" panose="02020603050405020304" pitchFamily="18" charset="0"/>
              </a:rPr>
              <a:t>Сборник </a:t>
            </a:r>
          </a:p>
          <a:p>
            <a:pPr algn="ctr"/>
            <a:r>
              <a:rPr lang="ru-RU" sz="2400" b="1" i="0" dirty="0" smtClean="0">
                <a:solidFill>
                  <a:srgbClr val="00B050"/>
                </a:solidFill>
                <a:effectLst/>
                <a:latin typeface="Times New Roman" panose="02020603050405020304" pitchFamily="18" charset="0"/>
              </a:rPr>
              <a:t>релаксационных упражнений</a:t>
            </a:r>
            <a:endParaRPr lang="ru-RU" sz="2400" b="1" dirty="0">
              <a:solidFill>
                <a:srgbClr val="00B050"/>
              </a:solidFill>
            </a:endParaRPr>
          </a:p>
        </p:txBody>
      </p:sp>
      <p:pic>
        <p:nvPicPr>
          <p:cNvPr id="8" name="Рисунок 7"/>
          <p:cNvPicPr>
            <a:picLocks noChangeAspect="1"/>
          </p:cNvPicPr>
          <p:nvPr/>
        </p:nvPicPr>
        <p:blipFill>
          <a:blip r:embed="rId2"/>
          <a:stretch>
            <a:fillRect/>
          </a:stretch>
        </p:blipFill>
        <p:spPr>
          <a:xfrm>
            <a:off x="786016" y="2006894"/>
            <a:ext cx="3962629" cy="2788700"/>
          </a:xfrm>
          <a:prstGeom prst="rect">
            <a:avLst/>
          </a:prstGeom>
        </p:spPr>
      </p:pic>
      <p:sp>
        <p:nvSpPr>
          <p:cNvPr id="9" name="TextBox 8"/>
          <p:cNvSpPr txBox="1"/>
          <p:nvPr/>
        </p:nvSpPr>
        <p:spPr>
          <a:xfrm>
            <a:off x="665018" y="5569527"/>
            <a:ext cx="2587337" cy="307777"/>
          </a:xfrm>
          <a:prstGeom prst="rect">
            <a:avLst/>
          </a:prstGeom>
          <a:noFill/>
        </p:spPr>
        <p:txBody>
          <a:bodyPr wrap="square" rtlCol="0">
            <a:spAutoFit/>
          </a:bodyPr>
          <a:lstStyle/>
          <a:p>
            <a:r>
              <a:rPr lang="ru-RU" sz="1400" dirty="0" smtClean="0">
                <a:solidFill>
                  <a:srgbClr val="00B050"/>
                </a:solidFill>
              </a:rPr>
              <a:t>Подготовила Шевченко О.В</a:t>
            </a:r>
            <a:endParaRPr lang="ru-RU" sz="1400" dirty="0">
              <a:solidFill>
                <a:srgbClr val="00B050"/>
              </a:solidFill>
            </a:endParaRPr>
          </a:p>
        </p:txBody>
      </p:sp>
    </p:spTree>
    <p:extLst>
      <p:ext uri="{BB962C8B-B14F-4D97-AF65-F5344CB8AC3E}">
        <p14:creationId xmlns:p14="http://schemas.microsoft.com/office/powerpoint/2010/main" val="71305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58536" y="644236"/>
            <a:ext cx="4468091" cy="4801314"/>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Упражнение «Горка»</a:t>
            </a:r>
          </a:p>
          <a:p>
            <a:r>
              <a:rPr lang="ru-RU" b="0" i="0" dirty="0" smtClean="0">
                <a:solidFill>
                  <a:srgbClr val="000000"/>
                </a:solidFill>
                <a:effectLst/>
                <a:latin typeface="Times New Roman" panose="02020603050405020304" pitchFamily="18" charset="0"/>
              </a:rPr>
              <a:t>Педагог показывает, как, удерживая кончик языка за нижними зубами, выгнуть спинку языка высокой горочкой. Объясняет, что долго удерживать это напряжение неприятно. Просит детей несколько раз повторить это упражнение. При выполнении упражнения педагог обращает внимание детей, что при расслаблении языка наступает приятное ощущение.</a:t>
            </a:r>
          </a:p>
          <a:p>
            <a:r>
              <a:rPr lang="ru-RU" b="0" i="0" dirty="0" smtClean="0">
                <a:solidFill>
                  <a:srgbClr val="000000"/>
                </a:solidFill>
                <a:effectLst/>
                <a:latin typeface="Times New Roman" panose="02020603050405020304" pitchFamily="18" charset="0"/>
              </a:rPr>
              <a:t>Педагог: Слушайте и делайте, как я!</a:t>
            </a:r>
          </a:p>
          <a:p>
            <a:r>
              <a:rPr lang="ru-RU" b="0" i="0" dirty="0" smtClean="0">
                <a:solidFill>
                  <a:srgbClr val="000000"/>
                </a:solidFill>
                <a:effectLst/>
                <a:latin typeface="Times New Roman" panose="02020603050405020304" pitchFamily="18" charset="0"/>
              </a:rPr>
              <a:t>Спинка языка сейчас</a:t>
            </a:r>
          </a:p>
          <a:p>
            <a:r>
              <a:rPr lang="ru-RU" b="0" i="0" dirty="0" smtClean="0">
                <a:solidFill>
                  <a:srgbClr val="000000"/>
                </a:solidFill>
                <a:effectLst/>
                <a:latin typeface="Times New Roman" panose="02020603050405020304" pitchFamily="18" charset="0"/>
              </a:rPr>
              <a:t>Станет горочкой у нас!</a:t>
            </a:r>
          </a:p>
          <a:p>
            <a:r>
              <a:rPr lang="ru-RU" b="0" i="0" dirty="0" smtClean="0">
                <a:solidFill>
                  <a:srgbClr val="000000"/>
                </a:solidFill>
                <a:effectLst/>
                <a:latin typeface="Times New Roman" panose="02020603050405020304" pitchFamily="18" charset="0"/>
              </a:rPr>
              <a:t>Я растаять ей велю –</a:t>
            </a:r>
          </a:p>
          <a:p>
            <a:r>
              <a:rPr lang="ru-RU" b="0" i="0" dirty="0" smtClean="0">
                <a:solidFill>
                  <a:srgbClr val="000000"/>
                </a:solidFill>
                <a:effectLst/>
                <a:latin typeface="Times New Roman" panose="02020603050405020304" pitchFamily="18" charset="0"/>
              </a:rPr>
              <a:t>Напряженья не люблю.</a:t>
            </a:r>
          </a:p>
          <a:p>
            <a:r>
              <a:rPr lang="ru-RU" b="0" i="0" dirty="0" smtClean="0">
                <a:solidFill>
                  <a:srgbClr val="000000"/>
                </a:solidFill>
                <a:effectLst/>
                <a:latin typeface="Times New Roman" panose="02020603050405020304" pitchFamily="18" charset="0"/>
              </a:rPr>
              <a:t>Язык на место возвращается</a:t>
            </a:r>
          </a:p>
          <a:p>
            <a:r>
              <a:rPr lang="ru-RU" b="0" i="0" dirty="0" smtClean="0">
                <a:solidFill>
                  <a:srgbClr val="000000"/>
                </a:solidFill>
                <a:effectLst/>
                <a:latin typeface="Times New Roman" panose="02020603050405020304" pitchFamily="18" charset="0"/>
              </a:rPr>
              <a:t>И чудесно расслабляется.</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5999018" y="644236"/>
            <a:ext cx="3789218" cy="5632311"/>
          </a:xfrm>
          <a:prstGeom prst="rect">
            <a:avLst/>
          </a:prstGeom>
        </p:spPr>
        <p:txBody>
          <a:bodyPr wrap="square">
            <a:spAutoFit/>
          </a:bodyPr>
          <a:lstStyle/>
          <a:p>
            <a:r>
              <a:rPr lang="ru-RU" b="1" i="0" dirty="0" smtClean="0">
                <a:solidFill>
                  <a:srgbClr val="000000"/>
                </a:solidFill>
                <a:effectLst/>
                <a:latin typeface="Times New Roman" panose="02020603050405020304" pitchFamily="18" charset="0"/>
              </a:rPr>
              <a:t>«На полянке» </a:t>
            </a:r>
          </a:p>
          <a:p>
            <a:r>
              <a:rPr lang="ru-RU" b="0" i="1" dirty="0" smtClean="0">
                <a:solidFill>
                  <a:srgbClr val="000000"/>
                </a:solidFill>
                <a:effectLst/>
                <a:latin typeface="Times New Roman" panose="02020603050405020304" pitchFamily="18" charset="0"/>
              </a:rPr>
              <a:t>(Фонограмма стрекота насекомых, пение птиц)</a:t>
            </a:r>
          </a:p>
          <a:p>
            <a:r>
              <a:rPr lang="ru-RU" b="0" i="0" dirty="0" smtClean="0">
                <a:solidFill>
                  <a:srgbClr val="000000"/>
                </a:solidFill>
                <a:effectLst/>
                <a:latin typeface="Times New Roman" panose="02020603050405020304" pitchFamily="18" charset="0"/>
              </a:rPr>
              <a:t>Давайте представим с вами полянку. Здесь растет мягкая травушка-муравушка. Вы лежите на ней, как на мягкой пушистой перине. А вокруг все тихо и спокойно, только слышно как стрекочут кузнечики и поют птички. Вам дышится легко и спокойно. Ласковые нежные лучики солнца ласкают ваш лоб, щечки, касаются ваших рук, поглаживают ваше тело… (пауза-поглаживание детей). Лучик погладил … (имя ребенка), приласкал … (имя ребенка). Вам приятно и вы чувствуете себя хорошо. Дружно потянемся и на счет «три» откроем глазки. Вы отлично отдохнули.</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21823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82782" y="657550"/>
            <a:ext cx="4246418" cy="5632311"/>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Отдых на море</a:t>
            </a:r>
          </a:p>
          <a:p>
            <a:r>
              <a:rPr lang="ru-RU" b="0" i="0" dirty="0" smtClean="0">
                <a:solidFill>
                  <a:srgbClr val="000000"/>
                </a:solidFill>
                <a:effectLst/>
                <a:latin typeface="Times New Roman" panose="02020603050405020304" pitchFamily="18" charset="0"/>
              </a:rPr>
              <a:t> (</a:t>
            </a:r>
            <a:r>
              <a:rPr lang="ru-RU" b="0" i="1" dirty="0" smtClean="0">
                <a:solidFill>
                  <a:srgbClr val="000000"/>
                </a:solidFill>
                <a:effectLst/>
                <a:latin typeface="Times New Roman" panose="02020603050405020304" pitchFamily="18" charset="0"/>
              </a:rPr>
              <a:t>фонограмма шум моря)</a:t>
            </a:r>
          </a:p>
          <a:p>
            <a:r>
              <a:rPr lang="ru-RU" b="0" i="0" dirty="0" smtClean="0">
                <a:solidFill>
                  <a:srgbClr val="000000"/>
                </a:solidFill>
                <a:effectLst/>
                <a:latin typeface="Times New Roman" panose="02020603050405020304" pitchFamily="18" charset="0"/>
              </a:rPr>
              <a:t>Мы с вами на берегу моря. День солнечный, песок теплый мягкий. Вокруг тихо, слышен только плеск воды и крики чаек. Вам дышится легко и свободно . Ласковые волны касаются ваших ног нежно поглаживая их, ласкают ваше тело (пауза-поглаживание детей), поглаживают … (имя ребенка). Вам приятно ощущать свежесть морской воды. Вы ощущаете</a:t>
            </a:r>
          </a:p>
          <a:p>
            <a:r>
              <a:rPr lang="ru-RU" b="0" i="0" dirty="0" smtClean="0">
                <a:solidFill>
                  <a:srgbClr val="000000"/>
                </a:solidFill>
                <a:effectLst/>
                <a:latin typeface="Times New Roman" panose="02020603050405020304" pitchFamily="18" charset="0"/>
              </a:rPr>
              <a:t>свежесть во всем теле: на лбу, лице, спине, животе, руках, ногах. Ваше тело наполняется легкостью. Вы дышите легко и свободно. Ваше настроение становится жизнерадостным, хочется встать и бежать. А теперь все потянемся и на счет «три» откроем глаза. Вы полны сил и энергии.</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5912426" y="581891"/>
            <a:ext cx="4229101" cy="5632311"/>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Водопад </a:t>
            </a:r>
          </a:p>
          <a:p>
            <a:r>
              <a:rPr lang="ru-RU" b="0" i="1" dirty="0" smtClean="0">
                <a:solidFill>
                  <a:srgbClr val="000000"/>
                </a:solidFill>
                <a:effectLst/>
                <a:latin typeface="Times New Roman" panose="02020603050405020304" pitchFamily="18" charset="0"/>
              </a:rPr>
              <a:t>(фонограмма водопада)</a:t>
            </a:r>
          </a:p>
          <a:p>
            <a:r>
              <a:rPr lang="ru-RU" b="0" i="0" dirty="0" smtClean="0">
                <a:solidFill>
                  <a:srgbClr val="000000"/>
                </a:solidFill>
                <a:effectLst/>
                <a:latin typeface="Times New Roman" panose="02020603050405020304" pitchFamily="18" charset="0"/>
              </a:rPr>
              <a:t>Мы с вами стоим у водопада. Отличный солнечный день, небо голубое безоблачное. Легко дышится горным свежим воздухом. Наш водопад необычный, в нем нет воды, на нас падает белый свет. Мы с вами стоим под водопадом изумительный белый свет касается головы. Вот он уже струится по лбу, по лицу, шее. Вот уже белый свет заполнил наши плечи, и они становятся мягкими, расслабленными. А ласковый белый свет течет все дальше по груди, по животу. Нежный белый свет гладит ваши ручки, пальчики. Он течет по ногам, и вы ощущаете себя спокойно легко. А теперь потянемся и на счет «три» откроем глазки. Волшебный нежный белый свет наполнил вас силой и энергией.</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5096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78873" y="415635"/>
            <a:ext cx="4547754" cy="5416868"/>
          </a:xfrm>
          <a:prstGeom prst="rect">
            <a:avLst/>
          </a:prstGeom>
        </p:spPr>
        <p:txBody>
          <a:bodyPr wrap="square">
            <a:spAutoFit/>
          </a:bodyPr>
          <a:lstStyle/>
          <a:p>
            <a:pPr algn="ctr"/>
            <a:r>
              <a:rPr lang="ru-RU" sz="1100" b="1" i="0" dirty="0" smtClean="0">
                <a:solidFill>
                  <a:srgbClr val="000000"/>
                </a:solidFill>
                <a:effectLst/>
                <a:latin typeface="Times New Roman" panose="02020603050405020304" pitchFamily="18" charset="0"/>
              </a:rPr>
              <a:t>Солнечный зайчик</a:t>
            </a:r>
          </a:p>
          <a:p>
            <a:pPr algn="ctr"/>
            <a:r>
              <a:rPr lang="ru-RU" sz="1100" b="1" i="0" dirty="0" smtClean="0">
                <a:solidFill>
                  <a:srgbClr val="000000"/>
                </a:solidFill>
                <a:effectLst/>
                <a:latin typeface="Times New Roman" panose="02020603050405020304" pitchFamily="18" charset="0"/>
              </a:rPr>
              <a:t> (фонограмма звуки природы)</a:t>
            </a:r>
          </a:p>
          <a:p>
            <a:r>
              <a:rPr lang="ru-RU" sz="1200" b="0" i="0" dirty="0" smtClean="0">
                <a:solidFill>
                  <a:srgbClr val="000000"/>
                </a:solidFill>
                <a:effectLst/>
                <a:latin typeface="Times New Roman" panose="02020603050405020304" pitchFamily="18" charset="0"/>
              </a:rPr>
              <a:t>В игре использованы отдельные позы упражнения «Бэби-йога», «Приветствие Солнцу» и «Благодарение Солнцу».</a:t>
            </a:r>
          </a:p>
          <a:p>
            <a:r>
              <a:rPr lang="ru-RU" sz="1200" b="0" i="0" dirty="0" smtClean="0">
                <a:solidFill>
                  <a:srgbClr val="000000"/>
                </a:solidFill>
                <a:effectLst/>
                <a:latin typeface="Times New Roman" panose="02020603050405020304" pitchFamily="18" charset="0"/>
              </a:rPr>
              <a:t>Взрослый дает детям следующую установку: «Сейчас мы с вами поприветствуем. Солнце, яркое, золотое. Встаньте на колени, выпрямите спинку в струнку, головку слегка поднимите, руки сложите вместе. Дышится легко, ровно, глубоко. Вдох, прогнитесь спиной, поднимите руки вверх – выдох и скажите вместе «Здравствуй, Солнце!».</a:t>
            </a:r>
          </a:p>
          <a:p>
            <a:r>
              <a:rPr lang="ru-RU" sz="1200" b="0" i="0" dirty="0" smtClean="0">
                <a:solidFill>
                  <a:srgbClr val="000000"/>
                </a:solidFill>
                <a:effectLst/>
                <a:latin typeface="Times New Roman" panose="02020603050405020304" pitchFamily="18" charset="0"/>
              </a:rPr>
              <a:t>А теперь ложитесь, представьте, что мы с вами лежим на полянке, на мягкой травке, будем глубоко дышать и отдыхать.</a:t>
            </a:r>
          </a:p>
          <a:p>
            <a:r>
              <a:rPr lang="ru-RU" sz="1200" b="0" i="0" dirty="0" smtClean="0">
                <a:solidFill>
                  <a:srgbClr val="000000"/>
                </a:solidFill>
                <a:effectLst/>
                <a:latin typeface="Times New Roman" panose="02020603050405020304" pitchFamily="18" charset="0"/>
              </a:rPr>
              <a:t>Утром солнышко проснулось,</a:t>
            </a:r>
          </a:p>
          <a:p>
            <a:r>
              <a:rPr lang="ru-RU" sz="1200" b="0" i="0" dirty="0" smtClean="0">
                <a:solidFill>
                  <a:srgbClr val="000000"/>
                </a:solidFill>
                <a:effectLst/>
                <a:latin typeface="Times New Roman" panose="02020603050405020304" pitchFamily="18" charset="0"/>
              </a:rPr>
              <a:t>Оглянулось, потянулось.</a:t>
            </a:r>
          </a:p>
          <a:p>
            <a:r>
              <a:rPr lang="ru-RU" sz="1200" b="0" i="0" dirty="0" smtClean="0">
                <a:solidFill>
                  <a:srgbClr val="000000"/>
                </a:solidFill>
                <a:effectLst/>
                <a:latin typeface="Times New Roman" panose="02020603050405020304" pitchFamily="18" charset="0"/>
              </a:rPr>
              <a:t>Кто там нежится на травке?</a:t>
            </a:r>
          </a:p>
          <a:p>
            <a:r>
              <a:rPr lang="ru-RU" sz="1200" b="0" i="0" dirty="0" smtClean="0">
                <a:solidFill>
                  <a:srgbClr val="000000"/>
                </a:solidFill>
                <a:effectLst/>
                <a:latin typeface="Times New Roman" panose="02020603050405020304" pitchFamily="18" charset="0"/>
              </a:rPr>
              <a:t>Кто со мной играет в прятки?</a:t>
            </a:r>
          </a:p>
          <a:p>
            <a:r>
              <a:rPr lang="ru-RU" sz="1200" b="0" i="0" dirty="0" smtClean="0">
                <a:solidFill>
                  <a:srgbClr val="000000"/>
                </a:solidFill>
                <a:effectLst/>
                <a:latin typeface="Times New Roman" panose="02020603050405020304" pitchFamily="18" charset="0"/>
              </a:rPr>
              <a:t>Вот я с ними пошучу,</a:t>
            </a:r>
          </a:p>
          <a:p>
            <a:r>
              <a:rPr lang="ru-RU" sz="1200" b="0" i="0" dirty="0" smtClean="0">
                <a:solidFill>
                  <a:srgbClr val="000000"/>
                </a:solidFill>
                <a:effectLst/>
                <a:latin typeface="Times New Roman" panose="02020603050405020304" pitchFamily="18" charset="0"/>
              </a:rPr>
              <a:t>Вот я их пощекочу,</a:t>
            </a:r>
          </a:p>
          <a:p>
            <a:r>
              <a:rPr lang="ru-RU" sz="1200" b="0" i="0" dirty="0" smtClean="0">
                <a:solidFill>
                  <a:srgbClr val="000000"/>
                </a:solidFill>
                <a:effectLst/>
                <a:latin typeface="Times New Roman" panose="02020603050405020304" pitchFamily="18" charset="0"/>
              </a:rPr>
              <a:t>Прикоснусь ко лбу,</a:t>
            </a:r>
          </a:p>
          <a:p>
            <a:r>
              <a:rPr lang="ru-RU" sz="1200" b="0" i="0" dirty="0" smtClean="0">
                <a:solidFill>
                  <a:srgbClr val="000000"/>
                </a:solidFill>
                <a:effectLst/>
                <a:latin typeface="Times New Roman" panose="02020603050405020304" pitchFamily="18" charset="0"/>
              </a:rPr>
              <a:t>Трону их за щеки.</a:t>
            </a:r>
          </a:p>
          <a:p>
            <a:r>
              <a:rPr lang="ru-RU" sz="1200" b="0" i="0" dirty="0" smtClean="0">
                <a:solidFill>
                  <a:srgbClr val="000000"/>
                </a:solidFill>
                <a:effectLst/>
                <a:latin typeface="Times New Roman" panose="02020603050405020304" pitchFamily="18" charset="0"/>
              </a:rPr>
              <a:t>Пусть поморщат носик.</a:t>
            </a:r>
          </a:p>
          <a:p>
            <a:r>
              <a:rPr lang="ru-RU" sz="1200" b="0" i="0" dirty="0" smtClean="0">
                <a:solidFill>
                  <a:srgbClr val="000000"/>
                </a:solidFill>
                <a:effectLst/>
                <a:latin typeface="Times New Roman" panose="02020603050405020304" pitchFamily="18" charset="0"/>
              </a:rPr>
              <a:t>Вот я ручек их коснусь,</a:t>
            </a:r>
          </a:p>
          <a:p>
            <a:r>
              <a:rPr lang="ru-RU" sz="1200" b="0" i="0" dirty="0" smtClean="0">
                <a:solidFill>
                  <a:srgbClr val="000000"/>
                </a:solidFill>
                <a:effectLst/>
                <a:latin typeface="Times New Roman" panose="02020603050405020304" pitchFamily="18" charset="0"/>
              </a:rPr>
              <a:t>Под одежду заберусь.</a:t>
            </a:r>
          </a:p>
          <a:p>
            <a:r>
              <a:rPr lang="ru-RU" sz="1200" b="0" i="0" dirty="0" smtClean="0">
                <a:solidFill>
                  <a:srgbClr val="000000"/>
                </a:solidFill>
                <a:effectLst/>
                <a:latin typeface="Times New Roman" panose="02020603050405020304" pitchFamily="18" charset="0"/>
              </a:rPr>
              <a:t>Потянулись, улыбнулись</a:t>
            </a:r>
          </a:p>
          <a:p>
            <a:r>
              <a:rPr lang="ru-RU" sz="1200" b="0" i="0" dirty="0" smtClean="0">
                <a:solidFill>
                  <a:srgbClr val="000000"/>
                </a:solidFill>
                <a:effectLst/>
                <a:latin typeface="Times New Roman" panose="02020603050405020304" pitchFamily="18" charset="0"/>
              </a:rPr>
              <a:t>И все дружненько проснулись.</a:t>
            </a:r>
          </a:p>
          <a:p>
            <a:r>
              <a:rPr lang="ru-RU" sz="1200" b="0" i="0" dirty="0" smtClean="0">
                <a:solidFill>
                  <a:srgbClr val="000000"/>
                </a:solidFill>
                <a:effectLst/>
                <a:latin typeface="Times New Roman" panose="02020603050405020304" pitchFamily="18" charset="0"/>
              </a:rPr>
              <a:t>Встаньте, сложите руки вместе перед собой, плавно поднимаем руки вверх, раскрываем плавно ладошки, как бы берем солнышко в руки, разводим руки в стороны и говорим все вместе «Спасибо, Солнышко!»</a:t>
            </a:r>
            <a:endParaRPr lang="ru-RU" sz="1200" b="0" i="0" dirty="0">
              <a:solidFill>
                <a:srgbClr val="000000"/>
              </a:solidFill>
              <a:effectLst/>
              <a:latin typeface="Times New Roman" panose="02020603050405020304" pitchFamily="18" charset="0"/>
            </a:endParaRPr>
          </a:p>
        </p:txBody>
      </p:sp>
      <p:sp>
        <p:nvSpPr>
          <p:cNvPr id="3" name="Прямоугольник 2"/>
          <p:cNvSpPr/>
          <p:nvPr/>
        </p:nvSpPr>
        <p:spPr>
          <a:xfrm>
            <a:off x="5947063" y="560477"/>
            <a:ext cx="4256810" cy="4247317"/>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«Снежная баба»</a:t>
            </a:r>
          </a:p>
          <a:p>
            <a:r>
              <a:rPr lang="ru-RU" b="0" i="0" dirty="0" smtClean="0">
                <a:solidFill>
                  <a:srgbClr val="000000"/>
                </a:solidFill>
                <a:effectLst/>
                <a:latin typeface="Times New Roman" panose="02020603050405020304" pitchFamily="18" charset="0"/>
              </a:rPr>
              <a:t>Дети представляют, что каждый из них снежная баба. Огромная, красивая, которую вылепили из снега. У нее есть голова, туловище, две торчащие в стороны руки, и она стоит на крепких ножках. Прекрасное утро, светит</a:t>
            </a:r>
          </a:p>
          <a:p>
            <a:r>
              <a:rPr lang="ru-RU" b="0" i="0" dirty="0" smtClean="0">
                <a:solidFill>
                  <a:srgbClr val="000000"/>
                </a:solidFill>
                <a:effectLst/>
                <a:latin typeface="Times New Roman" panose="02020603050405020304" pitchFamily="18" charset="0"/>
              </a:rPr>
              <a:t>солнце. Вот оно начинает припекать, и снежная баба начинает таять. Далее дети изображают, как тает снежная баба. Сначала тает голова, потом одна рука, другая. Постепенно, понемножку начинает таять и туловище. Снежная баба превращается в лужицу, растекшуюся по земле.</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1967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82782" y="522607"/>
            <a:ext cx="4287982" cy="5909310"/>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«Бубенчик»</a:t>
            </a:r>
          </a:p>
          <a:p>
            <a:r>
              <a:rPr lang="ru-RU" b="0" i="0" dirty="0" smtClean="0">
                <a:solidFill>
                  <a:srgbClr val="000000"/>
                </a:solidFill>
                <a:effectLst/>
                <a:latin typeface="Times New Roman" panose="02020603050405020304" pitchFamily="18" charset="0"/>
              </a:rPr>
              <a:t>Дети ложатся на спину. Закрывают глаза и отдыхают под звучание колыбельной «Пушистые облачка». «Пробуждение» происходит под звучание бубенчика.</a:t>
            </a:r>
          </a:p>
          <a:p>
            <a:pPr algn="ctr"/>
            <a:r>
              <a:rPr lang="ru-RU" b="1" i="0" dirty="0" smtClean="0">
                <a:solidFill>
                  <a:srgbClr val="000000"/>
                </a:solidFill>
                <a:effectLst/>
                <a:latin typeface="Times New Roman" panose="02020603050405020304" pitchFamily="18" charset="0"/>
              </a:rPr>
              <a:t>«Летний денек»</a:t>
            </a:r>
          </a:p>
          <a:p>
            <a:r>
              <a:rPr lang="ru-RU" b="0" i="0" dirty="0" smtClean="0">
                <a:solidFill>
                  <a:srgbClr val="000000"/>
                </a:solidFill>
                <a:effectLst/>
                <a:latin typeface="Times New Roman" panose="02020603050405020304" pitchFamily="18" charset="0"/>
              </a:rPr>
              <a:t>Дети ложатся на спину, расслабляя все мышцы и закрывая глаза. Проходит релаксация под звучание спокойной музыки: Я на солнышке лежу, Но на солнце не гляжу. Глазки закрываем, глазки отдыхают. Солнце гладит наши лица, Пусть нам сон хороший снится. Вдруг мы слышим: бом-бом-бом! Прогуляться вышел гром. Гремит гром, как барабан.</a:t>
            </a:r>
          </a:p>
          <a:p>
            <a:pPr algn="ctr"/>
            <a:r>
              <a:rPr lang="ru-RU" b="1" i="0" dirty="0" smtClean="0">
                <a:solidFill>
                  <a:srgbClr val="000000"/>
                </a:solidFill>
                <a:effectLst/>
                <a:latin typeface="Times New Roman" panose="02020603050405020304" pitchFamily="18" charset="0"/>
              </a:rPr>
              <a:t>«Медузы»</a:t>
            </a:r>
          </a:p>
          <a:p>
            <a:r>
              <a:rPr lang="ru-RU" b="0" i="0" dirty="0" smtClean="0">
                <a:solidFill>
                  <a:srgbClr val="000000"/>
                </a:solidFill>
                <a:effectLst/>
                <a:latin typeface="Times New Roman" panose="02020603050405020304" pitchFamily="18" charset="0"/>
              </a:rPr>
              <a:t>Выполнение соответственно тексту: Я лежу на спине, Как медуза на воде. Руки расслабляю, В воду опускаю, Ножками потрясу И усталость сниму.</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5811982" y="522607"/>
            <a:ext cx="4575463" cy="5509200"/>
          </a:xfrm>
          <a:prstGeom prst="rect">
            <a:avLst/>
          </a:prstGeom>
        </p:spPr>
        <p:txBody>
          <a:bodyPr wrap="square">
            <a:spAutoFit/>
          </a:bodyPr>
          <a:lstStyle/>
          <a:p>
            <a:pPr algn="ctr"/>
            <a:r>
              <a:rPr lang="ru-RU" sz="1600" b="1" i="0" dirty="0" smtClean="0">
                <a:solidFill>
                  <a:srgbClr val="000000"/>
                </a:solidFill>
                <a:effectLst/>
                <a:latin typeface="Times New Roman" panose="02020603050405020304" pitchFamily="18" charset="0"/>
              </a:rPr>
              <a:t>«Загораем»</a:t>
            </a:r>
          </a:p>
          <a:p>
            <a:r>
              <a:rPr lang="ru-RU" sz="1600" b="0" i="0" dirty="0" smtClean="0">
                <a:solidFill>
                  <a:srgbClr val="000000"/>
                </a:solidFill>
                <a:effectLst/>
                <a:latin typeface="Times New Roman" panose="02020603050405020304" pitchFamily="18" charset="0"/>
              </a:rPr>
              <a:t>Представьте себе, что ваши руки и ноги загорают. Сидя на стуле, ноги поднимаем, держим. Ноги и руки устали. Опускаем. Руки и ноги свободно отдыхают, расслабились. Слушаем и делаем. Мы прекрасно загораем! Выше ноги поднимаем, Выше руки поднимаем, Держим, держим, напрягаем… Загорели! Опускаем!</a:t>
            </a:r>
          </a:p>
          <a:p>
            <a:pPr algn="ctr"/>
            <a:r>
              <a:rPr lang="ru-RU" sz="1600" b="1" i="0" dirty="0" smtClean="0">
                <a:solidFill>
                  <a:srgbClr val="000000"/>
                </a:solidFill>
                <a:effectLst/>
                <a:latin typeface="Times New Roman" panose="02020603050405020304" pitchFamily="18" charset="0"/>
              </a:rPr>
              <a:t>«Воздушные шарики»</a:t>
            </a:r>
          </a:p>
          <a:p>
            <a:r>
              <a:rPr lang="ru-RU" sz="1600" b="0" i="0" dirty="0" smtClean="0">
                <a:solidFill>
                  <a:srgbClr val="000000"/>
                </a:solidFill>
                <a:effectLst/>
                <a:latin typeface="Times New Roman" panose="02020603050405020304" pitchFamily="18" charset="0"/>
              </a:rPr>
              <a:t>Представьте себе, что все вы – воздушные шарики, очень красивые и весёлые. Вас надувают и вы становитесь всё легче и легче. Все ваше тело становится лёгким, невесомым. И ручки лёгкие, и ножки стали лёгкие, лёгкие. Воздушные шарик поднимаются всё выше и выше. Дует тёплый ласковый ветерок, он нежно обдувает каждый шарик …(пауза – поглаживание детей). Обдувает шарик …, ласкает шарик … Вам легко, спокойно. Вы летите туда, куда дует ласковый ветерок. Но вот пришла пора возвращаться домой. Вы снова в этой комнате. Потянитесь и на счёт «три» откройте глаза. Улыбнитесь своему шарику</a:t>
            </a:r>
            <a:endParaRPr lang="ru-RU" sz="16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9960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07474" y="591925"/>
            <a:ext cx="4100944" cy="5786199"/>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«Облака»</a:t>
            </a:r>
          </a:p>
          <a:p>
            <a:r>
              <a:rPr lang="ru-RU" sz="1600" b="0" i="0" dirty="0" smtClean="0">
                <a:solidFill>
                  <a:srgbClr val="000000"/>
                </a:solidFill>
                <a:effectLst/>
                <a:latin typeface="Times New Roman" panose="02020603050405020304" pitchFamily="18" charset="0"/>
              </a:rPr>
              <a:t>Представьте себе тёплый летний вечер. Вы лежите на траве и смотрите на проплывающие в небе облака – такие белые, большие, пушистые облака в голубом небе. Вокруг всё тихо и спокойно, вам тепло и уютно. С каждым вздохом и выдохом вы начинаете медленно и плавно подниматься в воздух, всё выше и выше, к самым облакам. Ваши ручки лёгкие, лёгкие, ваши ножки лёгкие. Все ваше тело становится лёгким, как облачко. Вот вы подплываете к самому большому и пушистому, к самому красивому облаку на небе. Ближе и ближе. И вот вы уже лежите на этом облаке, чувствуете, как оно нежно гладит вас, это пушистое и нежное облако … (пауза – поглаживание детей). Гладит …, поглаживает … Вам хорошо и приятно. Вы расслаблены и спокойны. Но вот облачко опустило вас на</a:t>
            </a:r>
          </a:p>
          <a:p>
            <a:r>
              <a:rPr lang="ru-RU" sz="1600" b="0" i="0" dirty="0" smtClean="0">
                <a:solidFill>
                  <a:srgbClr val="000000"/>
                </a:solidFill>
                <a:effectLst/>
                <a:latin typeface="Times New Roman" panose="02020603050405020304" pitchFamily="18" charset="0"/>
              </a:rPr>
              <a:t>полянку. Улыбнитесь своему облачку. Потянитесь и на счёт «три» откройте глаза. Вы хорошо отдохнули на облачке.</a:t>
            </a:r>
            <a:endParaRPr lang="ru-RU" sz="1600" b="0" i="0" dirty="0">
              <a:solidFill>
                <a:srgbClr val="000000"/>
              </a:solidFill>
              <a:effectLst/>
              <a:latin typeface="Times New Roman" panose="02020603050405020304" pitchFamily="18" charset="0"/>
            </a:endParaRPr>
          </a:p>
        </p:txBody>
      </p:sp>
      <p:sp>
        <p:nvSpPr>
          <p:cNvPr id="3" name="Прямоугольник 2"/>
          <p:cNvSpPr/>
          <p:nvPr/>
        </p:nvSpPr>
        <p:spPr>
          <a:xfrm>
            <a:off x="5780810" y="415635"/>
            <a:ext cx="4606635" cy="6063198"/>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 Порхание бабочки»</a:t>
            </a:r>
          </a:p>
          <a:p>
            <a:r>
              <a:rPr lang="ru-RU" b="0" i="0" dirty="0" smtClean="0">
                <a:solidFill>
                  <a:srgbClr val="000000"/>
                </a:solidFill>
                <a:effectLst/>
                <a:latin typeface="Times New Roman" panose="02020603050405020304" pitchFamily="18" charset="0"/>
              </a:rPr>
              <a:t>«</a:t>
            </a:r>
            <a:r>
              <a:rPr lang="ru-RU" sz="1600" b="0" i="0" dirty="0" smtClean="0">
                <a:solidFill>
                  <a:srgbClr val="000000"/>
                </a:solidFill>
                <a:effectLst/>
                <a:latin typeface="Times New Roman" panose="02020603050405020304" pitchFamily="18" charset="0"/>
              </a:rPr>
              <a:t>Сядьте в удобное положение. Закройте глаза и слушайте мой голос. Дышите легко и медленно. Хорошо. Представьте себе, что вы находитесь на природе прекрасным летним днем. Прямо перед собой вы видите великолепную бабочку, порхающую с цветка на цветок. Проследите за движение ее крыльев. Бабочка села на цветок рядом с вами. Обратите внимание на цвет и форму ее крыльев. Какой интересный рисунок крыльев — линии, темные пятна, светлые пятна! Вот бабочка взлетает и парит в воздухе, проследите, как медленно и плавно движутся ее крылья. Почувствуйте, как ваши крылья медленно и плавно </a:t>
            </a:r>
            <a:r>
              <a:rPr lang="ru-RU" sz="1600" b="0" i="0" dirty="0" err="1" smtClean="0">
                <a:solidFill>
                  <a:srgbClr val="000000"/>
                </a:solidFill>
                <a:effectLst/>
                <a:latin typeface="Times New Roman" panose="02020603050405020304" pitchFamily="18" charset="0"/>
              </a:rPr>
              <a:t>двжутся</a:t>
            </a:r>
            <a:r>
              <a:rPr lang="ru-RU" sz="1600" b="0" i="0" dirty="0" smtClean="0">
                <a:solidFill>
                  <a:srgbClr val="000000"/>
                </a:solidFill>
                <a:effectLst/>
                <a:latin typeface="Times New Roman" panose="02020603050405020304" pitchFamily="18" charset="0"/>
              </a:rPr>
              <a:t> вверх и вниз. Наслаждайтесь ощущениями медленного и плавного парения в воздухе. А теперь взгляните на пестрый луг под вами. Посмотрите, сколько на нем ярких цветов. Найдите глазами самый красивый цветок и постепенно начинайте приближаться к нему. Теперь вы чувствуете аромат своего цветка. Медленно и плавно вы садитесь на мягкую пахучую середину цветка. Вдохните еще раз его аромат....и откройте глаза».</a:t>
            </a:r>
            <a:endParaRPr lang="ru-RU" sz="16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93233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68482" y="498545"/>
            <a:ext cx="4558145" cy="6001643"/>
          </a:xfrm>
          <a:prstGeom prst="rect">
            <a:avLst/>
          </a:prstGeom>
        </p:spPr>
        <p:txBody>
          <a:bodyPr wrap="square">
            <a:spAutoFit/>
          </a:bodyPr>
          <a:lstStyle/>
          <a:p>
            <a:pPr algn="ctr"/>
            <a:r>
              <a:rPr lang="ru-RU" sz="1600" b="1" i="0" dirty="0" smtClean="0">
                <a:solidFill>
                  <a:srgbClr val="000000"/>
                </a:solidFill>
                <a:effectLst/>
                <a:latin typeface="Times New Roman" panose="02020603050405020304" pitchFamily="18" charset="0"/>
              </a:rPr>
              <a:t>«Полет высоко в небе».</a:t>
            </a:r>
          </a:p>
          <a:p>
            <a:r>
              <a:rPr lang="ru-RU" sz="1600" b="0" i="0" dirty="0" smtClean="0">
                <a:solidFill>
                  <a:srgbClr val="000000"/>
                </a:solidFill>
                <a:effectLst/>
                <a:latin typeface="Times New Roman" panose="02020603050405020304" pitchFamily="18" charset="0"/>
              </a:rPr>
              <a:t>«Сядьте в удобное положение. Закройте глаза и слушайте мой голос. Дышите медленно и легко. Представьте себе, что вы находитесь в прекрасном месте на берегу моря. Чудесный летний день. Небо голубое. Теплое солнце. Вы чувствуете себя абсолютно спокойным и счастливым. Высоко в небе вы видите птицу, парящую в воздухе. Это морской орел. Внимательно осмотрите его оперение: какие гладкие и блестящие у него перышки. Птица свободно парит в небе, крылья ее распростерты в стороны. Вы слышите звук взмахивающих крыльев, когда они энергично рассекают воздух. Теперь пусть каждый из вас вообразит, что он — птица. Представьте, что это ваши крылья медленно взмахивают вверх и вниз. Представьте, что это вы медленно парите, плывете в воздухе и ваши крылья распростерты в стороны. Ваши крылья рассекают воздух, упираясь в его плотные массы. Наслаждайтесь свободой и прекрасным ощущением парения в небе. Вы чувствуете себя свободно и прекрасно. Пронесите это ощущение через весь оставшийся день».</a:t>
            </a:r>
            <a:endParaRPr lang="ru-RU" sz="1600" b="0" i="0" dirty="0">
              <a:solidFill>
                <a:srgbClr val="000000"/>
              </a:solidFill>
              <a:effectLst/>
              <a:latin typeface="Times New Roman" panose="02020603050405020304" pitchFamily="18" charset="0"/>
            </a:endParaRPr>
          </a:p>
        </p:txBody>
      </p:sp>
      <p:sp>
        <p:nvSpPr>
          <p:cNvPr id="3" name="Прямоугольник 2"/>
          <p:cNvSpPr/>
          <p:nvPr/>
        </p:nvSpPr>
        <p:spPr>
          <a:xfrm>
            <a:off x="5811983" y="498545"/>
            <a:ext cx="4017818" cy="4678204"/>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«Тихое озеро».</a:t>
            </a:r>
          </a:p>
          <a:p>
            <a:r>
              <a:rPr lang="ru-RU" sz="1400" b="0" i="0" dirty="0" smtClean="0">
                <a:solidFill>
                  <a:srgbClr val="000000"/>
                </a:solidFill>
                <a:effectLst/>
                <a:latin typeface="Times New Roman" panose="02020603050405020304" pitchFamily="18" charset="0"/>
              </a:rPr>
              <a:t>«Лягте в удобное положение. Вытянитесь и расслабьтесь. Хорошо. Теперь закройте глаза и слушайте меня. Постарайтесь сделать то, что я говорю.</a:t>
            </a:r>
          </a:p>
          <a:p>
            <a:r>
              <a:rPr lang="ru-RU" sz="1400" b="0" i="0" dirty="0" smtClean="0">
                <a:solidFill>
                  <a:srgbClr val="000000"/>
                </a:solidFill>
                <a:effectLst/>
                <a:latin typeface="Times New Roman" panose="02020603050405020304" pitchFamily="18" charset="0"/>
              </a:rPr>
              <a:t>Представьте себе чудесное солнечное утро. Вы тихо сидите около прекрасного озера. Солнце ярко светит, и это заставляет вас чувствовать себя все лучше и лучше. Вы слышите щебет птиц, жужжание шмеля. Вы абсолютно спокойны. Солнце светит, воздух чист и прозрачен. Вы чувствуете всем телом тепло солнца. Вы спокойны и неподвижны, как это прекрасное утро. Слышно лишь ваше дыхание и тихий плеск воды. Это утка проплыла по озеру, она подплыла поближе, чтобы поздороваться с вами. Дважды крякнула на тот случай, если вы не услышали ее с первого приветствия. След ее на воде пролег через все озеро. Потом опять стало тихо и спокойно. Туман поднимается над озером, и вы чувствуете себя спокойным и счастливым».</a:t>
            </a:r>
            <a:endParaRPr lang="ru-RU" sz="1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64929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834737" y="529441"/>
            <a:ext cx="4038599" cy="3323987"/>
          </a:xfrm>
          <a:prstGeom prst="rect">
            <a:avLst/>
          </a:prstGeom>
        </p:spPr>
        <p:txBody>
          <a:bodyPr wrap="square">
            <a:spAutoFit/>
          </a:bodyPr>
          <a:lstStyle/>
          <a:p>
            <a:pPr algn="ctr"/>
            <a:r>
              <a:rPr lang="ru-RU" sz="1400" b="1" i="0" dirty="0" smtClean="0">
                <a:solidFill>
                  <a:srgbClr val="000000"/>
                </a:solidFill>
                <a:effectLst/>
                <a:latin typeface="Times New Roman" panose="02020603050405020304" pitchFamily="18" charset="0"/>
              </a:rPr>
              <a:t>«Волшебный сон»</a:t>
            </a:r>
          </a:p>
          <a:p>
            <a:r>
              <a:rPr lang="ru-RU" sz="1400" b="0" i="0" dirty="0" smtClean="0">
                <a:solidFill>
                  <a:srgbClr val="000000"/>
                </a:solidFill>
                <a:effectLst/>
                <a:latin typeface="Times New Roman" panose="02020603050405020304" pitchFamily="18" charset="0"/>
              </a:rPr>
              <a:t>(Дети ложатся на пол, на ковер. Руки немного согнуты в локтях, лежат вдоль тела ладонями вниз, ноги немного разведены в стороны. )</a:t>
            </a:r>
          </a:p>
          <a:p>
            <a:r>
              <a:rPr lang="ru-RU" sz="1400" b="0" i="0" dirty="0" smtClean="0">
                <a:solidFill>
                  <a:srgbClr val="000000"/>
                </a:solidFill>
                <a:effectLst/>
                <a:latin typeface="Times New Roman" panose="02020603050405020304" pitchFamily="18" charset="0"/>
              </a:rPr>
              <a:t>Ведущий обращается к детям: «Сейчас, когда я начну читать стихи и заиграет тихая, спокойная музыка, вы закроете глаза и начнется игра «Волшебный сон». Вы не заснете по-настоящему и будите все слышать, но не будете двигаться и открывать глаза, пока я вам не разрешу. Внимательно слушайте и повторяйте про себя мои слова. Шептать не надо. Спокойно отдыхайте, закрыв глаза. «Волшебный сон» закончится тогда, когда я громко скажу: « Открыть глаза! Встать!»</a:t>
            </a:r>
          </a:p>
          <a:p>
            <a:r>
              <a:rPr lang="ru-RU" sz="1400" b="0" i="0" dirty="0" smtClean="0">
                <a:solidFill>
                  <a:srgbClr val="000000"/>
                </a:solidFill>
                <a:effectLst/>
                <a:latin typeface="Times New Roman" panose="02020603050405020304" pitchFamily="18" charset="0"/>
              </a:rPr>
              <a:t>Внимание... Наступает «Волшебный со</a:t>
            </a:r>
            <a:endParaRPr lang="ru-RU" sz="1400" b="0" i="0" dirty="0">
              <a:solidFill>
                <a:srgbClr val="000000"/>
              </a:solidFill>
              <a:effectLst/>
              <a:latin typeface="Times New Roman" panose="02020603050405020304" pitchFamily="18" charset="0"/>
            </a:endParaRPr>
          </a:p>
        </p:txBody>
      </p:sp>
      <p:sp>
        <p:nvSpPr>
          <p:cNvPr id="3" name="Прямоугольник 2"/>
          <p:cNvSpPr/>
          <p:nvPr/>
        </p:nvSpPr>
        <p:spPr>
          <a:xfrm>
            <a:off x="5947063" y="415635"/>
            <a:ext cx="3924301" cy="5262979"/>
          </a:xfrm>
          <a:prstGeom prst="rect">
            <a:avLst/>
          </a:prstGeom>
        </p:spPr>
        <p:txBody>
          <a:bodyPr wrap="square">
            <a:spAutoFit/>
          </a:bodyPr>
          <a:lstStyle/>
          <a:p>
            <a:r>
              <a:rPr lang="ru-RU" sz="1200" b="0" i="0" dirty="0" smtClean="0">
                <a:solidFill>
                  <a:srgbClr val="000000"/>
                </a:solidFill>
                <a:effectLst/>
                <a:latin typeface="Times New Roman" panose="02020603050405020304" pitchFamily="18" charset="0"/>
              </a:rPr>
              <a:t>...</a:t>
            </a:r>
          </a:p>
          <a:p>
            <a:r>
              <a:rPr lang="ru-RU" sz="1200" dirty="0" smtClean="0"/>
              <a:t>Губы чуть приоткрываются...</a:t>
            </a:r>
          </a:p>
          <a:p>
            <a:r>
              <a:rPr lang="ru-RU" sz="1200" dirty="0" smtClean="0"/>
              <a:t>Все чудесно расслабляется...(2раза)</a:t>
            </a:r>
          </a:p>
          <a:p>
            <a:r>
              <a:rPr lang="ru-RU" sz="1200" dirty="0" smtClean="0"/>
              <a:t>Дышится легко...ровно...глубоко...</a:t>
            </a:r>
          </a:p>
          <a:p>
            <a:r>
              <a:rPr lang="ru-RU" sz="1200" dirty="0" smtClean="0"/>
              <a:t>Напряжение улетело...</a:t>
            </a:r>
          </a:p>
          <a:p>
            <a:r>
              <a:rPr lang="ru-RU" sz="1200" dirty="0" smtClean="0"/>
              <a:t>И расслаблено все тело...(2 раза)</a:t>
            </a:r>
          </a:p>
          <a:p>
            <a:r>
              <a:rPr lang="ru-RU" sz="1200" dirty="0" smtClean="0"/>
              <a:t>Греет солнышко сейчас...</a:t>
            </a:r>
          </a:p>
          <a:p>
            <a:r>
              <a:rPr lang="ru-RU" sz="1200" dirty="0" smtClean="0"/>
              <a:t>Руки теплые у нас...</a:t>
            </a:r>
          </a:p>
          <a:p>
            <a:r>
              <a:rPr lang="ru-RU" sz="1200" dirty="0" smtClean="0"/>
              <a:t>Жарче солнышко сейчас...</a:t>
            </a:r>
          </a:p>
          <a:p>
            <a:r>
              <a:rPr lang="ru-RU" sz="1200" dirty="0" smtClean="0"/>
              <a:t>Ноги теплые у нас</a:t>
            </a:r>
          </a:p>
          <a:p>
            <a:r>
              <a:rPr lang="ru-RU" sz="1200" b="0" i="0" dirty="0" smtClean="0">
                <a:solidFill>
                  <a:srgbClr val="000000"/>
                </a:solidFill>
                <a:effectLst/>
                <a:latin typeface="Times New Roman" panose="02020603050405020304" pitchFamily="18" charset="0"/>
              </a:rPr>
              <a:t>Дышится легко...ровно...глубоко...</a:t>
            </a:r>
          </a:p>
          <a:p>
            <a:r>
              <a:rPr lang="ru-RU" sz="1200" b="0" i="0" dirty="0" smtClean="0">
                <a:solidFill>
                  <a:srgbClr val="000000"/>
                </a:solidFill>
                <a:effectLst/>
                <a:latin typeface="Times New Roman" panose="02020603050405020304" pitchFamily="18" charset="0"/>
              </a:rPr>
              <a:t>Губы теплые и вялые,</a:t>
            </a:r>
          </a:p>
          <a:p>
            <a:r>
              <a:rPr lang="ru-RU" sz="1200" b="0" i="0" dirty="0" smtClean="0">
                <a:solidFill>
                  <a:srgbClr val="000000"/>
                </a:solidFill>
                <a:effectLst/>
                <a:latin typeface="Times New Roman" panose="02020603050405020304" pitchFamily="18" charset="0"/>
              </a:rPr>
              <a:t>Но нисколько не усталые...</a:t>
            </a:r>
          </a:p>
          <a:p>
            <a:r>
              <a:rPr lang="ru-RU" sz="1200" b="0" i="0" dirty="0" smtClean="0">
                <a:solidFill>
                  <a:srgbClr val="000000"/>
                </a:solidFill>
                <a:effectLst/>
                <a:latin typeface="Times New Roman" panose="02020603050405020304" pitchFamily="18" charset="0"/>
              </a:rPr>
              <a:t>Губы чуть приоткрываются...</a:t>
            </a:r>
          </a:p>
          <a:p>
            <a:r>
              <a:rPr lang="ru-RU" sz="1200" b="0" i="0" dirty="0" smtClean="0">
                <a:solidFill>
                  <a:srgbClr val="000000"/>
                </a:solidFill>
                <a:effectLst/>
                <a:latin typeface="Times New Roman" panose="02020603050405020304" pitchFamily="18" charset="0"/>
              </a:rPr>
              <a:t>Все чудесно расслабляется...(2раза)</a:t>
            </a:r>
          </a:p>
          <a:p>
            <a:r>
              <a:rPr lang="ru-RU" sz="1200" b="0" i="0" dirty="0" smtClean="0">
                <a:solidFill>
                  <a:srgbClr val="000000"/>
                </a:solidFill>
                <a:effectLst/>
                <a:latin typeface="Times New Roman" panose="02020603050405020304" pitchFamily="18" charset="0"/>
              </a:rPr>
              <a:t>Нам понятно, что такое...</a:t>
            </a:r>
          </a:p>
          <a:p>
            <a:r>
              <a:rPr lang="ru-RU" sz="1200" b="0" i="0" dirty="0" smtClean="0">
                <a:solidFill>
                  <a:srgbClr val="000000"/>
                </a:solidFill>
                <a:effectLst/>
                <a:latin typeface="Times New Roman" panose="02020603050405020304" pitchFamily="18" charset="0"/>
              </a:rPr>
              <a:t>Состояние покоя...(2раза)</a:t>
            </a:r>
          </a:p>
          <a:p>
            <a:r>
              <a:rPr lang="ru-RU" sz="1200" b="0" i="0" dirty="0" smtClean="0">
                <a:solidFill>
                  <a:srgbClr val="000000"/>
                </a:solidFill>
                <a:effectLst/>
                <a:latin typeface="Times New Roman" panose="02020603050405020304" pitchFamily="18" charset="0"/>
              </a:rPr>
              <a:t>Долгая пауза( до конца медленной музыки)</a:t>
            </a:r>
          </a:p>
          <a:p>
            <a:r>
              <a:rPr lang="ru-RU" sz="1200" b="0" i="0" dirty="0" smtClean="0">
                <a:solidFill>
                  <a:srgbClr val="000000"/>
                </a:solidFill>
                <a:effectLst/>
                <a:latin typeface="Times New Roman" panose="02020603050405020304" pitchFamily="18" charset="0"/>
              </a:rPr>
              <a:t>Начинает звучать бодрая, веселая музыка. Дети продолжают лежать с закрытыми глазами. Ведущий обращается к детям:</a:t>
            </a:r>
          </a:p>
          <a:p>
            <a:r>
              <a:rPr lang="ru-RU" sz="1200" b="0" i="0" dirty="0" smtClean="0">
                <a:solidFill>
                  <a:srgbClr val="000000"/>
                </a:solidFill>
                <a:effectLst/>
                <a:latin typeface="Times New Roman" panose="02020603050405020304" pitchFamily="18" charset="0"/>
              </a:rPr>
              <a:t>Мы спокойно отдыхали,</a:t>
            </a:r>
          </a:p>
          <a:p>
            <a:r>
              <a:rPr lang="ru-RU" sz="1200" b="0" i="0" dirty="0" smtClean="0">
                <a:solidFill>
                  <a:srgbClr val="000000"/>
                </a:solidFill>
                <a:effectLst/>
                <a:latin typeface="Times New Roman" panose="02020603050405020304" pitchFamily="18" charset="0"/>
              </a:rPr>
              <a:t>Сном волшебным засыпали...</a:t>
            </a:r>
          </a:p>
          <a:p>
            <a:r>
              <a:rPr lang="ru-RU" sz="1200" b="0" i="0" dirty="0" smtClean="0">
                <a:solidFill>
                  <a:srgbClr val="000000"/>
                </a:solidFill>
                <a:effectLst/>
                <a:latin typeface="Times New Roman" panose="02020603050405020304" pitchFamily="18" charset="0"/>
              </a:rPr>
              <a:t>Хорошо нам отдыхать!</a:t>
            </a:r>
          </a:p>
          <a:p>
            <a:r>
              <a:rPr lang="ru-RU" sz="1200" b="0" i="0" dirty="0" smtClean="0">
                <a:solidFill>
                  <a:srgbClr val="000000"/>
                </a:solidFill>
                <a:effectLst/>
                <a:latin typeface="Times New Roman" panose="02020603050405020304" pitchFamily="18" charset="0"/>
              </a:rPr>
              <a:t>Но пора уже вставать!</a:t>
            </a:r>
          </a:p>
          <a:p>
            <a:r>
              <a:rPr lang="ru-RU" sz="1200" b="0" i="0" dirty="0" smtClean="0">
                <a:solidFill>
                  <a:srgbClr val="000000"/>
                </a:solidFill>
                <a:effectLst/>
                <a:latin typeface="Times New Roman" panose="02020603050405020304" pitchFamily="18" charset="0"/>
              </a:rPr>
              <a:t>Крепко кулачки сжимаем,</a:t>
            </a:r>
          </a:p>
          <a:p>
            <a:r>
              <a:rPr lang="ru-RU" sz="1200" b="0" i="0" dirty="0" smtClean="0">
                <a:solidFill>
                  <a:srgbClr val="000000"/>
                </a:solidFill>
                <a:effectLst/>
                <a:latin typeface="Times New Roman" panose="02020603050405020304" pitchFamily="18" charset="0"/>
              </a:rPr>
              <a:t>Их повыше поднимаем.</a:t>
            </a:r>
          </a:p>
          <a:p>
            <a:r>
              <a:rPr lang="ru-RU" sz="1200" b="0" i="0" dirty="0" smtClean="0">
                <a:solidFill>
                  <a:srgbClr val="000000"/>
                </a:solidFill>
                <a:effectLst/>
                <a:latin typeface="Times New Roman" panose="02020603050405020304" pitchFamily="18" charset="0"/>
              </a:rPr>
              <a:t>Потянулись! Улыбнулись!</a:t>
            </a:r>
            <a:endParaRPr lang="ru-RU" sz="1200" b="0" i="0" dirty="0">
              <a:solidFill>
                <a:srgbClr val="000000"/>
              </a:solidFill>
              <a:effectLst/>
              <a:latin typeface="Times New Roman" panose="02020603050405020304" pitchFamily="18" charset="0"/>
            </a:endParaRPr>
          </a:p>
        </p:txBody>
      </p:sp>
      <p:sp>
        <p:nvSpPr>
          <p:cNvPr id="6" name="Прямоугольник 5"/>
          <p:cNvSpPr/>
          <p:nvPr/>
        </p:nvSpPr>
        <p:spPr>
          <a:xfrm>
            <a:off x="1025236" y="4066075"/>
            <a:ext cx="7969827" cy="2246769"/>
          </a:xfrm>
          <a:prstGeom prst="rect">
            <a:avLst/>
          </a:prstGeom>
        </p:spPr>
        <p:txBody>
          <a:bodyPr wrap="square">
            <a:spAutoFit/>
          </a:bodyPr>
          <a:lstStyle/>
          <a:p>
            <a:r>
              <a:rPr lang="ru-RU" sz="1400" dirty="0" smtClean="0"/>
              <a:t>Реснички опускаются...</a:t>
            </a:r>
          </a:p>
          <a:p>
            <a:r>
              <a:rPr lang="ru-RU" sz="1400" dirty="0" smtClean="0"/>
              <a:t>Глазки закрываются...</a:t>
            </a:r>
          </a:p>
          <a:p>
            <a:r>
              <a:rPr lang="ru-RU" sz="1400" dirty="0" smtClean="0"/>
              <a:t>Мы спокойно отдыхаем...(2 раза)</a:t>
            </a:r>
          </a:p>
          <a:p>
            <a:r>
              <a:rPr lang="ru-RU" sz="1400" dirty="0" smtClean="0"/>
              <a:t>Сном волшебным засыпаем...</a:t>
            </a:r>
          </a:p>
          <a:p>
            <a:r>
              <a:rPr lang="ru-RU" sz="1400" dirty="0" smtClean="0"/>
              <a:t>Дышится легко...ровно...глубоко...</a:t>
            </a:r>
          </a:p>
          <a:p>
            <a:r>
              <a:rPr lang="ru-RU" sz="1400" dirty="0" smtClean="0"/>
              <a:t>Наши руки отдыхают...</a:t>
            </a:r>
          </a:p>
          <a:p>
            <a:r>
              <a:rPr lang="ru-RU" sz="1400" dirty="0" smtClean="0"/>
              <a:t>Ноги тоже отдыхают...</a:t>
            </a:r>
          </a:p>
          <a:p>
            <a:r>
              <a:rPr lang="ru-RU" sz="1400" dirty="0" smtClean="0"/>
              <a:t>Отдыхают... засыпают...(2раза)</a:t>
            </a:r>
          </a:p>
          <a:p>
            <a:r>
              <a:rPr lang="ru-RU" sz="1400" dirty="0" smtClean="0"/>
              <a:t>Шея не напряжена</a:t>
            </a:r>
          </a:p>
          <a:p>
            <a:r>
              <a:rPr lang="ru-RU" sz="1400" dirty="0" smtClean="0"/>
              <a:t>И рас-</a:t>
            </a:r>
            <a:r>
              <a:rPr lang="ru-RU" sz="1400" dirty="0" err="1" smtClean="0"/>
              <a:t>сла</a:t>
            </a:r>
            <a:r>
              <a:rPr lang="ru-RU" sz="1400" dirty="0" smtClean="0"/>
              <a:t>-а-</a:t>
            </a:r>
            <a:r>
              <a:rPr lang="ru-RU" sz="1400" dirty="0" err="1" smtClean="0"/>
              <a:t>аб</a:t>
            </a:r>
            <a:r>
              <a:rPr lang="ru-RU" sz="1400" dirty="0" smtClean="0"/>
              <a:t>-</a:t>
            </a:r>
            <a:r>
              <a:rPr lang="ru-RU" sz="1400" dirty="0" err="1" smtClean="0"/>
              <a:t>ле</a:t>
            </a:r>
            <a:r>
              <a:rPr lang="ru-RU" sz="1400" dirty="0" smtClean="0"/>
              <a:t>-на...</a:t>
            </a:r>
          </a:p>
        </p:txBody>
      </p:sp>
    </p:spTree>
    <p:extLst>
      <p:ext uri="{BB962C8B-B14F-4D97-AF65-F5344CB8AC3E}">
        <p14:creationId xmlns:p14="http://schemas.microsoft.com/office/powerpoint/2010/main" val="104679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40327" y="415635"/>
            <a:ext cx="4208318" cy="5755422"/>
          </a:xfrm>
          <a:prstGeom prst="rect">
            <a:avLst/>
          </a:prstGeom>
        </p:spPr>
        <p:txBody>
          <a:bodyPr wrap="square">
            <a:spAutoFit/>
          </a:bodyPr>
          <a:lstStyle/>
          <a:p>
            <a:pPr algn="ctr"/>
            <a:r>
              <a:rPr lang="ru-RU" sz="1600" b="1" i="0" dirty="0" smtClean="0">
                <a:solidFill>
                  <a:srgbClr val="000000"/>
                </a:solidFill>
                <a:effectLst/>
                <a:latin typeface="Times New Roman" panose="02020603050405020304" pitchFamily="18" charset="0"/>
              </a:rPr>
              <a:t>«Плывем в облаках».</a:t>
            </a:r>
          </a:p>
          <a:p>
            <a:r>
              <a:rPr lang="ru-RU" sz="1600" b="0" i="0" dirty="0" smtClean="0">
                <a:solidFill>
                  <a:srgbClr val="000000"/>
                </a:solidFill>
                <a:effectLst/>
                <a:latin typeface="Times New Roman" panose="02020603050405020304" pitchFamily="18" charset="0"/>
              </a:rPr>
              <a:t>«</a:t>
            </a:r>
            <a:r>
              <a:rPr lang="ru-RU" sz="1400" b="0" i="0" dirty="0" smtClean="0">
                <a:solidFill>
                  <a:srgbClr val="000000"/>
                </a:solidFill>
                <a:effectLst/>
                <a:latin typeface="Times New Roman" panose="02020603050405020304" pitchFamily="18" charset="0"/>
              </a:rPr>
              <a:t>Лягте и займите удобное положение. Закройте глаза. Дышите легко и медленно. Хорошо. Вообразите, что вы находитесь на природе в прекрасном месте. Сегодня необыкновенно хороший день. Вам тепло, и вы чувствуете себя хорошо. Вы абсолютно спокойны. Вы лежите и смотрите вверх на облака — большие белые пушистые облака в прекрасном синем небе. Дышите свободно. Во время вдоха вы начинаете мягко подниматься над землей. С каждым вдохом медленно и красиво поднимаетесь вверх навстречу большому пушистому облаку. Вы поднимаетесь еще выше на самую</a:t>
            </a:r>
          </a:p>
          <a:p>
            <a:r>
              <a:rPr lang="ru-RU" sz="1400" b="0" i="0" dirty="0" smtClean="0">
                <a:solidFill>
                  <a:srgbClr val="000000"/>
                </a:solidFill>
                <a:effectLst/>
                <a:latin typeface="Times New Roman" panose="02020603050405020304" pitchFamily="18" charset="0"/>
              </a:rPr>
              <a:t>вершину облака и мягко утопаете в нем. Теперь вы плывете на вершине большого пушистого облака. Ваши руки и ноги свободно раскинуты в стороны, и вы плывете на самом большом и мягком облаке из тех, что можно сейчас видеть в небе. Когда вы захотите спуститься обратно на землю, скажите своему облаку, и оно плавно и мягко поплывет вниз, станет опускаться все ниже и ниже, пока не достигнет земли. Наконец вы благополучно растянулись на земле, а ваше облако вернулось к себе домой на небо. Оно улыбается вам. Вы улыбаетесь ему. Полет на облаке был так хорош!»</a:t>
            </a:r>
            <a:endParaRPr lang="ru-RU" sz="1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29543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8108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40327" y="515907"/>
            <a:ext cx="4468091" cy="3877985"/>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Упражнение «Кулачки»</a:t>
            </a:r>
          </a:p>
          <a:p>
            <a:r>
              <a:rPr lang="ru-RU" sz="1200" b="0" i="0" dirty="0" smtClean="0">
                <a:solidFill>
                  <a:srgbClr val="000000"/>
                </a:solidFill>
                <a:effectLst/>
                <a:latin typeface="Times New Roman" panose="02020603050405020304" pitchFamily="18" charset="0"/>
              </a:rPr>
              <a:t>Педагог: Сожмите пальцы и кулачок (показывает, руки лежат на коленях) покрепче. Чтобы косточки побелели. Вот как напряглись кисти рук! Сильное напряжение! Нам неприятно так сидеть. Руки устали. Перестаньте сжимать пальцы, распрямите их. Вот и расслабились руки. Отдыхают. Кисти рук потеплели. Легко, приятно стало. (Упражнение выполняется три раза.)</a:t>
            </a:r>
          </a:p>
          <a:p>
            <a:r>
              <a:rPr lang="ru-RU" sz="1200" b="0" i="0" dirty="0" smtClean="0">
                <a:solidFill>
                  <a:srgbClr val="000000"/>
                </a:solidFill>
                <a:effectLst/>
                <a:latin typeface="Times New Roman" panose="02020603050405020304" pitchFamily="18" charset="0"/>
              </a:rPr>
              <a:t>А теперь слушайте и делайте, как я.</a:t>
            </a:r>
          </a:p>
          <a:p>
            <a:r>
              <a:rPr lang="ru-RU" sz="1200" b="0" i="0" dirty="0" smtClean="0">
                <a:solidFill>
                  <a:srgbClr val="000000"/>
                </a:solidFill>
                <a:effectLst/>
                <a:latin typeface="Times New Roman" panose="02020603050405020304" pitchFamily="18" charset="0"/>
              </a:rPr>
              <a:t>Спокойный вдох - выдох, еще раз: вдох — выдох...</a:t>
            </a:r>
          </a:p>
          <a:p>
            <a:r>
              <a:rPr lang="ru-RU" sz="1200" b="0" i="0" dirty="0" smtClean="0">
                <a:solidFill>
                  <a:srgbClr val="000000"/>
                </a:solidFill>
                <a:effectLst/>
                <a:latin typeface="Times New Roman" panose="02020603050405020304" pitchFamily="18" charset="0"/>
              </a:rPr>
              <a:t>Руки на коленях,</a:t>
            </a:r>
          </a:p>
          <a:p>
            <a:r>
              <a:rPr lang="ru-RU" sz="1200" b="0" i="0" dirty="0" smtClean="0">
                <a:solidFill>
                  <a:srgbClr val="000000"/>
                </a:solidFill>
                <a:effectLst/>
                <a:latin typeface="Times New Roman" panose="02020603050405020304" pitchFamily="18" charset="0"/>
              </a:rPr>
              <a:t>Кулачки сжаты,</a:t>
            </a:r>
          </a:p>
          <a:p>
            <a:r>
              <a:rPr lang="ru-RU" sz="1200" b="0" i="0" dirty="0" smtClean="0">
                <a:solidFill>
                  <a:srgbClr val="000000"/>
                </a:solidFill>
                <a:effectLst/>
                <a:latin typeface="Times New Roman" panose="02020603050405020304" pitchFamily="18" charset="0"/>
              </a:rPr>
              <a:t>Крепко, с напряженьем,</a:t>
            </a:r>
          </a:p>
          <a:p>
            <a:r>
              <a:rPr lang="ru-RU" sz="1200" b="0" i="0" dirty="0" smtClean="0">
                <a:solidFill>
                  <a:srgbClr val="000000"/>
                </a:solidFill>
                <a:effectLst/>
                <a:latin typeface="Times New Roman" panose="02020603050405020304" pitchFamily="18" charset="0"/>
              </a:rPr>
              <a:t>Пальчики прижаты.</a:t>
            </a:r>
          </a:p>
          <a:p>
            <a:r>
              <a:rPr lang="ru-RU" sz="1200" b="0" i="0" dirty="0" smtClean="0">
                <a:solidFill>
                  <a:srgbClr val="000000"/>
                </a:solidFill>
                <a:effectLst/>
                <a:latin typeface="Times New Roman" panose="02020603050405020304" pitchFamily="18" charset="0"/>
              </a:rPr>
              <a:t>Большой палец прижимаем к остальным.</a:t>
            </a:r>
          </a:p>
          <a:p>
            <a:r>
              <a:rPr lang="ru-RU" sz="1200" b="0" i="0" dirty="0" smtClean="0">
                <a:solidFill>
                  <a:srgbClr val="000000"/>
                </a:solidFill>
                <a:effectLst/>
                <a:latin typeface="Times New Roman" panose="02020603050405020304" pitchFamily="18" charset="0"/>
              </a:rPr>
              <a:t>Пальчики сильней сжимаем –</a:t>
            </a:r>
          </a:p>
          <a:p>
            <a:r>
              <a:rPr lang="ru-RU" sz="1200" b="0" i="0" dirty="0" smtClean="0">
                <a:solidFill>
                  <a:srgbClr val="000000"/>
                </a:solidFill>
                <a:effectLst/>
                <a:latin typeface="Times New Roman" panose="02020603050405020304" pitchFamily="18" charset="0"/>
              </a:rPr>
              <a:t>Отпускаем, разжимаем.</a:t>
            </a:r>
          </a:p>
          <a:p>
            <a:r>
              <a:rPr lang="ru-RU" sz="1200" b="0" i="0" dirty="0" smtClean="0">
                <a:solidFill>
                  <a:srgbClr val="000000"/>
                </a:solidFill>
                <a:effectLst/>
                <a:latin typeface="Times New Roman" panose="02020603050405020304" pitchFamily="18" charset="0"/>
              </a:rPr>
              <a:t>Легко приподнять и уронить расслабленную кисть каждого ребенка.</a:t>
            </a:r>
          </a:p>
          <a:p>
            <a:r>
              <a:rPr lang="ru-RU" sz="1200" b="0" i="0" dirty="0" smtClean="0">
                <a:solidFill>
                  <a:srgbClr val="000000"/>
                </a:solidFill>
                <a:effectLst/>
                <a:latin typeface="Times New Roman" panose="02020603050405020304" pitchFamily="18" charset="0"/>
              </a:rPr>
              <a:t>Знайте, девочки и мальчики:</a:t>
            </a:r>
          </a:p>
          <a:p>
            <a:r>
              <a:rPr lang="ru-RU" sz="1200" b="0" i="0" dirty="0" smtClean="0">
                <a:solidFill>
                  <a:srgbClr val="000000"/>
                </a:solidFill>
                <a:effectLst/>
                <a:latin typeface="Times New Roman" panose="02020603050405020304" pitchFamily="18" charset="0"/>
              </a:rPr>
              <a:t>Отдыхают ваши пальчики</a:t>
            </a:r>
            <a:endParaRPr lang="ru-RU" sz="1200" b="0" i="0" dirty="0">
              <a:solidFill>
                <a:srgbClr val="000000"/>
              </a:solidFill>
              <a:effectLst/>
              <a:latin typeface="Times New Roman" panose="02020603050405020304" pitchFamily="18" charset="0"/>
            </a:endParaRPr>
          </a:p>
        </p:txBody>
      </p:sp>
      <p:sp>
        <p:nvSpPr>
          <p:cNvPr id="3" name="Прямоугольник 2"/>
          <p:cNvSpPr/>
          <p:nvPr/>
        </p:nvSpPr>
        <p:spPr>
          <a:xfrm>
            <a:off x="5791200" y="415635"/>
            <a:ext cx="4454236" cy="5262979"/>
          </a:xfrm>
          <a:prstGeom prst="rect">
            <a:avLst/>
          </a:prstGeom>
        </p:spPr>
        <p:txBody>
          <a:bodyPr wrap="square">
            <a:spAutoFit/>
          </a:bodyPr>
          <a:lstStyle/>
          <a:p>
            <a:pPr algn="ctr"/>
            <a:r>
              <a:rPr lang="ru-RU" sz="1200" b="1" i="0" dirty="0" smtClean="0">
                <a:solidFill>
                  <a:srgbClr val="000000"/>
                </a:solidFill>
                <a:effectLst/>
                <a:latin typeface="Times New Roman" panose="02020603050405020304" pitchFamily="18" charset="0"/>
              </a:rPr>
              <a:t>Упражнение «Олени»</a:t>
            </a:r>
          </a:p>
          <a:p>
            <a:r>
              <a:rPr lang="ru-RU" sz="1200" b="0" i="0" dirty="0" smtClean="0">
                <a:solidFill>
                  <a:srgbClr val="000000"/>
                </a:solidFill>
                <a:effectLst/>
                <a:latin typeface="Times New Roman" panose="02020603050405020304" pitchFamily="18" charset="0"/>
              </a:rPr>
              <a:t>Педагог: Представим себе, что мы олени. (Поднимает над головой скрещенные руки с широко расставленными пальцами.) Вот такие рога у оленя! И вы поднимите так руки! Напрягите руки. (Показывает напряжение, с силой раздвигая пальцы.) Руки стали твердыми, как рога у оленя. (Педагог</a:t>
            </a:r>
          </a:p>
          <a:p>
            <a:r>
              <a:rPr lang="ru-RU" sz="1200" b="0" i="0" dirty="0" smtClean="0">
                <a:solidFill>
                  <a:srgbClr val="000000"/>
                </a:solidFill>
                <a:effectLst/>
                <a:latin typeface="Times New Roman" panose="02020603050405020304" pitchFamily="18" charset="0"/>
              </a:rPr>
              <a:t>проверяет степень напряженности мышц каждого ребенка.) Нам трудно так держать руки. Напряжение неприятно. Быстро опустите руки. Уроните на колени. (Руки уже не скрещивают.) Расслабились руки. Отдыхают. Слушайте и делайте, как я. Вдох — выдох! (Два раза.)</a:t>
            </a:r>
          </a:p>
          <a:p>
            <a:r>
              <a:rPr lang="ru-RU" sz="1200" b="0" i="0" dirty="0" smtClean="0">
                <a:solidFill>
                  <a:srgbClr val="000000"/>
                </a:solidFill>
                <a:effectLst/>
                <a:latin typeface="Times New Roman" panose="02020603050405020304" pitchFamily="18" charset="0"/>
              </a:rPr>
              <a:t>Посмотрите: мы — олени,</a:t>
            </a:r>
          </a:p>
          <a:p>
            <a:r>
              <a:rPr lang="ru-RU" sz="1200" b="0" i="0" dirty="0" smtClean="0">
                <a:solidFill>
                  <a:srgbClr val="000000"/>
                </a:solidFill>
                <a:effectLst/>
                <a:latin typeface="Times New Roman" panose="02020603050405020304" pitchFamily="18" charset="0"/>
              </a:rPr>
              <a:t>Рвется ветер нам навстречу!</a:t>
            </a:r>
          </a:p>
          <a:p>
            <a:r>
              <a:rPr lang="ru-RU" sz="1200" b="0" i="0" dirty="0" smtClean="0">
                <a:solidFill>
                  <a:srgbClr val="000000"/>
                </a:solidFill>
                <a:effectLst/>
                <a:latin typeface="Times New Roman" panose="02020603050405020304" pitchFamily="18" charset="0"/>
              </a:rPr>
              <a:t>Ветер стих,</a:t>
            </a:r>
          </a:p>
          <a:p>
            <a:r>
              <a:rPr lang="ru-RU" sz="1200" b="0" i="0" dirty="0" smtClean="0">
                <a:solidFill>
                  <a:srgbClr val="000000"/>
                </a:solidFill>
                <a:effectLst/>
                <a:latin typeface="Times New Roman" panose="02020603050405020304" pitchFamily="18" charset="0"/>
              </a:rPr>
              <a:t>Расправим плечи,</a:t>
            </a:r>
          </a:p>
          <a:p>
            <a:r>
              <a:rPr lang="ru-RU" sz="1200" b="0" i="0" dirty="0" smtClean="0">
                <a:solidFill>
                  <a:srgbClr val="000000"/>
                </a:solidFill>
                <a:effectLst/>
                <a:latin typeface="Times New Roman" panose="02020603050405020304" pitchFamily="18" charset="0"/>
              </a:rPr>
              <a:t>Руки снова на колени,</a:t>
            </a:r>
          </a:p>
          <a:p>
            <a:r>
              <a:rPr lang="ru-RU" sz="1200" b="0" i="0" dirty="0" smtClean="0">
                <a:solidFill>
                  <a:srgbClr val="000000"/>
                </a:solidFill>
                <a:effectLst/>
                <a:latin typeface="Times New Roman" panose="02020603050405020304" pitchFamily="18" charset="0"/>
              </a:rPr>
              <a:t>А теперь — немного лени...</a:t>
            </a:r>
          </a:p>
          <a:p>
            <a:r>
              <a:rPr lang="ru-RU" sz="1200" b="0" i="0" dirty="0" smtClean="0">
                <a:solidFill>
                  <a:srgbClr val="000000"/>
                </a:solidFill>
                <a:effectLst/>
                <a:latin typeface="Times New Roman" panose="02020603050405020304" pitchFamily="18" charset="0"/>
              </a:rPr>
              <a:t>Руки не напряжены</a:t>
            </a:r>
          </a:p>
          <a:p>
            <a:r>
              <a:rPr lang="ru-RU" sz="1200" b="0" i="0" dirty="0" smtClean="0">
                <a:solidFill>
                  <a:srgbClr val="000000"/>
                </a:solidFill>
                <a:effectLst/>
                <a:latin typeface="Times New Roman" panose="02020603050405020304" pitchFamily="18" charset="0"/>
              </a:rPr>
              <a:t>И </a:t>
            </a:r>
            <a:r>
              <a:rPr lang="ru-RU" sz="1200" b="0" i="0" dirty="0" err="1" smtClean="0">
                <a:solidFill>
                  <a:srgbClr val="000000"/>
                </a:solidFill>
                <a:effectLst/>
                <a:latin typeface="Times New Roman" panose="02020603050405020304" pitchFamily="18" charset="0"/>
              </a:rPr>
              <a:t>рассла</a:t>
            </a:r>
            <a:r>
              <a:rPr lang="ru-RU" sz="1200" b="0" i="0" dirty="0" smtClean="0">
                <a:solidFill>
                  <a:srgbClr val="000000"/>
                </a:solidFill>
                <a:effectLst/>
                <a:latin typeface="Times New Roman" panose="02020603050405020304" pitchFamily="18" charset="0"/>
              </a:rPr>
              <a:t>-а-</a:t>
            </a:r>
            <a:r>
              <a:rPr lang="ru-RU" sz="1200" b="0" i="0" dirty="0" err="1" smtClean="0">
                <a:solidFill>
                  <a:srgbClr val="000000"/>
                </a:solidFill>
                <a:effectLst/>
                <a:latin typeface="Times New Roman" panose="02020603050405020304" pitchFamily="18" charset="0"/>
              </a:rPr>
              <a:t>бле</a:t>
            </a:r>
            <a:r>
              <a:rPr lang="ru-RU" sz="1200" b="0" i="0" dirty="0" smtClean="0">
                <a:solidFill>
                  <a:srgbClr val="000000"/>
                </a:solidFill>
                <a:effectLst/>
                <a:latin typeface="Times New Roman" panose="02020603050405020304" pitchFamily="18" charset="0"/>
              </a:rPr>
              <a:t>-</a:t>
            </a:r>
            <a:r>
              <a:rPr lang="ru-RU" sz="1200" b="0" i="0" dirty="0" err="1" smtClean="0">
                <a:solidFill>
                  <a:srgbClr val="000000"/>
                </a:solidFill>
                <a:effectLst/>
                <a:latin typeface="Times New Roman" panose="02020603050405020304" pitchFamily="18" charset="0"/>
              </a:rPr>
              <a:t>ны</a:t>
            </a:r>
            <a:r>
              <a:rPr lang="ru-RU" sz="1200" b="0" i="0" dirty="0" smtClean="0">
                <a:solidFill>
                  <a:srgbClr val="000000"/>
                </a:solidFill>
                <a:effectLst/>
                <a:latin typeface="Times New Roman" panose="02020603050405020304" pitchFamily="18" charset="0"/>
              </a:rPr>
              <a:t>...</a:t>
            </a:r>
          </a:p>
          <a:p>
            <a:r>
              <a:rPr lang="ru-RU" sz="1200" b="0" i="0" dirty="0" smtClean="0">
                <a:solidFill>
                  <a:srgbClr val="000000"/>
                </a:solidFill>
                <a:effectLst/>
                <a:latin typeface="Times New Roman" panose="02020603050405020304" pitchFamily="18" charset="0"/>
              </a:rPr>
              <a:t>Педагог легким движением пальцев проводит по руке каждого ребенка от плеча до кончиков пальцев.</a:t>
            </a:r>
          </a:p>
          <a:p>
            <a:r>
              <a:rPr lang="ru-RU" sz="1200" b="0" i="0" dirty="0" smtClean="0">
                <a:solidFill>
                  <a:srgbClr val="000000"/>
                </a:solidFill>
                <a:effectLst/>
                <a:latin typeface="Times New Roman" panose="02020603050405020304" pitchFamily="18" charset="0"/>
              </a:rPr>
              <a:t>Знайте, девочки и мальчики:</a:t>
            </a:r>
          </a:p>
          <a:p>
            <a:r>
              <a:rPr lang="ru-RU" sz="1200" b="0" i="0" dirty="0" smtClean="0">
                <a:solidFill>
                  <a:srgbClr val="000000"/>
                </a:solidFill>
                <a:effectLst/>
                <a:latin typeface="Times New Roman" panose="02020603050405020304" pitchFamily="18" charset="0"/>
              </a:rPr>
              <a:t>Отдыхают ваши пальчики!</a:t>
            </a:r>
          </a:p>
          <a:p>
            <a:r>
              <a:rPr lang="ru-RU" sz="1200" b="0" i="0" dirty="0" smtClean="0">
                <a:solidFill>
                  <a:srgbClr val="000000"/>
                </a:solidFill>
                <a:effectLst/>
                <a:latin typeface="Times New Roman" panose="02020603050405020304" pitchFamily="18" charset="0"/>
              </a:rPr>
              <a:t>Дышится легко... ровно... глубоко...</a:t>
            </a:r>
          </a:p>
          <a:p>
            <a:r>
              <a:rPr lang="ru-RU" sz="1200" b="0" i="0" dirty="0" smtClean="0">
                <a:solidFill>
                  <a:srgbClr val="000000"/>
                </a:solidFill>
                <a:effectLst/>
                <a:latin typeface="Times New Roman" panose="02020603050405020304" pitchFamily="18" charset="0"/>
              </a:rPr>
              <a:t>- Вот и закончилась наша игра. Вы немного отдохнули, успокоились, научились внимательно слушать, и, главное, вы почувствовали, как приятно, когда руки не напряженные. Вы поняли, как их расслабить, сделать мягкими, послушными</a:t>
            </a:r>
            <a:endParaRPr lang="ru-RU" sz="1200" b="0" i="0" dirty="0">
              <a:solidFill>
                <a:srgbClr val="000000"/>
              </a:solidFill>
              <a:effectLst/>
              <a:latin typeface="Times New Roman" panose="02020603050405020304" pitchFamily="18" charset="0"/>
            </a:endParaRPr>
          </a:p>
        </p:txBody>
      </p:sp>
      <p:sp>
        <p:nvSpPr>
          <p:cNvPr id="6" name="Прямоугольник 5"/>
          <p:cNvSpPr/>
          <p:nvPr/>
        </p:nvSpPr>
        <p:spPr>
          <a:xfrm>
            <a:off x="718704" y="4659472"/>
            <a:ext cx="4329545" cy="1600438"/>
          </a:xfrm>
          <a:prstGeom prst="rect">
            <a:avLst/>
          </a:prstGeom>
        </p:spPr>
        <p:txBody>
          <a:bodyPr wrap="square">
            <a:spAutoFit/>
          </a:bodyPr>
          <a:lstStyle/>
          <a:p>
            <a:pPr algn="ctr"/>
            <a:r>
              <a:rPr lang="ru-RU" sz="1400" b="1" i="0" dirty="0" smtClean="0">
                <a:solidFill>
                  <a:srgbClr val="000000"/>
                </a:solidFill>
                <a:effectLst/>
                <a:latin typeface="Times New Roman" panose="02020603050405020304" pitchFamily="18" charset="0"/>
              </a:rPr>
              <a:t>Упражнение «Сосулька».</a:t>
            </a:r>
          </a:p>
          <a:p>
            <a:r>
              <a:rPr lang="ru-RU" sz="1400" b="0" i="0" dirty="0" err="1" smtClean="0">
                <a:solidFill>
                  <a:srgbClr val="000000"/>
                </a:solidFill>
                <a:effectLst/>
                <a:latin typeface="Times New Roman" panose="02020603050405020304" pitchFamily="18" charset="0"/>
              </a:rPr>
              <a:t>И.п</a:t>
            </a:r>
            <a:r>
              <a:rPr lang="ru-RU" sz="1400" b="0" i="0" dirty="0" smtClean="0">
                <a:solidFill>
                  <a:srgbClr val="000000"/>
                </a:solidFill>
                <a:effectLst/>
                <a:latin typeface="Times New Roman" panose="02020603050405020304" pitchFamily="18" charset="0"/>
              </a:rPr>
              <a:t>.: стоя, руки – вверх. (Сосулька замёрзшая).</a:t>
            </a:r>
          </a:p>
          <a:p>
            <a:r>
              <a:rPr lang="ru-RU" sz="1400" b="0" i="0" dirty="0" smtClean="0">
                <a:solidFill>
                  <a:srgbClr val="000000"/>
                </a:solidFill>
                <a:effectLst/>
                <a:latin typeface="Times New Roman" panose="02020603050405020304" pitchFamily="18" charset="0"/>
              </a:rPr>
              <a:t>1) – повисли кисти рук. (Начала таять).</a:t>
            </a:r>
          </a:p>
          <a:p>
            <a:r>
              <a:rPr lang="ru-RU" sz="1400" b="0" i="0" dirty="0" smtClean="0">
                <a:solidFill>
                  <a:srgbClr val="000000"/>
                </a:solidFill>
                <a:effectLst/>
                <a:latin typeface="Times New Roman" panose="02020603050405020304" pitchFamily="18" charset="0"/>
              </a:rPr>
              <a:t>2) - повисли руки до локтя.</a:t>
            </a:r>
          </a:p>
          <a:p>
            <a:r>
              <a:rPr lang="ru-RU" sz="1400" b="0" i="0" dirty="0" smtClean="0">
                <a:solidFill>
                  <a:srgbClr val="000000"/>
                </a:solidFill>
                <a:effectLst/>
                <a:latin typeface="Times New Roman" panose="02020603050405020304" pitchFamily="18" charset="0"/>
              </a:rPr>
              <a:t>3) – повисли руки до плеч. (Совсем растаяла сосулька)</a:t>
            </a:r>
          </a:p>
          <a:p>
            <a:r>
              <a:rPr lang="ru-RU" sz="1400" b="0" i="0" dirty="0" smtClean="0">
                <a:solidFill>
                  <a:srgbClr val="000000"/>
                </a:solidFill>
                <a:effectLst/>
                <a:latin typeface="Times New Roman" panose="02020603050405020304" pitchFamily="18" charset="0"/>
              </a:rPr>
              <a:t>Повтор 3 раза.</a:t>
            </a:r>
            <a:endParaRPr lang="ru-RU" sz="1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8541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26918" y="560891"/>
            <a:ext cx="4495800" cy="5755422"/>
          </a:xfrm>
          <a:prstGeom prst="rect">
            <a:avLst/>
          </a:prstGeom>
        </p:spPr>
        <p:txBody>
          <a:bodyPr wrap="square">
            <a:spAutoFit/>
          </a:bodyPr>
          <a:lstStyle/>
          <a:p>
            <a:pPr algn="ctr"/>
            <a:r>
              <a:rPr lang="ru-RU" sz="1600" b="1" i="0" dirty="0" smtClean="0">
                <a:solidFill>
                  <a:srgbClr val="000000"/>
                </a:solidFill>
                <a:effectLst/>
                <a:latin typeface="Times New Roman" panose="02020603050405020304" pitchFamily="18" charset="0"/>
              </a:rPr>
              <a:t>Упражнение Пара</a:t>
            </a:r>
          </a:p>
          <a:p>
            <a:r>
              <a:rPr lang="ru-RU" sz="1600" b="0" i="0" dirty="0" smtClean="0">
                <a:solidFill>
                  <a:srgbClr val="000000"/>
                </a:solidFill>
                <a:effectLst/>
                <a:latin typeface="Times New Roman" panose="02020603050405020304" pitchFamily="18" charset="0"/>
              </a:rPr>
              <a:t> (попеременное движение с напряжением и расслаблением рук).</a:t>
            </a:r>
          </a:p>
          <a:p>
            <a:r>
              <a:rPr lang="ru-RU" sz="1600" b="0" i="0" dirty="0" smtClean="0">
                <a:solidFill>
                  <a:srgbClr val="000000"/>
                </a:solidFill>
                <a:effectLst/>
                <a:latin typeface="Times New Roman" panose="02020603050405020304" pitchFamily="18" charset="0"/>
              </a:rPr>
              <a:t>Стоя друг против друга и касаясь выставленных вперед ладоней партнера, с напряжением выпрямить свою правую руку, тем самым сгибая в локте левую руку партнера. Левая рука при этом сгибается в локте, а у партнера выпрямляется.</a:t>
            </a:r>
          </a:p>
          <a:p>
            <a:pPr algn="ctr"/>
            <a:r>
              <a:rPr lang="ru-RU" sz="1600" b="1" i="0" dirty="0" smtClean="0">
                <a:solidFill>
                  <a:srgbClr val="000000"/>
                </a:solidFill>
                <a:effectLst/>
                <a:latin typeface="Times New Roman" panose="02020603050405020304" pitchFamily="18" charset="0"/>
              </a:rPr>
              <a:t>Упражнение "Лимон"</a:t>
            </a:r>
          </a:p>
          <a:p>
            <a:r>
              <a:rPr lang="ru-RU" sz="1600" b="0" i="0" dirty="0" smtClean="0">
                <a:solidFill>
                  <a:srgbClr val="000000"/>
                </a:solidFill>
                <a:effectLst/>
                <a:latin typeface="Times New Roman" panose="02020603050405020304" pitchFamily="18" charset="0"/>
              </a:rPr>
              <a:t>Опустить руки вниз и представить себе, что в правой руке находится лимон, из которого нужно выжать сок. Медленно сжимать как можно сильнее правую руку в кулак. Почувствовать, как напряжена правая рука. Затем бросить “лимон” и расслабить руку:</a:t>
            </a:r>
          </a:p>
          <a:p>
            <a:r>
              <a:rPr lang="ru-RU" sz="1600" b="0" i="0" dirty="0" smtClean="0">
                <a:solidFill>
                  <a:srgbClr val="000000"/>
                </a:solidFill>
                <a:effectLst/>
                <a:latin typeface="Times New Roman" panose="02020603050405020304" pitchFamily="18" charset="0"/>
              </a:rPr>
              <a:t>Я возьму в ладонь лимон.</a:t>
            </a:r>
          </a:p>
          <a:p>
            <a:r>
              <a:rPr lang="ru-RU" sz="1600" b="0" i="0" dirty="0" smtClean="0">
                <a:solidFill>
                  <a:srgbClr val="000000"/>
                </a:solidFill>
                <a:effectLst/>
                <a:latin typeface="Times New Roman" panose="02020603050405020304" pitchFamily="18" charset="0"/>
              </a:rPr>
              <a:t>Чувствую, что круглый он.</a:t>
            </a:r>
          </a:p>
          <a:p>
            <a:r>
              <a:rPr lang="ru-RU" sz="1600" b="0" i="0" dirty="0" smtClean="0">
                <a:solidFill>
                  <a:srgbClr val="000000"/>
                </a:solidFill>
                <a:effectLst/>
                <a:latin typeface="Times New Roman" panose="02020603050405020304" pitchFamily="18" charset="0"/>
              </a:rPr>
              <a:t>Я его слегка сжимаю –</a:t>
            </a:r>
          </a:p>
          <a:p>
            <a:r>
              <a:rPr lang="ru-RU" sz="1600" b="0" i="0" dirty="0" smtClean="0">
                <a:solidFill>
                  <a:srgbClr val="000000"/>
                </a:solidFill>
                <a:effectLst/>
                <a:latin typeface="Times New Roman" panose="02020603050405020304" pitchFamily="18" charset="0"/>
              </a:rPr>
              <a:t>Сок лимонный выжимаю.</a:t>
            </a:r>
          </a:p>
          <a:p>
            <a:r>
              <a:rPr lang="ru-RU" sz="1600" b="0" i="0" dirty="0" smtClean="0">
                <a:solidFill>
                  <a:srgbClr val="000000"/>
                </a:solidFill>
                <a:effectLst/>
                <a:latin typeface="Times New Roman" panose="02020603050405020304" pitchFamily="18" charset="0"/>
              </a:rPr>
              <a:t>Все в порядке, сок готов.</a:t>
            </a:r>
          </a:p>
          <a:p>
            <a:r>
              <a:rPr lang="ru-RU" sz="1600" b="0" i="0" dirty="0" smtClean="0">
                <a:solidFill>
                  <a:srgbClr val="000000"/>
                </a:solidFill>
                <a:effectLst/>
                <a:latin typeface="Times New Roman" panose="02020603050405020304" pitchFamily="18" charset="0"/>
              </a:rPr>
              <a:t>Я лимон бросаю, руку расслабляю.</a:t>
            </a:r>
          </a:p>
          <a:p>
            <a:r>
              <a:rPr lang="ru-RU" sz="1600" b="0" i="0" dirty="0" smtClean="0">
                <a:solidFill>
                  <a:srgbClr val="000000"/>
                </a:solidFill>
                <a:effectLst/>
                <a:latin typeface="Times New Roman" panose="02020603050405020304" pitchFamily="18" charset="0"/>
              </a:rPr>
              <a:t>Выполнить это же упражнение левой рукой.</a:t>
            </a:r>
            <a:endParaRPr lang="ru-RU" sz="1600" b="0" i="0" dirty="0">
              <a:solidFill>
                <a:srgbClr val="000000"/>
              </a:solidFill>
              <a:effectLst/>
              <a:latin typeface="Times New Roman" panose="02020603050405020304" pitchFamily="18" charset="0"/>
            </a:endParaRPr>
          </a:p>
        </p:txBody>
      </p:sp>
      <p:sp>
        <p:nvSpPr>
          <p:cNvPr id="3" name="Прямоугольник 2"/>
          <p:cNvSpPr/>
          <p:nvPr/>
        </p:nvSpPr>
        <p:spPr>
          <a:xfrm>
            <a:off x="5999019" y="695558"/>
            <a:ext cx="4194463" cy="4247317"/>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Упражнение «</a:t>
            </a:r>
            <a:r>
              <a:rPr lang="ru-RU" b="1" i="0" dirty="0" err="1" smtClean="0">
                <a:solidFill>
                  <a:srgbClr val="000000"/>
                </a:solidFill>
                <a:effectLst/>
                <a:latin typeface="Times New Roman" panose="02020603050405020304" pitchFamily="18" charset="0"/>
              </a:rPr>
              <a:t>Шалтай</a:t>
            </a:r>
            <a:r>
              <a:rPr lang="ru-RU" b="1" i="0" dirty="0" smtClean="0">
                <a:solidFill>
                  <a:srgbClr val="000000"/>
                </a:solidFill>
                <a:effectLst/>
                <a:latin typeface="Times New Roman" panose="02020603050405020304" pitchFamily="18" charset="0"/>
              </a:rPr>
              <a:t> - Болтай».</a:t>
            </a:r>
          </a:p>
          <a:p>
            <a:r>
              <a:rPr lang="ru-RU" b="0" i="0" dirty="0" smtClean="0">
                <a:solidFill>
                  <a:srgbClr val="000000"/>
                </a:solidFill>
                <a:effectLst/>
                <a:latin typeface="Times New Roman" panose="02020603050405020304" pitchFamily="18" charset="0"/>
              </a:rPr>
              <a:t>«</a:t>
            </a:r>
            <a:r>
              <a:rPr lang="ru-RU" b="0" i="0" dirty="0" err="1" smtClean="0">
                <a:solidFill>
                  <a:srgbClr val="000000"/>
                </a:solidFill>
                <a:effectLst/>
                <a:latin typeface="Times New Roman" panose="02020603050405020304" pitchFamily="18" charset="0"/>
              </a:rPr>
              <a:t>Шалтай</a:t>
            </a:r>
            <a:r>
              <a:rPr lang="ru-RU" b="0" i="0" dirty="0" smtClean="0">
                <a:solidFill>
                  <a:srgbClr val="000000"/>
                </a:solidFill>
                <a:effectLst/>
                <a:latin typeface="Times New Roman" panose="02020603050405020304" pitchFamily="18" charset="0"/>
              </a:rPr>
              <a:t> – Болтай сидел на стене, (поворот туловища влево – вправо),</a:t>
            </a:r>
          </a:p>
          <a:p>
            <a:r>
              <a:rPr lang="ru-RU" b="0" i="0" dirty="0" err="1" smtClean="0">
                <a:solidFill>
                  <a:srgbClr val="000000"/>
                </a:solidFill>
                <a:effectLst/>
                <a:latin typeface="Times New Roman" panose="02020603050405020304" pitchFamily="18" charset="0"/>
              </a:rPr>
              <a:t>Шалтай</a:t>
            </a:r>
            <a:r>
              <a:rPr lang="ru-RU" b="0" i="0" dirty="0" smtClean="0">
                <a:solidFill>
                  <a:srgbClr val="000000"/>
                </a:solidFill>
                <a:effectLst/>
                <a:latin typeface="Times New Roman" panose="02020603050405020304" pitchFamily="18" charset="0"/>
              </a:rPr>
              <a:t> – Болтай свалился во сне» (наклон туловища вперёд, свесив голову и руки) (3 раза).</a:t>
            </a:r>
          </a:p>
          <a:p>
            <a:pPr algn="ctr"/>
            <a:r>
              <a:rPr lang="ru-RU" b="1" i="0" dirty="0" smtClean="0">
                <a:solidFill>
                  <a:srgbClr val="000000"/>
                </a:solidFill>
                <a:effectLst/>
                <a:latin typeface="Times New Roman" panose="02020603050405020304" pitchFamily="18" charset="0"/>
              </a:rPr>
              <a:t>Упражнение «Шишки».</a:t>
            </a:r>
          </a:p>
          <a:p>
            <a:r>
              <a:rPr lang="ru-RU" b="0" i="0" dirty="0" smtClean="0">
                <a:solidFill>
                  <a:srgbClr val="000000"/>
                </a:solidFill>
                <a:effectLst/>
                <a:latin typeface="Times New Roman" panose="02020603050405020304" pitchFamily="18" charset="0"/>
              </a:rPr>
              <a:t>Представьте себе, что вы – медвежата и с вами играет мама – медведица. Она бросает вам шишки. Вы их ловите и с силой сжимаете в лапах (напряжение). Но вот медвежата устали и роняют свои лапки вдоль тела – лапки отдыхают. А мама – медведица снова кидает шишки медвежатам…</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8172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51609" y="415635"/>
            <a:ext cx="4578927" cy="5324535"/>
          </a:xfrm>
          <a:prstGeom prst="rect">
            <a:avLst/>
          </a:prstGeom>
        </p:spPr>
        <p:txBody>
          <a:bodyPr wrap="square">
            <a:spAutoFit/>
          </a:bodyPr>
          <a:lstStyle/>
          <a:p>
            <a:pPr algn="ctr"/>
            <a:r>
              <a:rPr lang="ru-RU" sz="1600" b="1" i="0" dirty="0" smtClean="0">
                <a:solidFill>
                  <a:srgbClr val="000000"/>
                </a:solidFill>
                <a:effectLst/>
                <a:latin typeface="Times New Roman" panose="02020603050405020304" pitchFamily="18" charset="0"/>
              </a:rPr>
              <a:t>Упражнение «Пружинки»</a:t>
            </a:r>
          </a:p>
          <a:p>
            <a:r>
              <a:rPr lang="ru-RU" sz="1600" b="0" i="0" dirty="0" smtClean="0">
                <a:solidFill>
                  <a:srgbClr val="000000"/>
                </a:solidFill>
                <a:effectLst/>
                <a:latin typeface="Times New Roman" panose="02020603050405020304" pitchFamily="18" charset="0"/>
              </a:rPr>
              <a:t>Педагог: Представьте, что мы поставили ноги на пружинки. Эти пружинки выскакивают из пола и отталкивают носки наших ног так, что стопы отрываются от пола и поднимаются кверху, а пятки продолжают упираться в пол. (Педагог показывает движения.) Снова прижмем стопы к полу... Крепче!.. Сильнее!.. Ох, как тяжело!.. Ноги напряжены... Перестали</a:t>
            </a:r>
          </a:p>
          <a:p>
            <a:r>
              <a:rPr lang="ru-RU" sz="1600" b="0" i="0" dirty="0" smtClean="0">
                <a:solidFill>
                  <a:srgbClr val="000000"/>
                </a:solidFill>
                <a:effectLst/>
                <a:latin typeface="Times New Roman" panose="02020603050405020304" pitchFamily="18" charset="0"/>
              </a:rPr>
              <a:t>нажимать на пружинки. Ноги расслабились!.. Как приятно!.. Отдыхаем... Слушайте и делайте, как я. Вдох — выдох! (Два раза.)</a:t>
            </a:r>
          </a:p>
          <a:p>
            <a:r>
              <a:rPr lang="ru-RU" sz="1600" b="0" i="0" dirty="0" smtClean="0">
                <a:solidFill>
                  <a:srgbClr val="000000"/>
                </a:solidFill>
                <a:effectLst/>
                <a:latin typeface="Times New Roman" panose="02020603050405020304" pitchFamily="18" charset="0"/>
              </a:rPr>
              <a:t>Что за странные пружинки</a:t>
            </a:r>
          </a:p>
          <a:p>
            <a:r>
              <a:rPr lang="ru-RU" sz="1600" b="0" i="0" dirty="0" smtClean="0">
                <a:solidFill>
                  <a:srgbClr val="000000"/>
                </a:solidFill>
                <a:effectLst/>
                <a:latin typeface="Times New Roman" panose="02020603050405020304" pitchFamily="18" charset="0"/>
              </a:rPr>
              <a:t>Упираются в ботинки?</a:t>
            </a:r>
          </a:p>
          <a:p>
            <a:r>
              <a:rPr lang="ru-RU" sz="1600" b="0" i="0" dirty="0" smtClean="0">
                <a:solidFill>
                  <a:srgbClr val="000000"/>
                </a:solidFill>
                <a:effectLst/>
                <a:latin typeface="Times New Roman" panose="02020603050405020304" pitchFamily="18" charset="0"/>
              </a:rPr>
              <a:t>Дети приподнимают носки, пятки в этот момент прижаты к полу.</a:t>
            </a:r>
          </a:p>
          <a:p>
            <a:r>
              <a:rPr lang="ru-RU" sz="1600" b="0" i="0" dirty="0" smtClean="0">
                <a:solidFill>
                  <a:srgbClr val="000000"/>
                </a:solidFill>
                <a:effectLst/>
                <a:latin typeface="Times New Roman" panose="02020603050405020304" pitchFamily="18" charset="0"/>
              </a:rPr>
              <a:t>Ты носочки опускай,</a:t>
            </a:r>
          </a:p>
          <a:p>
            <a:r>
              <a:rPr lang="ru-RU" sz="1600" b="0" i="0" dirty="0" smtClean="0">
                <a:solidFill>
                  <a:srgbClr val="000000"/>
                </a:solidFill>
                <a:effectLst/>
                <a:latin typeface="Times New Roman" panose="02020603050405020304" pitchFamily="18" charset="0"/>
              </a:rPr>
              <a:t>На пружинки нажимай,</a:t>
            </a:r>
          </a:p>
          <a:p>
            <a:r>
              <a:rPr lang="ru-RU" sz="1600" b="0" i="0" dirty="0" smtClean="0">
                <a:solidFill>
                  <a:srgbClr val="000000"/>
                </a:solidFill>
                <a:effectLst/>
                <a:latin typeface="Times New Roman" panose="02020603050405020304" pitchFamily="18" charset="0"/>
              </a:rPr>
              <a:t>Крепче, крепче нажимай,</a:t>
            </a:r>
          </a:p>
          <a:p>
            <a:r>
              <a:rPr lang="ru-RU" sz="1600" b="0" i="0" dirty="0" smtClean="0">
                <a:solidFill>
                  <a:srgbClr val="000000"/>
                </a:solidFill>
                <a:effectLst/>
                <a:latin typeface="Times New Roman" panose="02020603050405020304" pitchFamily="18" charset="0"/>
              </a:rPr>
              <a:t>Нет пружинок — отдыхай!</a:t>
            </a:r>
          </a:p>
          <a:p>
            <a:r>
              <a:rPr lang="ru-RU" sz="1600" b="0" i="0" dirty="0" smtClean="0">
                <a:solidFill>
                  <a:srgbClr val="000000"/>
                </a:solidFill>
                <a:effectLst/>
                <a:latin typeface="Times New Roman" panose="02020603050405020304" pitchFamily="18" charset="0"/>
              </a:rPr>
              <a:t>(Упражнение повторяется три раза.</a:t>
            </a:r>
            <a:r>
              <a:rPr lang="ru-RU" b="0" i="0" dirty="0" smtClean="0">
                <a:solidFill>
                  <a:srgbClr val="000000"/>
                </a:solidFill>
                <a:effectLst/>
                <a:latin typeface="Times New Roman" panose="02020603050405020304" pitchFamily="18" charset="0"/>
              </a:rPr>
              <a:t>)</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5805054" y="467588"/>
            <a:ext cx="4450773" cy="5755422"/>
          </a:xfrm>
          <a:prstGeom prst="rect">
            <a:avLst/>
          </a:prstGeom>
        </p:spPr>
        <p:txBody>
          <a:bodyPr wrap="square">
            <a:spAutoFit/>
          </a:bodyPr>
          <a:lstStyle/>
          <a:p>
            <a:pPr algn="ctr"/>
            <a:r>
              <a:rPr lang="ru-RU" sz="1600" b="1" i="0" dirty="0" smtClean="0">
                <a:solidFill>
                  <a:srgbClr val="000000"/>
                </a:solidFill>
                <a:effectLst/>
                <a:latin typeface="Times New Roman" panose="02020603050405020304" pitchFamily="18" charset="0"/>
              </a:rPr>
              <a:t>Упражнение «Загораем»</a:t>
            </a:r>
          </a:p>
          <a:p>
            <a:r>
              <a:rPr lang="ru-RU" sz="1600" b="0" i="0" dirty="0" smtClean="0">
                <a:solidFill>
                  <a:srgbClr val="000000"/>
                </a:solidFill>
                <a:effectLst/>
                <a:latin typeface="Times New Roman" panose="02020603050405020304" pitchFamily="18" charset="0"/>
              </a:rPr>
              <a:t>Педагог: Представьте себе, что ваши ноги загорают. (Педагог показывает, как вытянуть ноги вперед, сидя на стуле.) Ноги поднимаем, держим... держим... Ноги напряглись! (Педагог подходит к каждому из детей и проверяет напряжение мышц ног.) Теперь опустим ноги. Повторим упражнение. Напряженные наши ноги стали твердые, каменные. А потом ноги устали и отдыхают, расслабились!.. Как хорошо, приятно стало, ноги ненапряженные. Слушайте и делайте, как я. Вдох — выдох!..</a:t>
            </a:r>
          </a:p>
          <a:p>
            <a:r>
              <a:rPr lang="ru-RU" sz="1600" b="0" i="0" dirty="0" smtClean="0">
                <a:solidFill>
                  <a:srgbClr val="000000"/>
                </a:solidFill>
                <a:effectLst/>
                <a:latin typeface="Times New Roman" panose="02020603050405020304" pitchFamily="18" charset="0"/>
              </a:rPr>
              <a:t>Мы прекрасно загораем!</a:t>
            </a:r>
          </a:p>
          <a:p>
            <a:r>
              <a:rPr lang="ru-RU" sz="1600" b="0" i="0" dirty="0" smtClean="0">
                <a:solidFill>
                  <a:srgbClr val="000000"/>
                </a:solidFill>
                <a:effectLst/>
                <a:latin typeface="Times New Roman" panose="02020603050405020304" pitchFamily="18" charset="0"/>
              </a:rPr>
              <a:t>Выше ноги поднимаем!</a:t>
            </a:r>
          </a:p>
          <a:p>
            <a:r>
              <a:rPr lang="ru-RU" sz="1600" b="0" i="0" dirty="0" smtClean="0">
                <a:solidFill>
                  <a:srgbClr val="000000"/>
                </a:solidFill>
                <a:effectLst/>
                <a:latin typeface="Times New Roman" panose="02020603050405020304" pitchFamily="18" charset="0"/>
              </a:rPr>
              <a:t>Держим... Держим... Напрягаем...</a:t>
            </a:r>
          </a:p>
          <a:p>
            <a:r>
              <a:rPr lang="ru-RU" sz="1600" b="0" i="0" dirty="0" smtClean="0">
                <a:solidFill>
                  <a:srgbClr val="000000"/>
                </a:solidFill>
                <a:effectLst/>
                <a:latin typeface="Times New Roman" panose="02020603050405020304" pitchFamily="18" charset="0"/>
              </a:rPr>
              <a:t>Загорели! Опускаем!</a:t>
            </a:r>
          </a:p>
          <a:p>
            <a:r>
              <a:rPr lang="ru-RU" sz="1600" b="0" i="0" dirty="0" smtClean="0">
                <a:solidFill>
                  <a:srgbClr val="000000"/>
                </a:solidFill>
                <a:effectLst/>
                <a:latin typeface="Times New Roman" panose="02020603050405020304" pitchFamily="18" charset="0"/>
              </a:rPr>
              <a:t>(Ноги резко опустить на пол.)</a:t>
            </a:r>
          </a:p>
          <a:p>
            <a:r>
              <a:rPr lang="ru-RU" sz="1600" b="0" i="0" dirty="0" smtClean="0">
                <a:solidFill>
                  <a:srgbClr val="000000"/>
                </a:solidFill>
                <a:effectLst/>
                <a:latin typeface="Times New Roman" panose="02020603050405020304" pitchFamily="18" charset="0"/>
              </a:rPr>
              <a:t>Ноги не напряжены</a:t>
            </a:r>
          </a:p>
          <a:p>
            <a:r>
              <a:rPr lang="ru-RU" sz="1600" b="0" i="0" dirty="0" smtClean="0">
                <a:solidFill>
                  <a:srgbClr val="000000"/>
                </a:solidFill>
                <a:effectLst/>
                <a:latin typeface="Times New Roman" panose="02020603050405020304" pitchFamily="18" charset="0"/>
              </a:rPr>
              <a:t>И </a:t>
            </a:r>
            <a:r>
              <a:rPr lang="ru-RU" sz="1600" b="0" i="0" dirty="0" err="1" smtClean="0">
                <a:solidFill>
                  <a:srgbClr val="000000"/>
                </a:solidFill>
                <a:effectLst/>
                <a:latin typeface="Times New Roman" panose="02020603050405020304" pitchFamily="18" charset="0"/>
              </a:rPr>
              <a:t>расслааблены</a:t>
            </a:r>
            <a:r>
              <a:rPr lang="ru-RU" sz="1600" b="0" i="0" dirty="0" smtClean="0">
                <a:solidFill>
                  <a:srgbClr val="000000"/>
                </a:solidFill>
                <a:effectLst/>
                <a:latin typeface="Times New Roman" panose="02020603050405020304" pitchFamily="18" charset="0"/>
              </a:rPr>
              <a:t>...</a:t>
            </a:r>
          </a:p>
          <a:p>
            <a:r>
              <a:rPr lang="ru-RU" sz="1600" b="0" i="0" dirty="0" smtClean="0">
                <a:solidFill>
                  <a:srgbClr val="000000"/>
                </a:solidFill>
                <a:effectLst/>
                <a:latin typeface="Times New Roman" panose="02020603050405020304" pitchFamily="18" charset="0"/>
              </a:rPr>
              <a:t>Упражнение повторяется три раза. Руки расслаблены, лежат на коленях. Можно предложить детям рукой ощутить напряжение мышц ног, а затем сравнить с их расслаблением.</a:t>
            </a:r>
            <a:endParaRPr lang="ru-RU" sz="16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4903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0664"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48144" y="498763"/>
            <a:ext cx="4301837" cy="5755422"/>
          </a:xfrm>
          <a:prstGeom prst="rect">
            <a:avLst/>
          </a:prstGeom>
        </p:spPr>
        <p:txBody>
          <a:bodyPr wrap="square">
            <a:spAutoFit/>
          </a:bodyPr>
          <a:lstStyle/>
          <a:p>
            <a:pPr algn="ctr"/>
            <a:r>
              <a:rPr lang="ru-RU" sz="1400" b="1" i="0" dirty="0" smtClean="0">
                <a:solidFill>
                  <a:srgbClr val="000000"/>
                </a:solidFill>
                <a:effectLst/>
                <a:latin typeface="Times New Roman" panose="02020603050405020304" pitchFamily="18" charset="0"/>
              </a:rPr>
              <a:t>Упражнение «Штанга»</a:t>
            </a:r>
          </a:p>
          <a:p>
            <a:r>
              <a:rPr lang="ru-RU" sz="1400" b="0" i="0" dirty="0" smtClean="0">
                <a:solidFill>
                  <a:srgbClr val="000000"/>
                </a:solidFill>
                <a:effectLst/>
                <a:latin typeface="Times New Roman" panose="02020603050405020304" pitchFamily="18" charset="0"/>
              </a:rPr>
              <a:t>Педагог: Будем заниматься спортом. Встаньте! Представим, что поднимаем тяжелую штангу. Наклонитесь, возьмите ее. Сожмите кулаки. Медленно поднимаем руки. Они напряжены. Тяжело! Подержали штангу... Устали руки</a:t>
            </a:r>
          </a:p>
          <a:p>
            <a:r>
              <a:rPr lang="ru-RU" sz="1400" b="0" i="0" dirty="0" smtClean="0">
                <a:solidFill>
                  <a:srgbClr val="000000"/>
                </a:solidFill>
                <a:effectLst/>
                <a:latin typeface="Times New Roman" panose="02020603050405020304" pitchFamily="18" charset="0"/>
              </a:rPr>
              <a:t>и бросили штангу. (Руки резко опускаются и свободно повисают вдоль туловища) Руки расслабились, не напряжены, отдыхают. Легко дышится! Слушайте и делайте, как я. Спокойно вдохнуть-выдохнуть!</a:t>
            </a:r>
          </a:p>
          <a:p>
            <a:r>
              <a:rPr lang="ru-RU" sz="1400" b="0" i="0" dirty="0" smtClean="0">
                <a:solidFill>
                  <a:srgbClr val="000000"/>
                </a:solidFill>
                <a:effectLst/>
                <a:latin typeface="Times New Roman" panose="02020603050405020304" pitchFamily="18" charset="0"/>
              </a:rPr>
              <a:t>Мы готовимся к рекорду,</a:t>
            </a:r>
          </a:p>
          <a:p>
            <a:r>
              <a:rPr lang="ru-RU" sz="1400" b="0" i="0" dirty="0" smtClean="0">
                <a:solidFill>
                  <a:srgbClr val="000000"/>
                </a:solidFill>
                <a:effectLst/>
                <a:latin typeface="Times New Roman" panose="02020603050405020304" pitchFamily="18" charset="0"/>
              </a:rPr>
              <a:t>Будем заниматься спортом.</a:t>
            </a:r>
          </a:p>
          <a:p>
            <a:r>
              <a:rPr lang="ru-RU" sz="1400" b="0" i="0" dirty="0" smtClean="0">
                <a:solidFill>
                  <a:srgbClr val="000000"/>
                </a:solidFill>
                <a:effectLst/>
                <a:latin typeface="Times New Roman" panose="02020603050405020304" pitchFamily="18" charset="0"/>
              </a:rPr>
              <a:t>(Наклониться вперед.)</a:t>
            </a:r>
          </a:p>
          <a:p>
            <a:r>
              <a:rPr lang="ru-RU" sz="1400" b="0" i="0" dirty="0" smtClean="0">
                <a:solidFill>
                  <a:srgbClr val="000000"/>
                </a:solidFill>
                <a:effectLst/>
                <a:latin typeface="Times New Roman" panose="02020603050405020304" pitchFamily="18" charset="0"/>
              </a:rPr>
              <a:t>Штангу с пола поднимаем...</a:t>
            </a:r>
          </a:p>
          <a:p>
            <a:r>
              <a:rPr lang="ru-RU" sz="1400" b="0" i="0" dirty="0" smtClean="0">
                <a:solidFill>
                  <a:srgbClr val="000000"/>
                </a:solidFill>
                <a:effectLst/>
                <a:latin typeface="Times New Roman" panose="02020603050405020304" pitchFamily="18" charset="0"/>
              </a:rPr>
              <a:t>(Распрямиться.)</a:t>
            </a:r>
          </a:p>
          <a:p>
            <a:r>
              <a:rPr lang="ru-RU" sz="1400" b="0" i="0" dirty="0" smtClean="0">
                <a:solidFill>
                  <a:srgbClr val="000000"/>
                </a:solidFill>
                <a:effectLst/>
                <a:latin typeface="Times New Roman" panose="02020603050405020304" pitchFamily="18" charset="0"/>
              </a:rPr>
              <a:t>Крепко держим...</a:t>
            </a:r>
          </a:p>
          <a:p>
            <a:r>
              <a:rPr lang="ru-RU" sz="1400" b="0" i="0" dirty="0" smtClean="0">
                <a:solidFill>
                  <a:srgbClr val="000000"/>
                </a:solidFill>
                <a:effectLst/>
                <a:latin typeface="Times New Roman" panose="02020603050405020304" pitchFamily="18" charset="0"/>
              </a:rPr>
              <a:t>Педагог прикасается к мышцам плеча и предплечья детей, обращает их внимание на напряжение и последующее расслабление.</a:t>
            </a:r>
          </a:p>
          <a:p>
            <a:r>
              <a:rPr lang="ru-RU" sz="1400" b="0" i="0" dirty="0" smtClean="0">
                <a:solidFill>
                  <a:srgbClr val="000000"/>
                </a:solidFill>
                <a:effectLst/>
                <a:latin typeface="Times New Roman" panose="02020603050405020304" pitchFamily="18" charset="0"/>
              </a:rPr>
              <a:t>И бросаем!</a:t>
            </a:r>
          </a:p>
          <a:p>
            <a:r>
              <a:rPr lang="ru-RU" sz="1400" b="0" i="0" dirty="0" smtClean="0">
                <a:solidFill>
                  <a:srgbClr val="000000"/>
                </a:solidFill>
                <a:effectLst/>
                <a:latin typeface="Times New Roman" panose="02020603050405020304" pitchFamily="18" charset="0"/>
              </a:rPr>
              <a:t>(Упражнение повторяется три раза.)</a:t>
            </a:r>
          </a:p>
          <a:p>
            <a:r>
              <a:rPr lang="ru-RU" sz="1400" b="0" i="0" dirty="0" smtClean="0">
                <a:solidFill>
                  <a:srgbClr val="000000"/>
                </a:solidFill>
                <a:effectLst/>
                <a:latin typeface="Times New Roman" panose="02020603050405020304" pitchFamily="18" charset="0"/>
              </a:rPr>
              <a:t>Наши мышцы не устали -</a:t>
            </a:r>
          </a:p>
          <a:p>
            <a:r>
              <a:rPr lang="ru-RU" sz="1400" b="0" i="0" dirty="0" smtClean="0">
                <a:solidFill>
                  <a:srgbClr val="000000"/>
                </a:solidFill>
                <a:effectLst/>
                <a:latin typeface="Times New Roman" panose="02020603050405020304" pitchFamily="18" charset="0"/>
              </a:rPr>
              <a:t>И еще послушней стали!</a:t>
            </a:r>
          </a:p>
          <a:p>
            <a:r>
              <a:rPr lang="ru-RU" sz="1400" b="0" i="0" dirty="0" smtClean="0">
                <a:solidFill>
                  <a:srgbClr val="000000"/>
                </a:solidFill>
                <a:effectLst/>
                <a:latin typeface="Times New Roman" panose="02020603050405020304" pitchFamily="18" charset="0"/>
              </a:rPr>
              <a:t>Нам становится понятно:</a:t>
            </a:r>
          </a:p>
          <a:p>
            <a:r>
              <a:rPr lang="ru-RU" sz="1400" b="0" i="0" dirty="0" smtClean="0">
                <a:solidFill>
                  <a:srgbClr val="000000"/>
                </a:solidFill>
                <a:effectLst/>
                <a:latin typeface="Times New Roman" panose="02020603050405020304" pitchFamily="18" charset="0"/>
              </a:rPr>
              <a:t>Расслабление — приятно</a:t>
            </a:r>
            <a:r>
              <a:rPr lang="ru-RU" b="0" i="0" dirty="0" smtClean="0">
                <a:solidFill>
                  <a:srgbClr val="000000"/>
                </a:solidFill>
                <a:effectLst/>
                <a:latin typeface="Times New Roman" panose="02020603050405020304" pitchFamily="18" charset="0"/>
              </a:rPr>
              <a:t>.</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5791200" y="498763"/>
            <a:ext cx="4443845" cy="6124754"/>
          </a:xfrm>
          <a:prstGeom prst="rect">
            <a:avLst/>
          </a:prstGeom>
        </p:spPr>
        <p:txBody>
          <a:bodyPr wrap="square">
            <a:spAutoFit/>
          </a:bodyPr>
          <a:lstStyle/>
          <a:p>
            <a:pPr algn="ctr"/>
            <a:r>
              <a:rPr lang="ru-RU" sz="1400" b="1" i="0" dirty="0" smtClean="0">
                <a:solidFill>
                  <a:srgbClr val="000000"/>
                </a:solidFill>
                <a:effectLst/>
                <a:latin typeface="Times New Roman" panose="02020603050405020304" pitchFamily="18" charset="0"/>
              </a:rPr>
              <a:t>Упражнение «Кораблик»</a:t>
            </a:r>
          </a:p>
          <a:p>
            <a:r>
              <a:rPr lang="ru-RU" sz="1400" b="0" i="0" dirty="0" smtClean="0">
                <a:solidFill>
                  <a:srgbClr val="000000"/>
                </a:solidFill>
                <a:effectLst/>
                <a:latin typeface="Times New Roman" panose="02020603050405020304" pitchFamily="18" charset="0"/>
              </a:rPr>
              <a:t>Педагог: Предстаем! себе, что мы на корабле. Качает. Чтобы не упасть, расставьте ноги </a:t>
            </a:r>
            <a:r>
              <a:rPr lang="ru-RU" sz="1400" b="0" i="0" dirty="0" err="1" smtClean="0">
                <a:solidFill>
                  <a:srgbClr val="000000"/>
                </a:solidFill>
                <a:effectLst/>
                <a:latin typeface="Times New Roman" panose="02020603050405020304" pitchFamily="18" charset="0"/>
              </a:rPr>
              <a:t>пошире</a:t>
            </a:r>
            <a:r>
              <a:rPr lang="ru-RU" sz="1400" b="0" i="0" dirty="0" smtClean="0">
                <a:solidFill>
                  <a:srgbClr val="000000"/>
                </a:solidFill>
                <a:effectLst/>
                <a:latin typeface="Times New Roman" panose="02020603050405020304" pitchFamily="18" charset="0"/>
              </a:rPr>
              <a:t> и прижмите их к полу. Руки сцепите за спиной. Качнуло палубу — прижмем к полу правую ногу. (Правая нога напряжена. Левая – расслаблена, немного согнута в колене, носком касается пола) Выпрямились! Расслабились! Качнуло в другую сторону — прижимаем левую ногу. (Напряжена левая нога. Правая нога расслаблена.) Выпрямились. Слушайте и делайте, как я. Вдох — выдох!</a:t>
            </a:r>
          </a:p>
          <a:p>
            <a:r>
              <a:rPr lang="ru-RU" sz="1400" b="0" i="0" dirty="0" smtClean="0">
                <a:solidFill>
                  <a:srgbClr val="000000"/>
                </a:solidFill>
                <a:effectLst/>
                <a:latin typeface="Times New Roman" panose="02020603050405020304" pitchFamily="18" charset="0"/>
              </a:rPr>
              <a:t>Стало палубу качать.</a:t>
            </a:r>
          </a:p>
          <a:p>
            <a:r>
              <a:rPr lang="ru-RU" sz="1400" b="0" i="0" dirty="0" smtClean="0">
                <a:solidFill>
                  <a:srgbClr val="000000"/>
                </a:solidFill>
                <a:effectLst/>
                <a:latin typeface="Times New Roman" panose="02020603050405020304" pitchFamily="18" charset="0"/>
              </a:rPr>
              <a:t>Ногу к палубе прижать!</a:t>
            </a:r>
          </a:p>
          <a:p>
            <a:r>
              <a:rPr lang="ru-RU" sz="1400" b="0" i="0" dirty="0" smtClean="0">
                <a:solidFill>
                  <a:srgbClr val="000000"/>
                </a:solidFill>
                <a:effectLst/>
                <a:latin typeface="Times New Roman" panose="02020603050405020304" pitchFamily="18" charset="0"/>
              </a:rPr>
              <a:t>Крепче ногу прижимаем,</a:t>
            </a:r>
          </a:p>
          <a:p>
            <a:r>
              <a:rPr lang="ru-RU" sz="1400" b="0" i="0" dirty="0" smtClean="0">
                <a:solidFill>
                  <a:srgbClr val="000000"/>
                </a:solidFill>
                <a:effectLst/>
                <a:latin typeface="Times New Roman" panose="02020603050405020304" pitchFamily="18" charset="0"/>
              </a:rPr>
              <a:t>А другую — расслабляем!</a:t>
            </a:r>
          </a:p>
          <a:p>
            <a:r>
              <a:rPr lang="ru-RU" sz="1400" b="0" i="0" dirty="0" smtClean="0">
                <a:solidFill>
                  <a:srgbClr val="000000"/>
                </a:solidFill>
                <a:effectLst/>
                <a:latin typeface="Times New Roman" panose="02020603050405020304" pitchFamily="18" charset="0"/>
              </a:rPr>
              <a:t>Упражнение выполняется сначала для правой ноги, потом для левой. Педагог обращает внимание детей на напряженное и расслабленное состояние мышц ног.</a:t>
            </a:r>
          </a:p>
          <a:p>
            <a:r>
              <a:rPr lang="ru-RU" sz="1400" b="0" i="0" dirty="0" smtClean="0">
                <a:solidFill>
                  <a:srgbClr val="000000"/>
                </a:solidFill>
                <a:effectLst/>
                <a:latin typeface="Times New Roman" panose="02020603050405020304" pitchFamily="18" charset="0"/>
              </a:rPr>
              <a:t>А теперь сядьте и слушайте. (Педагог говорит медленно, спокойно.)</a:t>
            </a:r>
          </a:p>
          <a:p>
            <a:r>
              <a:rPr lang="ru-RU" sz="1400" b="0" i="0" dirty="0" smtClean="0">
                <a:solidFill>
                  <a:srgbClr val="000000"/>
                </a:solidFill>
                <a:effectLst/>
                <a:latin typeface="Times New Roman" panose="02020603050405020304" pitchFamily="18" charset="0"/>
              </a:rPr>
              <a:t>Снова руки на колени,</a:t>
            </a:r>
          </a:p>
          <a:p>
            <a:r>
              <a:rPr lang="ru-RU" sz="1400" b="0" i="0" dirty="0" smtClean="0">
                <a:solidFill>
                  <a:srgbClr val="000000"/>
                </a:solidFill>
                <a:effectLst/>
                <a:latin typeface="Times New Roman" panose="02020603050405020304" pitchFamily="18" charset="0"/>
              </a:rPr>
              <a:t>А теперь — немного лени...</a:t>
            </a:r>
          </a:p>
          <a:p>
            <a:r>
              <a:rPr lang="ru-RU" sz="1400" b="0" i="0" dirty="0" smtClean="0">
                <a:solidFill>
                  <a:srgbClr val="000000"/>
                </a:solidFill>
                <a:effectLst/>
                <a:latin typeface="Times New Roman" panose="02020603050405020304" pitchFamily="18" charset="0"/>
              </a:rPr>
              <a:t>Напряженье улетело –</a:t>
            </a:r>
          </a:p>
          <a:p>
            <a:r>
              <a:rPr lang="ru-RU" sz="1400" b="0" i="0" dirty="0" smtClean="0">
                <a:solidFill>
                  <a:srgbClr val="000000"/>
                </a:solidFill>
                <a:effectLst/>
                <a:latin typeface="Times New Roman" panose="02020603050405020304" pitchFamily="18" charset="0"/>
              </a:rPr>
              <a:t>И расслаблено все тело...</a:t>
            </a:r>
          </a:p>
          <a:p>
            <a:r>
              <a:rPr lang="ru-RU" sz="1400" b="0" i="0" dirty="0" smtClean="0">
                <a:solidFill>
                  <a:srgbClr val="000000"/>
                </a:solidFill>
                <a:effectLst/>
                <a:latin typeface="Times New Roman" panose="02020603050405020304" pitchFamily="18" charset="0"/>
              </a:rPr>
              <a:t>Наши мышцы не устали</a:t>
            </a:r>
          </a:p>
          <a:p>
            <a:r>
              <a:rPr lang="ru-RU" sz="1400" b="0" i="0" dirty="0" smtClean="0">
                <a:solidFill>
                  <a:srgbClr val="000000"/>
                </a:solidFill>
                <a:effectLst/>
                <a:latin typeface="Times New Roman" panose="02020603050405020304" pitchFamily="18" charset="0"/>
              </a:rPr>
              <a:t>И еще послушней стали.</a:t>
            </a:r>
          </a:p>
          <a:p>
            <a:r>
              <a:rPr lang="ru-RU" sz="1400" b="0" i="0" dirty="0" smtClean="0">
                <a:solidFill>
                  <a:srgbClr val="000000"/>
                </a:solidFill>
                <a:effectLst/>
                <a:latin typeface="Times New Roman" panose="02020603050405020304" pitchFamily="18" charset="0"/>
              </a:rPr>
              <a:t>Дышится легко... ровно... глубоко... Наша игра закончилась. Вы немного отдохнули, успокоились. Поняли, как можно расслабить руки, ноги и все тело.</a:t>
            </a:r>
            <a:endParaRPr lang="ru-RU" sz="1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8485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89708" y="630622"/>
            <a:ext cx="3771901" cy="5324535"/>
          </a:xfrm>
          <a:prstGeom prst="rect">
            <a:avLst/>
          </a:prstGeom>
        </p:spPr>
        <p:txBody>
          <a:bodyPr wrap="square">
            <a:spAutoFit/>
          </a:bodyPr>
          <a:lstStyle/>
          <a:p>
            <a:pPr algn="ctr"/>
            <a:r>
              <a:rPr lang="ru-RU" sz="1400" b="1" i="0" dirty="0" smtClean="0">
                <a:solidFill>
                  <a:srgbClr val="000000"/>
                </a:solidFill>
                <a:effectLst/>
                <a:latin typeface="Times New Roman" panose="02020603050405020304" pitchFamily="18" charset="0"/>
              </a:rPr>
              <a:t>Упражнение «Шарик»</a:t>
            </a:r>
          </a:p>
          <a:p>
            <a:r>
              <a:rPr lang="ru-RU" sz="1400" b="0" i="0" dirty="0" smtClean="0">
                <a:solidFill>
                  <a:srgbClr val="000000"/>
                </a:solidFill>
                <a:effectLst/>
                <a:latin typeface="Times New Roman" panose="02020603050405020304" pitchFamily="18" charset="0"/>
              </a:rPr>
              <a:t>Педагог: Начинаем новое упражнение. Представим, что мы надуваем воздушный шар. Положите руку на живот. (Дети кладут ладонь на область диафрагмы.) Надуваем живот так, будто это большой воздушный шар. Тогда мышцы живота напрягаются. (Педагог показывает, как поднимается стенка живота при утрированном вдохе.) Это сильное напряжение, неприятно! Не станем надувать большой шар. Надуем живот спокойно, как будто у нас маленький шарик. Сделаем спокойный вдох животом, так чтобы рукой почувствовать небольшое напряжение мышц. Плечи нельзя поднимать!</a:t>
            </a:r>
          </a:p>
          <a:p>
            <a:r>
              <a:rPr lang="ru-RU" sz="1400" b="0" i="0" dirty="0" smtClean="0">
                <a:solidFill>
                  <a:srgbClr val="000000"/>
                </a:solidFill>
                <a:effectLst/>
                <a:latin typeface="Times New Roman" panose="02020603050405020304" pitchFamily="18" charset="0"/>
              </a:rPr>
              <a:t>Педагог обходит всех детей, проверяет, правильно ли они выполняют это задание. Для наглядности можно встать рядом, положить руку ребенка себе на живот, на область диафрагмы, и предложить сделать одновременно с логопедом вдох — выдох. Ребенок при этом продолжает второй рукой контролировать сокращение собственных мышц при дыхании.</a:t>
            </a:r>
          </a:p>
        </p:txBody>
      </p:sp>
      <p:sp>
        <p:nvSpPr>
          <p:cNvPr id="3" name="Прямоугольник 2"/>
          <p:cNvSpPr/>
          <p:nvPr/>
        </p:nvSpPr>
        <p:spPr>
          <a:xfrm>
            <a:off x="5950526" y="584455"/>
            <a:ext cx="3920838" cy="2893100"/>
          </a:xfrm>
          <a:prstGeom prst="rect">
            <a:avLst/>
          </a:prstGeom>
        </p:spPr>
        <p:txBody>
          <a:bodyPr wrap="square">
            <a:spAutoFit/>
          </a:bodyPr>
          <a:lstStyle/>
          <a:p>
            <a:r>
              <a:rPr lang="ru-RU" sz="1400" b="0" i="0" dirty="0" smtClean="0">
                <a:solidFill>
                  <a:srgbClr val="000000"/>
                </a:solidFill>
                <a:effectLst/>
                <a:latin typeface="Times New Roman" panose="02020603050405020304" pitchFamily="18" charset="0"/>
              </a:rPr>
              <a:t>- Вдохнуть! Выдохнуть! Мышцы живота расслабились. Стали мягкими. Теперь легко сделать новый вдох. Воздух сам легко входит внутрь! И выдох свободный, ненапряженный! Делайте, как я.</a:t>
            </a:r>
          </a:p>
          <a:p>
            <a:r>
              <a:rPr lang="ru-RU" sz="1400" b="0" i="0" dirty="0" smtClean="0">
                <a:solidFill>
                  <a:srgbClr val="000000"/>
                </a:solidFill>
                <a:effectLst/>
                <a:latin typeface="Times New Roman" panose="02020603050405020304" pitchFamily="18" charset="0"/>
              </a:rPr>
              <a:t>Вот как шарик надуваем!</a:t>
            </a:r>
          </a:p>
          <a:p>
            <a:r>
              <a:rPr lang="ru-RU" sz="1400" b="0" i="0" dirty="0" smtClean="0">
                <a:solidFill>
                  <a:srgbClr val="000000"/>
                </a:solidFill>
                <a:effectLst/>
                <a:latin typeface="Times New Roman" panose="02020603050405020304" pitchFamily="18" charset="0"/>
              </a:rPr>
              <a:t>А рукою проверяем. (Делается вдох.)</a:t>
            </a:r>
          </a:p>
          <a:p>
            <a:r>
              <a:rPr lang="ru-RU" sz="1400" b="0" i="0" dirty="0" smtClean="0">
                <a:solidFill>
                  <a:srgbClr val="000000"/>
                </a:solidFill>
                <a:effectLst/>
                <a:latin typeface="Times New Roman" panose="02020603050405020304" pitchFamily="18" charset="0"/>
              </a:rPr>
              <a:t>Шарик лопнул — выдыхаем,</a:t>
            </a:r>
          </a:p>
          <a:p>
            <a:r>
              <a:rPr lang="ru-RU" sz="1400" b="0" i="0" dirty="0" smtClean="0">
                <a:solidFill>
                  <a:srgbClr val="000000"/>
                </a:solidFill>
                <a:effectLst/>
                <a:latin typeface="Times New Roman" panose="02020603050405020304" pitchFamily="18" charset="0"/>
              </a:rPr>
              <a:t>Наши мышцы расслабляем!</a:t>
            </a:r>
          </a:p>
          <a:p>
            <a:r>
              <a:rPr lang="ru-RU" sz="1400" b="0" i="0" dirty="0" smtClean="0">
                <a:solidFill>
                  <a:srgbClr val="000000"/>
                </a:solidFill>
                <a:effectLst/>
                <a:latin typeface="Times New Roman" panose="02020603050405020304" pitchFamily="18" charset="0"/>
              </a:rPr>
              <a:t>Дышится легко... ровно... глубоко... (Повторить 3раза.) Закончилась наша игра. Вы немного отдохнули, успокоились, расслабились ваши руки и ноги, вам легко и приятно дышится.</a:t>
            </a:r>
            <a:endParaRPr lang="ru-RU" sz="1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0821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824345" y="609979"/>
            <a:ext cx="4256810" cy="5909310"/>
          </a:xfrm>
          <a:prstGeom prst="rect">
            <a:avLst/>
          </a:prstGeom>
        </p:spPr>
        <p:txBody>
          <a:bodyPr wrap="square">
            <a:spAutoFit/>
          </a:bodyPr>
          <a:lstStyle/>
          <a:p>
            <a:r>
              <a:rPr lang="ru-RU" b="1" i="0" dirty="0" err="1" smtClean="0">
                <a:solidFill>
                  <a:srgbClr val="000000"/>
                </a:solidFill>
                <a:effectLst/>
                <a:latin typeface="Times New Roman" panose="02020603050405020304" pitchFamily="18" charset="0"/>
              </a:rPr>
              <a:t>Упражнениее</a:t>
            </a:r>
            <a:r>
              <a:rPr lang="ru-RU" b="1" i="0" dirty="0" smtClean="0">
                <a:solidFill>
                  <a:srgbClr val="000000"/>
                </a:solidFill>
                <a:effectLst/>
                <a:latin typeface="Times New Roman" panose="02020603050405020304" pitchFamily="18" charset="0"/>
              </a:rPr>
              <a:t> «Любопытная Варвара»</a:t>
            </a:r>
          </a:p>
          <a:p>
            <a:r>
              <a:rPr lang="ru-RU" b="0" i="0" dirty="0" smtClean="0">
                <a:solidFill>
                  <a:srgbClr val="000000"/>
                </a:solidFill>
                <a:effectLst/>
                <a:latin typeface="Times New Roman" panose="02020603050405020304" pitchFamily="18" charset="0"/>
              </a:rPr>
              <a:t>Педагог: Сейчас делаем новое упражнение. Поверните голову влево, постарайтесь повернуть ее так, чтобы увидеть как можно дальше. Сейчас мышцы шеи напряжены! Потрогайте шею справа, ощутите напряженность мышц. Возвращаемся в исходное положение. Посмотрите прямо. Мышцы шеи расслабились. Легко дышится. Теперь поверните голову вправо. Еще больше! Постарайтесь справа увидеть как можно дальше. Теперь мышцы шеи слева напряглись, стали как каменные. Даже, дышать трудно... Посмотрите прямо. Расслабились мышцы шеи. Легко дышится. (Педагог подходит к каждому ребенку и учит его ощущать напряжение и расслабление шейных мышц.) Слушайте и делайте, как я.</a:t>
            </a:r>
          </a:p>
          <a:p>
            <a:r>
              <a:rPr lang="ru-RU" b="0" i="0" dirty="0" smtClean="0">
                <a:solidFill>
                  <a:srgbClr val="000000"/>
                </a:solidFill>
                <a:effectLst/>
                <a:latin typeface="Times New Roman" panose="02020603050405020304" pitchFamily="18" charset="0"/>
              </a:rPr>
              <a:t>.</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5891644" y="578805"/>
            <a:ext cx="4495801" cy="5047536"/>
          </a:xfrm>
          <a:prstGeom prst="rect">
            <a:avLst/>
          </a:prstGeom>
        </p:spPr>
        <p:txBody>
          <a:bodyPr wrap="square">
            <a:spAutoFit/>
          </a:bodyPr>
          <a:lstStyle/>
          <a:p>
            <a:r>
              <a:rPr lang="ru-RU" sz="1400" b="0" i="0" dirty="0" smtClean="0">
                <a:solidFill>
                  <a:srgbClr val="000000"/>
                </a:solidFill>
                <a:effectLst/>
                <a:latin typeface="Times New Roman" panose="02020603050405020304" pitchFamily="18" charset="0"/>
              </a:rPr>
              <a:t>Любопытная Варвара Смотрит влево... Смотрит вправо...</a:t>
            </a:r>
          </a:p>
          <a:p>
            <a:r>
              <a:rPr lang="ru-RU" sz="1400" b="0" i="0" dirty="0" smtClean="0">
                <a:solidFill>
                  <a:srgbClr val="000000"/>
                </a:solidFill>
                <a:effectLst/>
                <a:latin typeface="Times New Roman" panose="02020603050405020304" pitchFamily="18" charset="0"/>
              </a:rPr>
              <a:t>А потом опять вперед – Тут немного отдохнет.</a:t>
            </a:r>
          </a:p>
          <a:p>
            <a:r>
              <a:rPr lang="ru-RU" sz="1400" b="0" i="0" dirty="0" smtClean="0">
                <a:solidFill>
                  <a:srgbClr val="000000"/>
                </a:solidFill>
                <a:effectLst/>
                <a:latin typeface="Times New Roman" panose="02020603050405020304" pitchFamily="18" charset="0"/>
              </a:rPr>
              <a:t>Шея не напряжена! И </a:t>
            </a:r>
            <a:r>
              <a:rPr lang="ru-RU" sz="1400" b="0" i="0" dirty="0" err="1" smtClean="0">
                <a:solidFill>
                  <a:srgbClr val="000000"/>
                </a:solidFill>
                <a:effectLst/>
                <a:latin typeface="Times New Roman" panose="02020603050405020304" pitchFamily="18" charset="0"/>
              </a:rPr>
              <a:t>рассла</a:t>
            </a:r>
            <a:r>
              <a:rPr lang="ru-RU" sz="1400" b="0" i="0" dirty="0" smtClean="0">
                <a:solidFill>
                  <a:srgbClr val="000000"/>
                </a:solidFill>
                <a:effectLst/>
                <a:latin typeface="Times New Roman" panose="02020603050405020304" pitchFamily="18" charset="0"/>
              </a:rPr>
              <a:t>-а-</a:t>
            </a:r>
            <a:r>
              <a:rPr lang="ru-RU" sz="1400" b="0" i="0" dirty="0" err="1" smtClean="0">
                <a:solidFill>
                  <a:srgbClr val="000000"/>
                </a:solidFill>
                <a:effectLst/>
                <a:latin typeface="Times New Roman" panose="02020603050405020304" pitchFamily="18" charset="0"/>
              </a:rPr>
              <a:t>бле</a:t>
            </a:r>
            <a:r>
              <a:rPr lang="ru-RU" sz="1400" b="0" i="0" dirty="0" smtClean="0">
                <a:solidFill>
                  <a:srgbClr val="000000"/>
                </a:solidFill>
                <a:effectLst/>
                <a:latin typeface="Times New Roman" panose="02020603050405020304" pitchFamily="18" charset="0"/>
              </a:rPr>
              <a:t>-на...</a:t>
            </a:r>
          </a:p>
          <a:p>
            <a:r>
              <a:rPr lang="ru-RU" sz="1400" b="0" i="0" dirty="0" smtClean="0">
                <a:solidFill>
                  <a:srgbClr val="000000"/>
                </a:solidFill>
                <a:effectLst/>
                <a:latin typeface="Times New Roman" panose="02020603050405020304" pitchFamily="18" charset="0"/>
              </a:rPr>
              <a:t>(Движения повторяются по два раза в каждую сторону.)</a:t>
            </a:r>
          </a:p>
          <a:p>
            <a:r>
              <a:rPr lang="ru-RU" sz="1400" b="0" i="0" dirty="0" smtClean="0">
                <a:solidFill>
                  <a:srgbClr val="000000"/>
                </a:solidFill>
                <a:effectLst/>
                <a:latin typeface="Times New Roman" panose="02020603050405020304" pitchFamily="18" charset="0"/>
              </a:rPr>
              <a:t>- Теперь поднимите голову вверх. Посмотрите на потолок. Больше откиньте голову назад! Как напряглась шея! Неприятно! Дышать трудно!.. Выпрямились! Легко стало, свободно дышится. Слушайте и делайте, как я.</a:t>
            </a:r>
          </a:p>
          <a:p>
            <a:r>
              <a:rPr lang="ru-RU" sz="1400" b="0" i="0" dirty="0" smtClean="0">
                <a:solidFill>
                  <a:srgbClr val="000000"/>
                </a:solidFill>
                <a:effectLst/>
                <a:latin typeface="Times New Roman" panose="02020603050405020304" pitchFamily="18" charset="0"/>
              </a:rPr>
              <a:t>А Варвара смотрит вверх! Выше всех, все дальше вверх!</a:t>
            </a:r>
          </a:p>
          <a:p>
            <a:r>
              <a:rPr lang="ru-RU" sz="1400" b="0" i="0" dirty="0" smtClean="0">
                <a:solidFill>
                  <a:srgbClr val="000000"/>
                </a:solidFill>
                <a:effectLst/>
                <a:latin typeface="Times New Roman" panose="02020603050405020304" pitchFamily="18" charset="0"/>
              </a:rPr>
              <a:t>Возвращается обратно – Расслабление приятно!</a:t>
            </a:r>
          </a:p>
          <a:p>
            <a:r>
              <a:rPr lang="ru-RU" sz="1400" b="0" i="0" dirty="0" smtClean="0">
                <a:solidFill>
                  <a:srgbClr val="000000"/>
                </a:solidFill>
                <a:effectLst/>
                <a:latin typeface="Times New Roman" panose="02020603050405020304" pitchFamily="18" charset="0"/>
              </a:rPr>
              <a:t>Шея не напряжена. И </a:t>
            </a:r>
            <a:r>
              <a:rPr lang="ru-RU" sz="1400" b="0" i="0" dirty="0" err="1" smtClean="0">
                <a:solidFill>
                  <a:srgbClr val="000000"/>
                </a:solidFill>
                <a:effectLst/>
                <a:latin typeface="Times New Roman" panose="02020603050405020304" pitchFamily="18" charset="0"/>
              </a:rPr>
              <a:t>рассла</a:t>
            </a:r>
            <a:r>
              <a:rPr lang="ru-RU" sz="1400" b="0" i="0" dirty="0" smtClean="0">
                <a:solidFill>
                  <a:srgbClr val="000000"/>
                </a:solidFill>
                <a:effectLst/>
                <a:latin typeface="Times New Roman" panose="02020603050405020304" pitchFamily="18" charset="0"/>
              </a:rPr>
              <a:t>-а-</a:t>
            </a:r>
            <a:r>
              <a:rPr lang="ru-RU" sz="1400" b="0" i="0" dirty="0" err="1" smtClean="0">
                <a:solidFill>
                  <a:srgbClr val="000000"/>
                </a:solidFill>
                <a:effectLst/>
                <a:latin typeface="Times New Roman" panose="02020603050405020304" pitchFamily="18" charset="0"/>
              </a:rPr>
              <a:t>бле</a:t>
            </a:r>
            <a:r>
              <a:rPr lang="ru-RU" sz="1400" b="0" i="0" dirty="0" smtClean="0">
                <a:solidFill>
                  <a:srgbClr val="000000"/>
                </a:solidFill>
                <a:effectLst/>
                <a:latin typeface="Times New Roman" panose="02020603050405020304" pitchFamily="18" charset="0"/>
              </a:rPr>
              <a:t>-на...</a:t>
            </a:r>
          </a:p>
          <a:p>
            <a:r>
              <a:rPr lang="ru-RU" sz="1400" b="0" i="0" dirty="0" smtClean="0">
                <a:solidFill>
                  <a:srgbClr val="000000"/>
                </a:solidFill>
                <a:effectLst/>
                <a:latin typeface="Times New Roman" panose="02020603050405020304" pitchFamily="18" charset="0"/>
              </a:rPr>
              <a:t>А сейчас медленно опустите голову вниз. Напрягаются мышцы шеи сзади. Стали твердые. Выпрямитесь. Шея расслаблена. Приятно! Хорошо дышится. Делайте, как я.</a:t>
            </a:r>
          </a:p>
          <a:p>
            <a:r>
              <a:rPr lang="ru-RU" sz="1400" b="0" i="0" dirty="0" smtClean="0">
                <a:solidFill>
                  <a:srgbClr val="000000"/>
                </a:solidFill>
                <a:effectLst/>
                <a:latin typeface="Times New Roman" panose="02020603050405020304" pitchFamily="18" charset="0"/>
              </a:rPr>
              <a:t>А теперь посмотрит вниз – Мышцы шеи напряглись!</a:t>
            </a:r>
          </a:p>
          <a:p>
            <a:r>
              <a:rPr lang="ru-RU" sz="1400" b="0" i="0" dirty="0" smtClean="0">
                <a:solidFill>
                  <a:srgbClr val="000000"/>
                </a:solidFill>
                <a:effectLst/>
                <a:latin typeface="Times New Roman" panose="02020603050405020304" pitchFamily="18" charset="0"/>
              </a:rPr>
              <a:t>возвращается обратно – Расслабление приятно!</a:t>
            </a:r>
          </a:p>
          <a:p>
            <a:r>
              <a:rPr lang="ru-RU" sz="1400" b="0" i="0" dirty="0" smtClean="0">
                <a:solidFill>
                  <a:srgbClr val="000000"/>
                </a:solidFill>
                <a:effectLst/>
                <a:latin typeface="Times New Roman" panose="02020603050405020304" pitchFamily="18" charset="0"/>
              </a:rPr>
              <a:t>Закончилась наша игра. Вы немного отдохнули, успокоились. Расслабились ваши руки, ноги, шея. Руки и ноги стали послушными. Вам легко и приятно дышится</a:t>
            </a:r>
            <a:endParaRPr lang="ru-RU" sz="1400" dirty="0"/>
          </a:p>
        </p:txBody>
      </p:sp>
    </p:spTree>
    <p:extLst>
      <p:ext uri="{BB962C8B-B14F-4D97-AF65-F5344CB8AC3E}">
        <p14:creationId xmlns:p14="http://schemas.microsoft.com/office/powerpoint/2010/main" val="213273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845127" y="608240"/>
            <a:ext cx="3913909" cy="4801314"/>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Упражнение «Снеговик».</a:t>
            </a:r>
          </a:p>
          <a:p>
            <a:r>
              <a:rPr lang="ru-RU" b="0" i="0" dirty="0" smtClean="0">
                <a:solidFill>
                  <a:srgbClr val="000000"/>
                </a:solidFill>
                <a:effectLst/>
                <a:latin typeface="Times New Roman" panose="02020603050405020304" pitchFamily="18" charset="0"/>
              </a:rPr>
              <a:t>На первую часть стихотворения дети «скатывают» снежный ком. Затем изображают снеговика: руки на поясе, спина прямая, мышцы напряжены, улыбка.</a:t>
            </a:r>
          </a:p>
          <a:p>
            <a:r>
              <a:rPr lang="ru-RU" b="0" i="0" dirty="0" smtClean="0">
                <a:solidFill>
                  <a:srgbClr val="000000"/>
                </a:solidFill>
                <a:effectLst/>
                <a:latin typeface="Times New Roman" panose="02020603050405020304" pitchFamily="18" charset="0"/>
              </a:rPr>
              <a:t>Снеговик растаял, мышцы расслаблены, руки упали вниз, голова опущена.</a:t>
            </a:r>
          </a:p>
          <a:p>
            <a:r>
              <a:rPr lang="ru-RU" b="0" i="0" dirty="0" smtClean="0">
                <a:solidFill>
                  <a:srgbClr val="000000"/>
                </a:solidFill>
                <a:effectLst/>
                <a:latin typeface="Times New Roman" panose="02020603050405020304" pitchFamily="18" charset="0"/>
              </a:rPr>
              <a:t>«Давай, дружок, смелей, дружок, кати по снегу свой снежок.</a:t>
            </a:r>
          </a:p>
          <a:p>
            <a:r>
              <a:rPr lang="ru-RU" b="0" i="0" dirty="0" smtClean="0">
                <a:solidFill>
                  <a:srgbClr val="000000"/>
                </a:solidFill>
                <a:effectLst/>
                <a:latin typeface="Times New Roman" panose="02020603050405020304" pitchFamily="18" charset="0"/>
              </a:rPr>
              <a:t>Он превратится в снежный ком и станет ком снеговиком.</a:t>
            </a:r>
          </a:p>
          <a:p>
            <a:r>
              <a:rPr lang="ru-RU" b="0" i="0" dirty="0" smtClean="0">
                <a:solidFill>
                  <a:srgbClr val="000000"/>
                </a:solidFill>
                <a:effectLst/>
                <a:latin typeface="Times New Roman" panose="02020603050405020304" pitchFamily="18" charset="0"/>
              </a:rPr>
              <a:t>Его улыбка так светла! Два глаза, шляпа, нос, метла!</a:t>
            </a:r>
          </a:p>
          <a:p>
            <a:r>
              <a:rPr lang="ru-RU" b="0" i="0" dirty="0" smtClean="0">
                <a:solidFill>
                  <a:srgbClr val="000000"/>
                </a:solidFill>
                <a:effectLst/>
                <a:latin typeface="Times New Roman" panose="02020603050405020304" pitchFamily="18" charset="0"/>
              </a:rPr>
              <a:t>Но солнце припечёт слегка – увы! И нет снеговика».</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5701145" y="608240"/>
            <a:ext cx="4305300" cy="5355312"/>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Упражнение "Озорные щечки"</a:t>
            </a:r>
          </a:p>
          <a:p>
            <a:r>
              <a:rPr lang="ru-RU" b="0" i="0" dirty="0" smtClean="0">
                <a:solidFill>
                  <a:srgbClr val="000000"/>
                </a:solidFill>
                <a:effectLst/>
                <a:latin typeface="Times New Roman" panose="02020603050405020304" pitchFamily="18" charset="0"/>
              </a:rPr>
              <a:t>Набрать воздух, сильно надувая щеки. Задержать дыхание, медленно выдохнуть воздух, как бы задувая свечу. Расслабить щеки. Затем сомкнуть</a:t>
            </a:r>
          </a:p>
          <a:p>
            <a:r>
              <a:rPr lang="ru-RU" b="0" i="0" dirty="0" smtClean="0">
                <a:solidFill>
                  <a:srgbClr val="000000"/>
                </a:solidFill>
                <a:effectLst/>
                <a:latin typeface="Times New Roman" panose="02020603050405020304" pitchFamily="18" charset="0"/>
              </a:rPr>
              <a:t>губы трубочкой, вдохнуть воздух, втягивая его. Щеки при этом втягиваются. Затем расслабить щеки и губы.</a:t>
            </a:r>
          </a:p>
          <a:p>
            <a:pPr algn="ctr"/>
            <a:r>
              <a:rPr lang="ru-RU" b="1" i="0" dirty="0" smtClean="0">
                <a:solidFill>
                  <a:srgbClr val="000000"/>
                </a:solidFill>
                <a:effectLst/>
                <a:latin typeface="Times New Roman" panose="02020603050405020304" pitchFamily="18" charset="0"/>
              </a:rPr>
              <a:t>Упражнение "Рот на замочке"</a:t>
            </a:r>
          </a:p>
          <a:p>
            <a:r>
              <a:rPr lang="ru-RU" b="0" i="0" dirty="0" smtClean="0">
                <a:solidFill>
                  <a:srgbClr val="000000"/>
                </a:solidFill>
                <a:effectLst/>
                <a:latin typeface="Times New Roman" panose="02020603050405020304" pitchFamily="18" charset="0"/>
              </a:rPr>
              <a:t>Поджать губы так, чтобы их совсем не было видно. Закрыть рот на “замочек”, сильно-сильно сжав губы. Затем расслабить их:</a:t>
            </a:r>
          </a:p>
          <a:p>
            <a:r>
              <a:rPr lang="ru-RU" b="0" i="0" dirty="0" smtClean="0">
                <a:solidFill>
                  <a:srgbClr val="000000"/>
                </a:solidFill>
                <a:effectLst/>
                <a:latin typeface="Times New Roman" panose="02020603050405020304" pitchFamily="18" charset="0"/>
              </a:rPr>
              <a:t>У меня есть свой секрет, не скажу его вам, нет (поджать губы).</a:t>
            </a:r>
          </a:p>
          <a:p>
            <a:r>
              <a:rPr lang="ru-RU" b="0" i="0" dirty="0" smtClean="0">
                <a:solidFill>
                  <a:srgbClr val="000000"/>
                </a:solidFill>
                <a:effectLst/>
                <a:latin typeface="Times New Roman" panose="02020603050405020304" pitchFamily="18" charset="0"/>
              </a:rPr>
              <a:t>Ох как сложно удержаться, ничего не рассказав (4–5 с).</a:t>
            </a:r>
          </a:p>
          <a:p>
            <a:r>
              <a:rPr lang="ru-RU" b="0" i="0" dirty="0" smtClean="0">
                <a:solidFill>
                  <a:srgbClr val="000000"/>
                </a:solidFill>
                <a:effectLst/>
                <a:latin typeface="Times New Roman" panose="02020603050405020304" pitchFamily="18" charset="0"/>
              </a:rPr>
              <a:t>Губы все же я расслаблю, а секрет себе оставлю.</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64903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327" y="415636"/>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01145" y="415635"/>
            <a:ext cx="4686300" cy="610985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862446" y="581891"/>
            <a:ext cx="4177146" cy="4524315"/>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Упражнение "Злюка успокоилась"</a:t>
            </a:r>
          </a:p>
          <a:p>
            <a:r>
              <a:rPr lang="ru-RU" b="0" i="0" dirty="0" smtClean="0">
                <a:solidFill>
                  <a:srgbClr val="000000"/>
                </a:solidFill>
                <a:effectLst/>
                <a:latin typeface="Times New Roman" panose="02020603050405020304" pitchFamily="18" charset="0"/>
              </a:rPr>
              <a:t>Напрячь челюсть, растягивая губы и обнажая зубы. Рычать что есть сил. Затем сделать несколько глубоких вдохов, потянуться, улыбнуться и, широко открыв рот, зевнуть:</a:t>
            </a:r>
          </a:p>
          <a:p>
            <a:r>
              <a:rPr lang="ru-RU" b="0" i="0" dirty="0" smtClean="0">
                <a:solidFill>
                  <a:srgbClr val="000000"/>
                </a:solidFill>
                <a:effectLst/>
                <a:latin typeface="Times New Roman" panose="02020603050405020304" pitchFamily="18" charset="0"/>
              </a:rPr>
              <a:t>А когда я сильно злюсь, напрягаюсь, но держусь.</a:t>
            </a:r>
          </a:p>
          <a:p>
            <a:r>
              <a:rPr lang="ru-RU" b="0" i="0" dirty="0" smtClean="0">
                <a:solidFill>
                  <a:srgbClr val="000000"/>
                </a:solidFill>
                <a:effectLst/>
                <a:latin typeface="Times New Roman" panose="02020603050405020304" pitchFamily="18" charset="0"/>
              </a:rPr>
              <a:t>Челюсть сильно я сжимаю и рычанием всех пугаю (рычать).</a:t>
            </a:r>
          </a:p>
          <a:p>
            <a:r>
              <a:rPr lang="ru-RU" b="0" i="0" dirty="0" smtClean="0">
                <a:solidFill>
                  <a:srgbClr val="000000"/>
                </a:solidFill>
                <a:effectLst/>
                <a:latin typeface="Times New Roman" panose="02020603050405020304" pitchFamily="18" charset="0"/>
              </a:rPr>
              <a:t>Чтобы злоба улетела и расслабилось все тело,</a:t>
            </a:r>
          </a:p>
          <a:p>
            <a:r>
              <a:rPr lang="ru-RU" b="0" i="0" dirty="0" smtClean="0">
                <a:solidFill>
                  <a:srgbClr val="000000"/>
                </a:solidFill>
                <a:effectLst/>
                <a:latin typeface="Times New Roman" panose="02020603050405020304" pitchFamily="18" charset="0"/>
              </a:rPr>
              <a:t>Надо глубоко вдохнуть, потянуться, улыбнуться,</a:t>
            </a:r>
          </a:p>
          <a:p>
            <a:r>
              <a:rPr lang="ru-RU" b="0" i="0" dirty="0" smtClean="0">
                <a:solidFill>
                  <a:srgbClr val="000000"/>
                </a:solidFill>
                <a:effectLst/>
                <a:latin typeface="Times New Roman" panose="02020603050405020304" pitchFamily="18" charset="0"/>
              </a:rPr>
              <a:t>Может, даже и зевнуть (широко открыв рот, зевнуть)</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5832763" y="581891"/>
            <a:ext cx="4329546" cy="5355312"/>
          </a:xfrm>
          <a:prstGeom prst="rect">
            <a:avLst/>
          </a:prstGeom>
        </p:spPr>
        <p:txBody>
          <a:bodyPr wrap="square">
            <a:spAutoFit/>
          </a:bodyPr>
          <a:lstStyle/>
          <a:p>
            <a:pPr algn="ctr"/>
            <a:r>
              <a:rPr lang="ru-RU" b="1" i="0" dirty="0" smtClean="0">
                <a:solidFill>
                  <a:srgbClr val="000000"/>
                </a:solidFill>
                <a:effectLst/>
                <a:latin typeface="Times New Roman" panose="02020603050405020304" pitchFamily="18" charset="0"/>
              </a:rPr>
              <a:t>Упражнение «Хоботок»</a:t>
            </a:r>
          </a:p>
          <a:p>
            <a:r>
              <a:rPr lang="ru-RU" b="0" i="0" dirty="0" smtClean="0">
                <a:solidFill>
                  <a:srgbClr val="000000"/>
                </a:solidFill>
                <a:effectLst/>
                <a:latin typeface="Times New Roman" panose="02020603050405020304" pitchFamily="18" charset="0"/>
              </a:rPr>
              <a:t>Педагог (показывает, как надо вытянуть губы): Вытяните губы «хоботком». Напряглись губы. А теперь они стали мягкими, ненапряженными. (Педагог показывает спокойное положение губ. Рот слегка приоткрыт, расслаблен.) Слушайте и делайте, как я.</a:t>
            </a:r>
          </a:p>
          <a:p>
            <a:r>
              <a:rPr lang="ru-RU" b="0" i="0" dirty="0" smtClean="0">
                <a:solidFill>
                  <a:srgbClr val="000000"/>
                </a:solidFill>
                <a:effectLst/>
                <a:latin typeface="Times New Roman" panose="02020603050405020304" pitchFamily="18" charset="0"/>
              </a:rPr>
              <a:t>Подражаю я слону:</a:t>
            </a:r>
          </a:p>
          <a:p>
            <a:r>
              <a:rPr lang="ru-RU" b="0" i="0" dirty="0" smtClean="0">
                <a:solidFill>
                  <a:srgbClr val="000000"/>
                </a:solidFill>
                <a:effectLst/>
                <a:latin typeface="Times New Roman" panose="02020603050405020304" pitchFamily="18" charset="0"/>
              </a:rPr>
              <a:t>Губы «хоботком» тяну.</a:t>
            </a:r>
          </a:p>
          <a:p>
            <a:r>
              <a:rPr lang="ru-RU" b="0" i="0" dirty="0" smtClean="0">
                <a:solidFill>
                  <a:srgbClr val="000000"/>
                </a:solidFill>
                <a:effectLst/>
                <a:latin typeface="Times New Roman" panose="02020603050405020304" pitchFamily="18" charset="0"/>
              </a:rPr>
              <a:t>А теперь их отпускаю</a:t>
            </a:r>
          </a:p>
          <a:p>
            <a:r>
              <a:rPr lang="ru-RU" b="0" i="0" dirty="0" smtClean="0">
                <a:solidFill>
                  <a:srgbClr val="000000"/>
                </a:solidFill>
                <a:effectLst/>
                <a:latin typeface="Times New Roman" panose="02020603050405020304" pitchFamily="18" charset="0"/>
              </a:rPr>
              <a:t>И на место возвращаю.</a:t>
            </a:r>
          </a:p>
          <a:p>
            <a:r>
              <a:rPr lang="ru-RU" b="0" i="0" dirty="0" smtClean="0">
                <a:solidFill>
                  <a:srgbClr val="000000"/>
                </a:solidFill>
                <a:effectLst/>
                <a:latin typeface="Times New Roman" panose="02020603050405020304" pitchFamily="18" charset="0"/>
              </a:rPr>
              <a:t>Губы не напряжены</a:t>
            </a:r>
          </a:p>
          <a:p>
            <a:r>
              <a:rPr lang="ru-RU" b="0" i="0" dirty="0" smtClean="0">
                <a:solidFill>
                  <a:srgbClr val="000000"/>
                </a:solidFill>
                <a:effectLst/>
                <a:latin typeface="Times New Roman" panose="02020603050405020304" pitchFamily="18" charset="0"/>
              </a:rPr>
              <a:t>И </a:t>
            </a:r>
            <a:r>
              <a:rPr lang="ru-RU" b="0" i="0" dirty="0" err="1" smtClean="0">
                <a:solidFill>
                  <a:srgbClr val="000000"/>
                </a:solidFill>
                <a:effectLst/>
                <a:latin typeface="Times New Roman" panose="02020603050405020304" pitchFamily="18" charset="0"/>
              </a:rPr>
              <a:t>рассла</a:t>
            </a:r>
            <a:r>
              <a:rPr lang="ru-RU" b="0" i="0" dirty="0" smtClean="0">
                <a:solidFill>
                  <a:srgbClr val="000000"/>
                </a:solidFill>
                <a:effectLst/>
                <a:latin typeface="Times New Roman" panose="02020603050405020304" pitchFamily="18" charset="0"/>
              </a:rPr>
              <a:t>-а-</a:t>
            </a:r>
            <a:r>
              <a:rPr lang="ru-RU" b="0" i="0" dirty="0" err="1" smtClean="0">
                <a:solidFill>
                  <a:srgbClr val="000000"/>
                </a:solidFill>
                <a:effectLst/>
                <a:latin typeface="Times New Roman" panose="02020603050405020304" pitchFamily="18" charset="0"/>
              </a:rPr>
              <a:t>бле</a:t>
            </a:r>
            <a:r>
              <a:rPr lang="ru-RU" b="0" i="0" dirty="0" smtClean="0">
                <a:solidFill>
                  <a:srgbClr val="000000"/>
                </a:solidFill>
                <a:effectLst/>
                <a:latin typeface="Times New Roman" panose="02020603050405020304" pitchFamily="18" charset="0"/>
              </a:rPr>
              <a:t>-</a:t>
            </a:r>
            <a:r>
              <a:rPr lang="ru-RU" b="0" i="0" dirty="0" err="1" smtClean="0">
                <a:solidFill>
                  <a:srgbClr val="000000"/>
                </a:solidFill>
                <a:effectLst/>
                <a:latin typeface="Times New Roman" panose="02020603050405020304" pitchFamily="18" charset="0"/>
              </a:rPr>
              <a:t>ны</a:t>
            </a:r>
            <a:r>
              <a:rPr lang="ru-RU" b="0" i="0" dirty="0" smtClean="0">
                <a:solidFill>
                  <a:srgbClr val="000000"/>
                </a:solidFill>
                <a:effectLst/>
                <a:latin typeface="Times New Roman" panose="02020603050405020304" pitchFamily="18" charset="0"/>
              </a:rPr>
              <a:t>...</a:t>
            </a:r>
          </a:p>
          <a:p>
            <a:r>
              <a:rPr lang="ru-RU" b="0" i="0" dirty="0" smtClean="0">
                <a:solidFill>
                  <a:srgbClr val="000000"/>
                </a:solidFill>
                <a:effectLst/>
                <a:latin typeface="Times New Roman" panose="02020603050405020304" pitchFamily="18" charset="0"/>
              </a:rPr>
              <a:t>Все последующие упражнения для расслабления мышц речевого аппарата повторяются по три раза. Дети могут ощутить напряжение и расслабление губ, прикасаясь к ним чистым пальцем.</a:t>
            </a:r>
            <a:endParaRPr lang="ru-R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114734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4644</Words>
  <Application>Microsoft Office PowerPoint</Application>
  <PresentationFormat>Широкоэкранный</PresentationFormat>
  <Paragraphs>281</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5</cp:revision>
  <dcterms:created xsi:type="dcterms:W3CDTF">2023-09-24T02:05:39Z</dcterms:created>
  <dcterms:modified xsi:type="dcterms:W3CDTF">2023-09-24T02:33:30Z</dcterms:modified>
</cp:coreProperties>
</file>