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17"/>
  </p:notes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2568"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33CB0-969E-4F69-B6FB-88B6F34672D0}" type="datetimeFigureOut">
              <a:rPr lang="ru-RU" smtClean="0"/>
              <a:t>03.10.2023</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6FA72-AC1C-498A-928F-18FD5422C558}" type="slidenum">
              <a:rPr lang="ru-RU" smtClean="0"/>
              <a:t>‹#›</a:t>
            </a:fld>
            <a:endParaRPr lang="ru-RU"/>
          </a:p>
        </p:txBody>
      </p:sp>
    </p:spTree>
    <p:extLst>
      <p:ext uri="{BB962C8B-B14F-4D97-AF65-F5344CB8AC3E}">
        <p14:creationId xmlns:p14="http://schemas.microsoft.com/office/powerpoint/2010/main" val="158509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966FA72-AC1C-498A-928F-18FD5422C558}" type="slidenum">
              <a:rPr lang="ru-RU" smtClean="0"/>
              <a:t>5</a:t>
            </a:fld>
            <a:endParaRPr lang="ru-RU"/>
          </a:p>
        </p:txBody>
      </p:sp>
    </p:spTree>
    <p:extLst>
      <p:ext uri="{BB962C8B-B14F-4D97-AF65-F5344CB8AC3E}">
        <p14:creationId xmlns:p14="http://schemas.microsoft.com/office/powerpoint/2010/main" val="25467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966FA72-AC1C-498A-928F-18FD5422C558}" type="slidenum">
              <a:rPr lang="ru-RU" smtClean="0"/>
              <a:t>11</a:t>
            </a:fld>
            <a:endParaRPr lang="ru-RU"/>
          </a:p>
        </p:txBody>
      </p:sp>
    </p:spTree>
    <p:extLst>
      <p:ext uri="{BB962C8B-B14F-4D97-AF65-F5344CB8AC3E}">
        <p14:creationId xmlns:p14="http://schemas.microsoft.com/office/powerpoint/2010/main" val="421320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8CE7A89-1DA7-4334-B478-63F0222E01C7}" type="datetimeFigureOut">
              <a:rPr lang="ru-RU" smtClean="0"/>
              <a:pPr/>
              <a:t>03.10.2023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701160-7026-457E-AEAD-ADBB9567A62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8CE7A89-1DA7-4334-B478-63F0222E01C7}" type="datetimeFigureOut">
              <a:rPr lang="ru-RU" smtClean="0"/>
              <a:pPr/>
              <a:t>03.10.2023</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5701160-7026-457E-AEAD-ADBB9567A62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flipV="1">
            <a:off x="1484784" y="4571999"/>
            <a:ext cx="3066666" cy="1656183"/>
          </a:xfrm>
        </p:spPr>
        <p:txBody>
          <a:bodyPr>
            <a:normAutofit/>
          </a:bodyPr>
          <a:lstStyle/>
          <a:p>
            <a:pPr algn="l"/>
            <a:endParaRPr lang="ru-RU" sz="4300" b="1" dirty="0">
              <a:solidFill>
                <a:schemeClr val="tx1"/>
              </a:solidFill>
              <a:effectLst>
                <a:outerShdw blurRad="38100" dist="38100" dir="2700000" algn="tl">
                  <a:srgbClr val="000000">
                    <a:alpha val="43137"/>
                  </a:srgbClr>
                </a:outerShdw>
              </a:effectLst>
            </a:endParaRPr>
          </a:p>
        </p:txBody>
      </p:sp>
      <p:pic>
        <p:nvPicPr>
          <p:cNvPr id="10" name="Рисунок 9" descr="unnamed.png"/>
          <p:cNvPicPr>
            <a:picLocks noChangeAspect="1"/>
          </p:cNvPicPr>
          <p:nvPr/>
        </p:nvPicPr>
        <p:blipFill>
          <a:blip r:embed="rId3" cstate="print"/>
          <a:stretch>
            <a:fillRect/>
          </a:stretch>
        </p:blipFill>
        <p:spPr>
          <a:xfrm>
            <a:off x="1765392" y="-467535"/>
            <a:ext cx="2786058" cy="2317746"/>
          </a:xfrm>
          <a:prstGeom prst="rect">
            <a:avLst/>
          </a:prstGeom>
        </p:spPr>
      </p:pic>
      <p:pic>
        <p:nvPicPr>
          <p:cNvPr id="11" name="Рисунок 10" descr="9 мая_DoV (10).png"/>
          <p:cNvPicPr>
            <a:picLocks noChangeAspect="1"/>
          </p:cNvPicPr>
          <p:nvPr/>
        </p:nvPicPr>
        <p:blipFill>
          <a:blip r:embed="rId4" cstate="print"/>
          <a:stretch>
            <a:fillRect/>
          </a:stretch>
        </p:blipFill>
        <p:spPr>
          <a:xfrm>
            <a:off x="48560" y="251520"/>
            <a:ext cx="5949280" cy="2042905"/>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27306" y="1850211"/>
            <a:ext cx="6738227" cy="1200329"/>
          </a:xfrm>
          <a:prstGeom prst="rect">
            <a:avLst/>
          </a:prstGeom>
          <a:noFill/>
        </p:spPr>
        <p:txBody>
          <a:bodyPr wrap="square" rtlCol="0">
            <a:spAutoFit/>
          </a:bodyPr>
          <a:lstStyle/>
          <a:p>
            <a:pPr algn="ctr"/>
            <a:r>
              <a:rPr lang="ru-RU" sz="3600" b="1" dirty="0" smtClean="0">
                <a:solidFill>
                  <a:srgbClr val="C00000"/>
                </a:solidFill>
              </a:rPr>
              <a:t>Бессмертный полк МБДОУ </a:t>
            </a:r>
          </a:p>
          <a:p>
            <a:pPr algn="ctr"/>
            <a:r>
              <a:rPr lang="ru-RU" sz="3600" b="1" dirty="0" smtClean="0">
                <a:solidFill>
                  <a:srgbClr val="C00000"/>
                </a:solidFill>
              </a:rPr>
              <a:t>г. Иркутска детского сада № 171</a:t>
            </a:r>
            <a:endParaRPr lang="ru-RU" sz="3600" b="1" dirty="0">
              <a:solidFill>
                <a:srgbClr val="C00000"/>
              </a:solidFill>
            </a:endParaRPr>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696" y="3178804"/>
            <a:ext cx="5903559" cy="393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656" y="6654464"/>
            <a:ext cx="4616698" cy="2338327"/>
          </a:xfrm>
          <a:prstGeom prst="rect">
            <a:avLst/>
          </a:prstGeom>
        </p:spPr>
      </p:pic>
    </p:spTree>
    <p:extLst>
      <p:ext uri="{BB962C8B-B14F-4D97-AF65-F5344CB8AC3E}">
        <p14:creationId xmlns:p14="http://schemas.microsoft.com/office/powerpoint/2010/main" val="151651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620689" y="4427984"/>
            <a:ext cx="6104850" cy="4104456"/>
          </a:xfrm>
        </p:spPr>
        <p:txBody>
          <a:bodyPr>
            <a:normAutofit fontScale="25000" lnSpcReduction="20000"/>
          </a:bodyPr>
          <a:lstStyle/>
          <a:p>
            <a:pPr algn="r">
              <a:lnSpc>
                <a:spcPct val="107000"/>
              </a:lnSpc>
              <a:spcAft>
                <a:spcPts val="800"/>
              </a:spcAft>
            </a:pPr>
            <a:r>
              <a:rPr lang="ru-RU" sz="11200" b="1" dirty="0" smtClean="0">
                <a:solidFill>
                  <a:schemeClr val="tx1"/>
                </a:solidFill>
              </a:rPr>
              <a:t>Бархатов Михаил Дмитриевич</a:t>
            </a:r>
            <a:endParaRPr lang="ru-RU" sz="11200" b="1" dirty="0">
              <a:solidFill>
                <a:schemeClr val="tx1"/>
              </a:solidFill>
            </a:endParaRPr>
          </a:p>
          <a:p>
            <a:pPr algn="l">
              <a:lnSpc>
                <a:spcPct val="107000"/>
              </a:lnSpc>
              <a:spcAft>
                <a:spcPts val="800"/>
              </a:spcAft>
            </a:pPr>
            <a:r>
              <a:rPr lang="ru-RU" sz="8000" b="1" dirty="0" smtClean="0">
                <a:solidFill>
                  <a:schemeClr val="tx1"/>
                </a:solidFill>
              </a:rPr>
              <a:t>Был призван на военную службу  в 1943 году. Служил на Дальнем востоке, участвовал в военных действиях Советско-Японской войны в 1945 году. Был водителем запасного полка, подвозил боеприпасы к огневым точкам наших бойцов.  Был награжден правительственными медалями.</a:t>
            </a:r>
          </a:p>
          <a:p>
            <a:pPr algn="l">
              <a:lnSpc>
                <a:spcPct val="107000"/>
              </a:lnSpc>
              <a:spcAft>
                <a:spcPts val="800"/>
              </a:spcAft>
            </a:pPr>
            <a:endParaRPr lang="ru-RU" sz="4200" b="1" dirty="0">
              <a:solidFill>
                <a:schemeClr val="tx1"/>
              </a:solidFill>
            </a:endParaRPr>
          </a:p>
          <a:p>
            <a:r>
              <a:rPr lang="ru-RU" sz="7200" b="1" dirty="0" smtClean="0">
                <a:solidFill>
                  <a:schemeClr val="tx1"/>
                </a:solidFill>
                <a:effectLst>
                  <a:outerShdw blurRad="38100" dist="38100" dir="2700000" algn="tl">
                    <a:srgbClr val="000000">
                      <a:alpha val="43137"/>
                    </a:srgbClr>
                  </a:outerShdw>
                </a:effectLst>
              </a:rPr>
              <a:t>Семья Шевчук</a:t>
            </a:r>
            <a:endParaRPr lang="ru-RU" sz="72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ndParaRPr>
          </a:p>
        </p:txBody>
      </p:sp>
      <p:pic>
        <p:nvPicPr>
          <p:cNvPr id="10" name="Рисунок 9" descr="unnamed.png"/>
          <p:cNvPicPr>
            <a:picLocks noChangeAspect="1"/>
          </p:cNvPicPr>
          <p:nvPr/>
        </p:nvPicPr>
        <p:blipFill>
          <a:blip r:embed="rId3" cstate="print"/>
          <a:stretch>
            <a:fillRect/>
          </a:stretch>
        </p:blipFill>
        <p:spPr>
          <a:xfrm>
            <a:off x="984521"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4" cstate="print"/>
          <a:stretch>
            <a:fillRect/>
          </a:stretch>
        </p:blipFill>
        <p:spPr>
          <a:xfrm>
            <a:off x="0" y="0"/>
            <a:ext cx="1969043" cy="4957769"/>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064" y="306845"/>
            <a:ext cx="2730954" cy="3528392"/>
          </a:xfrm>
          <a:prstGeom prst="rect">
            <a:avLst/>
          </a:prstGeom>
          <a:noFill/>
          <a:ln w="38100">
            <a:solidFill>
              <a:schemeClr val="accent6">
                <a:lumMod val="50000"/>
              </a:schemeClr>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00391"/>
            <a:ext cx="6858000" cy="1043609"/>
          </a:xfrm>
          <a:prstGeom prst="rect">
            <a:avLst/>
          </a:prstGeom>
        </p:spPr>
      </p:pic>
    </p:spTree>
    <p:extLst>
      <p:ext uri="{BB962C8B-B14F-4D97-AF65-F5344CB8AC3E}">
        <p14:creationId xmlns:p14="http://schemas.microsoft.com/office/powerpoint/2010/main" val="422087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620689" y="4067944"/>
            <a:ext cx="6104850" cy="4464496"/>
          </a:xfrm>
        </p:spPr>
        <p:txBody>
          <a:bodyPr>
            <a:normAutofit fontScale="25000" lnSpcReduction="20000"/>
          </a:bodyPr>
          <a:lstStyle/>
          <a:p>
            <a:pPr algn="r">
              <a:lnSpc>
                <a:spcPct val="107000"/>
              </a:lnSpc>
              <a:spcAft>
                <a:spcPts val="800"/>
              </a:spcAft>
            </a:pPr>
            <a:r>
              <a:rPr lang="ru-RU" sz="11200" b="1" dirty="0">
                <a:solidFill>
                  <a:schemeClr val="tx1"/>
                </a:solidFill>
              </a:rPr>
              <a:t>Кунгуров Фрол Григорьевич </a:t>
            </a:r>
            <a:endParaRPr lang="ru-RU" sz="11200" b="1" dirty="0" smtClean="0">
              <a:solidFill>
                <a:schemeClr val="tx1"/>
              </a:solidFill>
            </a:endParaRPr>
          </a:p>
          <a:p>
            <a:pPr algn="l">
              <a:lnSpc>
                <a:spcPct val="107000"/>
              </a:lnSpc>
              <a:spcAft>
                <a:spcPts val="800"/>
              </a:spcAft>
            </a:pPr>
            <a:r>
              <a:rPr lang="ru-RU" sz="8000" b="1" dirty="0" smtClean="0">
                <a:solidFill>
                  <a:schemeClr val="tx1"/>
                </a:solidFill>
              </a:rPr>
              <a:t>Был </a:t>
            </a:r>
            <a:r>
              <a:rPr lang="ru-RU" sz="8000" b="1" dirty="0">
                <a:solidFill>
                  <a:schemeClr val="tx1"/>
                </a:solidFill>
              </a:rPr>
              <a:t>санинструктором. В серьезном бою вынес с поля боя 6 раненых офицеров и 13 бойцов вместе с их оружием, каждому оказал первую помощь. После сам отражал контратаки противника до тех пор, пока </a:t>
            </a:r>
            <a:r>
              <a:rPr lang="ru-RU" sz="8000" b="1" dirty="0" smtClean="0">
                <a:solidFill>
                  <a:schemeClr val="tx1"/>
                </a:solidFill>
              </a:rPr>
              <a:t>в </a:t>
            </a:r>
            <a:r>
              <a:rPr lang="ru-RU" sz="8000" b="1" dirty="0">
                <a:solidFill>
                  <a:schemeClr val="tx1"/>
                </a:solidFill>
              </a:rPr>
              <a:t>1943 году </a:t>
            </a:r>
            <a:r>
              <a:rPr lang="ru-RU" sz="8000" b="1" dirty="0" smtClean="0">
                <a:solidFill>
                  <a:schemeClr val="tx1"/>
                </a:solidFill>
              </a:rPr>
              <a:t>не </a:t>
            </a:r>
            <a:r>
              <a:rPr lang="ru-RU" sz="8000" b="1" dirty="0">
                <a:solidFill>
                  <a:schemeClr val="tx1"/>
                </a:solidFill>
              </a:rPr>
              <a:t>был ранен </a:t>
            </a:r>
            <a:r>
              <a:rPr lang="ru-RU" sz="8000" b="1" dirty="0" smtClean="0">
                <a:solidFill>
                  <a:schemeClr val="tx1"/>
                </a:solidFill>
              </a:rPr>
              <a:t> и </a:t>
            </a:r>
            <a:r>
              <a:rPr lang="ru-RU" sz="8000" b="1" dirty="0">
                <a:solidFill>
                  <a:schemeClr val="tx1"/>
                </a:solidFill>
              </a:rPr>
              <a:t>не эвакуирован в санчасть. </a:t>
            </a:r>
            <a:r>
              <a:rPr lang="ru-RU" sz="8000" b="1" dirty="0" smtClean="0">
                <a:solidFill>
                  <a:schemeClr val="tx1"/>
                </a:solidFill>
              </a:rPr>
              <a:t>29.06.44 </a:t>
            </a:r>
            <a:r>
              <a:rPr lang="ru-RU" sz="8000" b="1" dirty="0">
                <a:solidFill>
                  <a:schemeClr val="tx1"/>
                </a:solidFill>
              </a:rPr>
              <a:t>награждён медалью "За отвагу", в 1945- Медалью "За победу над Германией в Великой Отечественной войне 1941-1945". </a:t>
            </a:r>
            <a:endParaRPr lang="ru-RU" sz="8000" b="1" dirty="0" smtClean="0">
              <a:solidFill>
                <a:schemeClr val="tx1"/>
              </a:solidFill>
            </a:endParaRPr>
          </a:p>
          <a:p>
            <a:pPr>
              <a:lnSpc>
                <a:spcPct val="107000"/>
              </a:lnSpc>
              <a:spcAft>
                <a:spcPts val="800"/>
              </a:spcAft>
            </a:pPr>
            <a:r>
              <a:rPr lang="ru-RU" sz="7200" b="1" dirty="0" smtClean="0">
                <a:solidFill>
                  <a:schemeClr val="tx1"/>
                </a:solidFill>
                <a:effectLst>
                  <a:outerShdw blurRad="38100" dist="38100" dir="2700000" algn="tl">
                    <a:srgbClr val="000000">
                      <a:alpha val="43137"/>
                    </a:srgbClr>
                  </a:outerShdw>
                </a:effectLst>
              </a:rPr>
              <a:t>Семья </a:t>
            </a:r>
            <a:r>
              <a:rPr lang="ru-RU" sz="7200" b="1" dirty="0" err="1" smtClean="0">
                <a:solidFill>
                  <a:schemeClr val="tx1"/>
                </a:solidFill>
                <a:effectLst>
                  <a:outerShdw blurRad="38100" dist="38100" dir="2700000" algn="tl">
                    <a:srgbClr val="000000">
                      <a:alpha val="43137"/>
                    </a:srgbClr>
                  </a:outerShdw>
                </a:effectLst>
              </a:rPr>
              <a:t>Барковых</a:t>
            </a:r>
            <a:endParaRPr lang="ru-RU" sz="72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ndParaRPr>
          </a:p>
        </p:txBody>
      </p:sp>
      <p:pic>
        <p:nvPicPr>
          <p:cNvPr id="10" name="Рисунок 9" descr="unnamed.png"/>
          <p:cNvPicPr>
            <a:picLocks noChangeAspect="1"/>
          </p:cNvPicPr>
          <p:nvPr/>
        </p:nvPicPr>
        <p:blipFill>
          <a:blip r:embed="rId4" cstate="print"/>
          <a:stretch>
            <a:fillRect/>
          </a:stretch>
        </p:blipFill>
        <p:spPr>
          <a:xfrm>
            <a:off x="984521"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5" cstate="print"/>
          <a:stretch>
            <a:fillRect/>
          </a:stretch>
        </p:blipFill>
        <p:spPr>
          <a:xfrm>
            <a:off x="0" y="0"/>
            <a:ext cx="1969043" cy="4957769"/>
          </a:xfrm>
          <a:prstGeom prst="rect">
            <a:avLst/>
          </a:prstGeom>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579" y="307385"/>
            <a:ext cx="2884293" cy="3456384"/>
          </a:xfrm>
          <a:prstGeom prst="rect">
            <a:avLst/>
          </a:prstGeom>
          <a:noFill/>
          <a:ln w="38100">
            <a:solidFill>
              <a:schemeClr val="accent6">
                <a:lumMod val="50000"/>
              </a:schemeClr>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100391"/>
            <a:ext cx="6858000" cy="1043609"/>
          </a:xfrm>
          <a:prstGeom prst="rect">
            <a:avLst/>
          </a:prstGeom>
        </p:spPr>
      </p:pic>
    </p:spTree>
    <p:extLst>
      <p:ext uri="{BB962C8B-B14F-4D97-AF65-F5344CB8AC3E}">
        <p14:creationId xmlns:p14="http://schemas.microsoft.com/office/powerpoint/2010/main" val="1929070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620689" y="4067944"/>
            <a:ext cx="6104850" cy="4464496"/>
          </a:xfrm>
        </p:spPr>
        <p:txBody>
          <a:bodyPr>
            <a:normAutofit fontScale="32500" lnSpcReduction="20000"/>
          </a:bodyPr>
          <a:lstStyle/>
          <a:p>
            <a:pPr algn="r">
              <a:lnSpc>
                <a:spcPct val="107000"/>
              </a:lnSpc>
              <a:spcAft>
                <a:spcPts val="800"/>
              </a:spcAft>
            </a:pPr>
            <a:r>
              <a:rPr lang="ru-RU" sz="11200" b="1" dirty="0" err="1">
                <a:solidFill>
                  <a:schemeClr val="tx1"/>
                </a:solidFill>
              </a:rPr>
              <a:t>Баркеев</a:t>
            </a:r>
            <a:r>
              <a:rPr lang="ru-RU" sz="11200" b="1" dirty="0">
                <a:solidFill>
                  <a:schemeClr val="tx1"/>
                </a:solidFill>
              </a:rPr>
              <a:t> Иван </a:t>
            </a:r>
            <a:r>
              <a:rPr lang="ru-RU" sz="11200" b="1" dirty="0" err="1">
                <a:solidFill>
                  <a:schemeClr val="tx1"/>
                </a:solidFill>
              </a:rPr>
              <a:t>Севастьянович</a:t>
            </a:r>
            <a:r>
              <a:rPr lang="ru-RU" sz="11200" b="1" dirty="0">
                <a:solidFill>
                  <a:schemeClr val="tx1"/>
                </a:solidFill>
              </a:rPr>
              <a:t> </a:t>
            </a:r>
            <a:endParaRPr lang="ru-RU" sz="11200" b="1" dirty="0" smtClean="0">
              <a:solidFill>
                <a:schemeClr val="tx1"/>
              </a:solidFill>
            </a:endParaRPr>
          </a:p>
          <a:p>
            <a:pPr algn="l">
              <a:lnSpc>
                <a:spcPct val="107000"/>
              </a:lnSpc>
              <a:spcAft>
                <a:spcPts val="800"/>
              </a:spcAft>
            </a:pPr>
            <a:r>
              <a:rPr lang="ru-RU" sz="6200" b="1" dirty="0">
                <a:solidFill>
                  <a:schemeClr val="tx1"/>
                </a:solidFill>
              </a:rPr>
              <a:t>Родился в 1918 году. Получил звание ефрейтор, служил в должности командира миномета Брестского полка. Награжден медалью "За отвагу",  Орденом " Красной Звезды" при взятии г. Калининграда, пример отваги и мужества для солдат</a:t>
            </a:r>
            <a:r>
              <a:rPr lang="ru-RU" sz="6200" b="1" dirty="0" smtClean="0">
                <a:solidFill>
                  <a:schemeClr val="tx1"/>
                </a:solidFill>
              </a:rPr>
              <a:t>.</a:t>
            </a:r>
          </a:p>
          <a:p>
            <a:pPr algn="r">
              <a:lnSpc>
                <a:spcPct val="107000"/>
              </a:lnSpc>
              <a:spcAft>
                <a:spcPts val="800"/>
              </a:spcAft>
            </a:pPr>
            <a:endParaRPr lang="ru-RU" sz="8000" b="1" dirty="0" smtClean="0">
              <a:solidFill>
                <a:schemeClr val="tx1"/>
              </a:solidFill>
              <a:effectLst>
                <a:outerShdw blurRad="38100" dist="38100" dir="2700000" algn="tl">
                  <a:srgbClr val="000000">
                    <a:alpha val="43137"/>
                  </a:srgbClr>
                </a:outerShdw>
              </a:effectLst>
            </a:endParaRPr>
          </a:p>
          <a:p>
            <a:pPr>
              <a:lnSpc>
                <a:spcPct val="107000"/>
              </a:lnSpc>
              <a:spcAft>
                <a:spcPts val="800"/>
              </a:spcAft>
            </a:pPr>
            <a:r>
              <a:rPr lang="ru-RU" sz="5500" b="1" dirty="0" smtClean="0">
                <a:solidFill>
                  <a:schemeClr val="tx1"/>
                </a:solidFill>
                <a:effectLst>
                  <a:outerShdw blurRad="38100" dist="38100" dir="2700000" algn="tl">
                    <a:srgbClr val="000000">
                      <a:alpha val="43137"/>
                    </a:srgbClr>
                  </a:outerShdw>
                </a:effectLst>
              </a:rPr>
              <a:t>Семья </a:t>
            </a:r>
            <a:r>
              <a:rPr lang="ru-RU" sz="5500" b="1" dirty="0" err="1">
                <a:solidFill>
                  <a:schemeClr val="tx1"/>
                </a:solidFill>
                <a:effectLst>
                  <a:outerShdw blurRad="38100" dist="38100" dir="2700000" algn="tl">
                    <a:srgbClr val="000000">
                      <a:alpha val="43137"/>
                    </a:srgbClr>
                  </a:outerShdw>
                </a:effectLst>
              </a:rPr>
              <a:t>Барковых</a:t>
            </a:r>
            <a:endParaRPr lang="ru-RU" sz="55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ndParaRPr>
          </a:p>
        </p:txBody>
      </p:sp>
      <p:pic>
        <p:nvPicPr>
          <p:cNvPr id="10" name="Рисунок 9" descr="unnamed.png"/>
          <p:cNvPicPr>
            <a:picLocks noChangeAspect="1"/>
          </p:cNvPicPr>
          <p:nvPr/>
        </p:nvPicPr>
        <p:blipFill>
          <a:blip r:embed="rId3" cstate="print"/>
          <a:stretch>
            <a:fillRect/>
          </a:stretch>
        </p:blipFill>
        <p:spPr>
          <a:xfrm>
            <a:off x="984521"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4" cstate="print"/>
          <a:stretch>
            <a:fillRect/>
          </a:stretch>
        </p:blipFill>
        <p:spPr>
          <a:xfrm>
            <a:off x="0" y="0"/>
            <a:ext cx="1969043" cy="4957769"/>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072" y="193688"/>
            <a:ext cx="2592288" cy="3683778"/>
          </a:xfrm>
          <a:prstGeom prst="rect">
            <a:avLst/>
          </a:prstGeom>
          <a:noFill/>
          <a:ln w="38100">
            <a:solidFill>
              <a:schemeClr val="accent6">
                <a:lumMod val="50000"/>
              </a:schemeClr>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00391"/>
            <a:ext cx="6858000" cy="1043609"/>
          </a:xfrm>
          <a:prstGeom prst="rect">
            <a:avLst/>
          </a:prstGeom>
        </p:spPr>
      </p:pic>
    </p:spTree>
    <p:extLst>
      <p:ext uri="{BB962C8B-B14F-4D97-AF65-F5344CB8AC3E}">
        <p14:creationId xmlns:p14="http://schemas.microsoft.com/office/powerpoint/2010/main" val="265793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908720" y="3347864"/>
            <a:ext cx="5572704" cy="5472608"/>
          </a:xfrm>
        </p:spPr>
        <p:txBody>
          <a:bodyPr>
            <a:normAutofit fontScale="92500" lnSpcReduction="10000"/>
          </a:bodyPr>
          <a:lstStyle/>
          <a:p>
            <a:r>
              <a:rPr lang="ru-RU" sz="1800" b="1" dirty="0">
                <a:solidFill>
                  <a:schemeClr val="tx1"/>
                </a:solidFill>
              </a:rPr>
              <a:t>Еще тогда нас не было на свете </a:t>
            </a:r>
            <a:endParaRPr lang="ru-RU" sz="1800" b="1" dirty="0" smtClean="0">
              <a:solidFill>
                <a:schemeClr val="tx1"/>
              </a:solidFill>
            </a:endParaRPr>
          </a:p>
          <a:p>
            <a:endParaRPr lang="ru-RU" sz="800" dirty="0" smtClean="0">
              <a:solidFill>
                <a:schemeClr val="tx1"/>
              </a:solidFill>
            </a:endParaRPr>
          </a:p>
          <a:p>
            <a:r>
              <a:rPr lang="ru-RU" sz="1600" dirty="0" smtClean="0">
                <a:solidFill>
                  <a:schemeClr val="tx1"/>
                </a:solidFill>
              </a:rPr>
              <a:t>Еще </a:t>
            </a:r>
            <a:r>
              <a:rPr lang="ru-RU" sz="1600" dirty="0">
                <a:solidFill>
                  <a:schemeClr val="tx1"/>
                </a:solidFill>
              </a:rPr>
              <a:t>тогда нас не было на свете, </a:t>
            </a:r>
            <a:endParaRPr lang="ru-RU" sz="1600" dirty="0" smtClean="0">
              <a:solidFill>
                <a:schemeClr val="tx1"/>
              </a:solidFill>
            </a:endParaRPr>
          </a:p>
          <a:p>
            <a:r>
              <a:rPr lang="ru-RU" sz="1600" dirty="0" smtClean="0">
                <a:solidFill>
                  <a:schemeClr val="tx1"/>
                </a:solidFill>
              </a:rPr>
              <a:t>Когда </a:t>
            </a:r>
            <a:r>
              <a:rPr lang="ru-RU" sz="1600" dirty="0">
                <a:solidFill>
                  <a:schemeClr val="tx1"/>
                </a:solidFill>
              </a:rPr>
              <a:t>гремел салют из края в край. </a:t>
            </a:r>
            <a:endParaRPr lang="ru-RU" sz="1600" dirty="0" smtClean="0">
              <a:solidFill>
                <a:schemeClr val="tx1"/>
              </a:solidFill>
            </a:endParaRPr>
          </a:p>
          <a:p>
            <a:r>
              <a:rPr lang="ru-RU" sz="1600" dirty="0" smtClean="0">
                <a:solidFill>
                  <a:schemeClr val="tx1"/>
                </a:solidFill>
              </a:rPr>
              <a:t>Солдаты</a:t>
            </a:r>
            <a:r>
              <a:rPr lang="ru-RU" sz="1600" dirty="0">
                <a:solidFill>
                  <a:schemeClr val="tx1"/>
                </a:solidFill>
              </a:rPr>
              <a:t>, подарили вы планете </a:t>
            </a:r>
            <a:endParaRPr lang="ru-RU" sz="1600" dirty="0" smtClean="0">
              <a:solidFill>
                <a:schemeClr val="tx1"/>
              </a:solidFill>
            </a:endParaRPr>
          </a:p>
          <a:p>
            <a:r>
              <a:rPr lang="ru-RU" sz="1600" dirty="0" smtClean="0">
                <a:solidFill>
                  <a:schemeClr val="tx1"/>
                </a:solidFill>
              </a:rPr>
              <a:t>Великий </a:t>
            </a:r>
            <a:r>
              <a:rPr lang="ru-RU" sz="1600" dirty="0">
                <a:solidFill>
                  <a:schemeClr val="tx1"/>
                </a:solidFill>
              </a:rPr>
              <a:t>Май, победный Май! </a:t>
            </a:r>
            <a:endParaRPr lang="ru-RU" sz="1600" dirty="0" smtClean="0">
              <a:solidFill>
                <a:schemeClr val="tx1"/>
              </a:solidFill>
            </a:endParaRPr>
          </a:p>
          <a:p>
            <a:endParaRPr lang="ru-RU" sz="800" dirty="0" smtClean="0">
              <a:solidFill>
                <a:schemeClr val="tx1"/>
              </a:solidFill>
            </a:endParaRPr>
          </a:p>
          <a:p>
            <a:r>
              <a:rPr lang="ru-RU" sz="1600" dirty="0" smtClean="0">
                <a:solidFill>
                  <a:schemeClr val="tx1"/>
                </a:solidFill>
              </a:rPr>
              <a:t>Еще </a:t>
            </a:r>
            <a:r>
              <a:rPr lang="ru-RU" sz="1600" dirty="0">
                <a:solidFill>
                  <a:schemeClr val="tx1"/>
                </a:solidFill>
              </a:rPr>
              <a:t>тогда нас не было на свете, </a:t>
            </a:r>
            <a:endParaRPr lang="ru-RU" sz="1600" dirty="0" smtClean="0">
              <a:solidFill>
                <a:schemeClr val="tx1"/>
              </a:solidFill>
            </a:endParaRPr>
          </a:p>
          <a:p>
            <a:r>
              <a:rPr lang="ru-RU" sz="1600" dirty="0" smtClean="0">
                <a:solidFill>
                  <a:schemeClr val="tx1"/>
                </a:solidFill>
              </a:rPr>
              <a:t>Когда </a:t>
            </a:r>
            <a:r>
              <a:rPr lang="ru-RU" sz="1600" dirty="0">
                <a:solidFill>
                  <a:schemeClr val="tx1"/>
                </a:solidFill>
              </a:rPr>
              <a:t>в военной буре огневой, </a:t>
            </a:r>
            <a:endParaRPr lang="ru-RU" sz="1600" dirty="0" smtClean="0">
              <a:solidFill>
                <a:schemeClr val="tx1"/>
              </a:solidFill>
            </a:endParaRPr>
          </a:p>
          <a:p>
            <a:r>
              <a:rPr lang="ru-RU" sz="1600" dirty="0" smtClean="0">
                <a:solidFill>
                  <a:schemeClr val="tx1"/>
                </a:solidFill>
              </a:rPr>
              <a:t>Судьбу </a:t>
            </a:r>
            <a:r>
              <a:rPr lang="ru-RU" sz="1600" dirty="0">
                <a:solidFill>
                  <a:schemeClr val="tx1"/>
                </a:solidFill>
              </a:rPr>
              <a:t>решая будущих столетий, </a:t>
            </a:r>
            <a:endParaRPr lang="ru-RU" sz="1600" dirty="0" smtClean="0">
              <a:solidFill>
                <a:schemeClr val="tx1"/>
              </a:solidFill>
            </a:endParaRPr>
          </a:p>
          <a:p>
            <a:r>
              <a:rPr lang="ru-RU" sz="1600" dirty="0" smtClean="0">
                <a:solidFill>
                  <a:schemeClr val="tx1"/>
                </a:solidFill>
              </a:rPr>
              <a:t>Вы </a:t>
            </a:r>
            <a:r>
              <a:rPr lang="ru-RU" sz="1600" dirty="0">
                <a:solidFill>
                  <a:schemeClr val="tx1"/>
                </a:solidFill>
              </a:rPr>
              <a:t>бой вели, священный бой! </a:t>
            </a:r>
            <a:endParaRPr lang="ru-RU" sz="1600" dirty="0" smtClean="0">
              <a:solidFill>
                <a:schemeClr val="tx1"/>
              </a:solidFill>
            </a:endParaRPr>
          </a:p>
          <a:p>
            <a:endParaRPr lang="ru-RU" sz="800" dirty="0" smtClean="0">
              <a:solidFill>
                <a:schemeClr val="tx1"/>
              </a:solidFill>
            </a:endParaRPr>
          </a:p>
          <a:p>
            <a:r>
              <a:rPr lang="ru-RU" sz="1600" dirty="0" smtClean="0">
                <a:solidFill>
                  <a:schemeClr val="tx1"/>
                </a:solidFill>
              </a:rPr>
              <a:t>Еще </a:t>
            </a:r>
            <a:r>
              <a:rPr lang="ru-RU" sz="1600" dirty="0">
                <a:solidFill>
                  <a:schemeClr val="tx1"/>
                </a:solidFill>
              </a:rPr>
              <a:t>тогда нас не было на свете, </a:t>
            </a:r>
            <a:endParaRPr lang="ru-RU" sz="1600" dirty="0" smtClean="0">
              <a:solidFill>
                <a:schemeClr val="tx1"/>
              </a:solidFill>
            </a:endParaRPr>
          </a:p>
          <a:p>
            <a:r>
              <a:rPr lang="ru-RU" sz="1600" dirty="0" smtClean="0">
                <a:solidFill>
                  <a:schemeClr val="tx1"/>
                </a:solidFill>
              </a:rPr>
              <a:t>Когда </a:t>
            </a:r>
            <a:r>
              <a:rPr lang="ru-RU" sz="1600" dirty="0">
                <a:solidFill>
                  <a:schemeClr val="tx1"/>
                </a:solidFill>
              </a:rPr>
              <a:t>с Победой вы домой пришли. </a:t>
            </a:r>
            <a:endParaRPr lang="ru-RU" sz="1600" dirty="0" smtClean="0">
              <a:solidFill>
                <a:schemeClr val="tx1"/>
              </a:solidFill>
            </a:endParaRPr>
          </a:p>
          <a:p>
            <a:r>
              <a:rPr lang="ru-RU" sz="1600" dirty="0" smtClean="0">
                <a:solidFill>
                  <a:schemeClr val="tx1"/>
                </a:solidFill>
              </a:rPr>
              <a:t>Солдаты </a:t>
            </a:r>
            <a:r>
              <a:rPr lang="ru-RU" sz="1600" dirty="0">
                <a:solidFill>
                  <a:schemeClr val="tx1"/>
                </a:solidFill>
              </a:rPr>
              <a:t>Мая, слава вам навеки </a:t>
            </a:r>
            <a:endParaRPr lang="ru-RU" sz="1600" dirty="0" smtClean="0">
              <a:solidFill>
                <a:schemeClr val="tx1"/>
              </a:solidFill>
            </a:endParaRPr>
          </a:p>
          <a:p>
            <a:r>
              <a:rPr lang="ru-RU" sz="1600" dirty="0" smtClean="0">
                <a:solidFill>
                  <a:schemeClr val="tx1"/>
                </a:solidFill>
              </a:rPr>
              <a:t>От </a:t>
            </a:r>
            <a:r>
              <a:rPr lang="ru-RU" sz="1600" dirty="0">
                <a:solidFill>
                  <a:schemeClr val="tx1"/>
                </a:solidFill>
              </a:rPr>
              <a:t>всей земли, от всей земли! </a:t>
            </a:r>
            <a:endParaRPr lang="ru-RU" sz="1600" dirty="0" smtClean="0">
              <a:solidFill>
                <a:schemeClr val="tx1"/>
              </a:solidFill>
            </a:endParaRPr>
          </a:p>
          <a:p>
            <a:endParaRPr lang="ru-RU" sz="800" dirty="0" smtClean="0">
              <a:solidFill>
                <a:schemeClr val="tx1"/>
              </a:solidFill>
            </a:endParaRPr>
          </a:p>
          <a:p>
            <a:r>
              <a:rPr lang="ru-RU" sz="1700" dirty="0" smtClean="0">
                <a:solidFill>
                  <a:schemeClr val="tx1"/>
                </a:solidFill>
              </a:rPr>
              <a:t>Благодарим</a:t>
            </a:r>
            <a:r>
              <a:rPr lang="ru-RU" sz="1700" dirty="0">
                <a:solidFill>
                  <a:schemeClr val="tx1"/>
                </a:solidFill>
              </a:rPr>
              <a:t>, солдаты, вас </a:t>
            </a:r>
            <a:endParaRPr lang="ru-RU" sz="1700" dirty="0" smtClean="0">
              <a:solidFill>
                <a:schemeClr val="tx1"/>
              </a:solidFill>
            </a:endParaRPr>
          </a:p>
          <a:p>
            <a:r>
              <a:rPr lang="ru-RU" sz="1700" dirty="0" smtClean="0">
                <a:solidFill>
                  <a:schemeClr val="tx1"/>
                </a:solidFill>
              </a:rPr>
              <a:t>За </a:t>
            </a:r>
            <a:r>
              <a:rPr lang="ru-RU" sz="1700" dirty="0">
                <a:solidFill>
                  <a:schemeClr val="tx1"/>
                </a:solidFill>
              </a:rPr>
              <a:t>жизнь, за детство и весну, </a:t>
            </a:r>
            <a:endParaRPr lang="ru-RU" sz="1700" dirty="0" smtClean="0">
              <a:solidFill>
                <a:schemeClr val="tx1"/>
              </a:solidFill>
            </a:endParaRPr>
          </a:p>
          <a:p>
            <a:r>
              <a:rPr lang="ru-RU" sz="1700" dirty="0" smtClean="0">
                <a:solidFill>
                  <a:schemeClr val="tx1"/>
                </a:solidFill>
              </a:rPr>
              <a:t>За </a:t>
            </a:r>
            <a:r>
              <a:rPr lang="ru-RU" sz="1700" dirty="0">
                <a:solidFill>
                  <a:schemeClr val="tx1"/>
                </a:solidFill>
              </a:rPr>
              <a:t>тишину, за мирный дом, </a:t>
            </a:r>
            <a:endParaRPr lang="ru-RU" sz="1700" dirty="0" smtClean="0">
              <a:solidFill>
                <a:schemeClr val="tx1"/>
              </a:solidFill>
            </a:endParaRPr>
          </a:p>
          <a:p>
            <a:r>
              <a:rPr lang="ru-RU" sz="1700" dirty="0" smtClean="0">
                <a:solidFill>
                  <a:schemeClr val="tx1"/>
                </a:solidFill>
              </a:rPr>
              <a:t>За </a:t>
            </a:r>
            <a:r>
              <a:rPr lang="ru-RU" sz="1700" dirty="0">
                <a:solidFill>
                  <a:schemeClr val="tx1"/>
                </a:solidFill>
              </a:rPr>
              <a:t>мир, в котором мы живем!</a:t>
            </a:r>
            <a:r>
              <a:rPr lang="ru-RU" sz="1600" dirty="0">
                <a:solidFill>
                  <a:schemeClr val="tx1"/>
                </a:solidFill>
              </a:rPr>
              <a:t> </a:t>
            </a:r>
            <a:endParaRPr lang="ru-RU" sz="1600" dirty="0" smtClean="0">
              <a:solidFill>
                <a:schemeClr val="tx1"/>
              </a:solidFill>
            </a:endParaRPr>
          </a:p>
          <a:p>
            <a:r>
              <a:rPr lang="ru-RU" sz="1400" dirty="0" smtClean="0">
                <a:solidFill>
                  <a:schemeClr val="tx1"/>
                </a:solidFill>
              </a:rPr>
              <a:t>(</a:t>
            </a:r>
            <a:r>
              <a:rPr lang="ru-RU" sz="1400" dirty="0">
                <a:solidFill>
                  <a:schemeClr val="tx1"/>
                </a:solidFill>
              </a:rPr>
              <a:t>М. </a:t>
            </a:r>
            <a:r>
              <a:rPr lang="ru-RU" sz="1400" dirty="0" err="1">
                <a:solidFill>
                  <a:schemeClr val="tx1"/>
                </a:solidFill>
              </a:rPr>
              <a:t>Владимов</a:t>
            </a:r>
            <a:r>
              <a:rPr lang="ru-RU" sz="1400" dirty="0">
                <a:solidFill>
                  <a:schemeClr val="tx1"/>
                </a:solidFill>
              </a:rPr>
              <a:t>) </a:t>
            </a:r>
            <a:endParaRPr lang="ru-RU" sz="1400" b="1" dirty="0">
              <a:solidFill>
                <a:schemeClr val="tx1"/>
              </a:solidFill>
            </a:endParaRPr>
          </a:p>
        </p:txBody>
      </p:sp>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0391"/>
            <a:ext cx="6858000" cy="1043609"/>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435" y="9952"/>
            <a:ext cx="4244413" cy="3183310"/>
          </a:xfrm>
          <a:prstGeom prst="rect">
            <a:avLst/>
          </a:prstGeom>
        </p:spPr>
      </p:pic>
      <p:pic>
        <p:nvPicPr>
          <p:cNvPr id="21" name="Рисунок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92" y="107504"/>
            <a:ext cx="3300108" cy="3580617"/>
          </a:xfrm>
          <a:prstGeom prst="rect">
            <a:avLst/>
          </a:prstGeom>
        </p:spPr>
      </p:pic>
      <p:pic>
        <p:nvPicPr>
          <p:cNvPr id="24" name="Рисунок 23" descr="unnamed.png"/>
          <p:cNvPicPr>
            <a:picLocks noChangeAspect="1"/>
          </p:cNvPicPr>
          <p:nvPr/>
        </p:nvPicPr>
        <p:blipFill>
          <a:blip r:embed="rId6" cstate="print"/>
          <a:stretch>
            <a:fillRect/>
          </a:stretch>
        </p:blipFill>
        <p:spPr>
          <a:xfrm>
            <a:off x="80530" y="6516216"/>
            <a:ext cx="2337053" cy="1944215"/>
          </a:xfrm>
          <a:prstGeom prst="rect">
            <a:avLst/>
          </a:prstGeom>
        </p:spPr>
      </p:pic>
    </p:spTree>
    <p:extLst>
      <p:ext uri="{BB962C8B-B14F-4D97-AF65-F5344CB8AC3E}">
        <p14:creationId xmlns:p14="http://schemas.microsoft.com/office/powerpoint/2010/main" val="387787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4431040" y="395536"/>
            <a:ext cx="2426960" cy="1296144"/>
          </a:xfrm>
        </p:spPr>
        <p:txBody>
          <a:bodyPr>
            <a:normAutofit/>
          </a:bodyPr>
          <a:lstStyle/>
          <a:p>
            <a:r>
              <a:rPr lang="ru-RU" sz="1600" b="1" dirty="0">
                <a:solidFill>
                  <a:schemeClr val="tx1"/>
                </a:solidFill>
              </a:rPr>
              <a:t>Ветеранов славных</a:t>
            </a:r>
          </a:p>
          <a:p>
            <a:r>
              <a:rPr lang="ru-RU" sz="1600" b="1" dirty="0">
                <a:solidFill>
                  <a:schemeClr val="tx1"/>
                </a:solidFill>
              </a:rPr>
              <a:t>Мы благодарим,</a:t>
            </a:r>
          </a:p>
          <a:p>
            <a:r>
              <a:rPr lang="ru-RU" sz="1600" b="1" dirty="0">
                <a:solidFill>
                  <a:schemeClr val="tx1"/>
                </a:solidFill>
              </a:rPr>
              <a:t>В этот праздник главный</a:t>
            </a:r>
          </a:p>
          <a:p>
            <a:r>
              <a:rPr lang="ru-RU" sz="1600" b="1" dirty="0">
                <a:solidFill>
                  <a:schemeClr val="tx1"/>
                </a:solidFill>
              </a:rPr>
              <a:t>Честь им воздадим!</a:t>
            </a:r>
          </a:p>
        </p:txBody>
      </p:sp>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483768"/>
            <a:ext cx="6808397" cy="4521995"/>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7" y="8316416"/>
            <a:ext cx="6858000" cy="827584"/>
          </a:xfrm>
          <a:prstGeom prst="rect">
            <a:avLst/>
          </a:prstGeom>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27" y="9952"/>
            <a:ext cx="4876800" cy="2762250"/>
          </a:xfrm>
          <a:prstGeom prst="rect">
            <a:avLst/>
          </a:prstGeom>
        </p:spPr>
      </p:pic>
      <p:pic>
        <p:nvPicPr>
          <p:cNvPr id="19" name="Рисунок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2" y="7240090"/>
            <a:ext cx="4876800" cy="1076325"/>
          </a:xfrm>
          <a:prstGeom prst="rect">
            <a:avLst/>
          </a:prstGeom>
        </p:spPr>
      </p:pic>
    </p:spTree>
    <p:extLst>
      <p:ext uri="{BB962C8B-B14F-4D97-AF65-F5344CB8AC3E}">
        <p14:creationId xmlns:p14="http://schemas.microsoft.com/office/powerpoint/2010/main" val="207011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7" y="8316416"/>
            <a:ext cx="6858000" cy="827584"/>
          </a:xfrm>
          <a:prstGeom prst="rect">
            <a:avLst/>
          </a:prstGeom>
        </p:spPr>
      </p:pic>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 y="7240090"/>
            <a:ext cx="4876800" cy="1076325"/>
          </a:xfrm>
          <a:prstGeom prst="rect">
            <a:avLst/>
          </a:prstGeom>
        </p:spPr>
      </p:pic>
      <p:sp>
        <p:nvSpPr>
          <p:cNvPr id="2" name="Прямоугольник 1"/>
          <p:cNvSpPr/>
          <p:nvPr/>
        </p:nvSpPr>
        <p:spPr>
          <a:xfrm>
            <a:off x="4534723" y="2123728"/>
            <a:ext cx="2412069" cy="1200329"/>
          </a:xfrm>
          <a:prstGeom prst="rect">
            <a:avLst/>
          </a:prstGeom>
        </p:spPr>
        <p:txBody>
          <a:bodyPr wrap="square">
            <a:spAutoFit/>
          </a:bodyPr>
          <a:lstStyle/>
          <a:p>
            <a:r>
              <a:rPr lang="ru-RU" dirty="0"/>
              <a:t>В мае, в день Победы,</a:t>
            </a:r>
          </a:p>
          <a:p>
            <a:r>
              <a:rPr lang="ru-RU" dirty="0"/>
              <a:t>Мы вас </a:t>
            </a:r>
            <a:r>
              <a:rPr lang="ru-RU" dirty="0" smtClean="0"/>
              <a:t>поздравляем,</a:t>
            </a:r>
            <a:endParaRPr lang="ru-RU" dirty="0"/>
          </a:p>
          <a:p>
            <a:r>
              <a:rPr lang="ru-RU" dirty="0"/>
              <a:t>Прадеды и деды,</a:t>
            </a:r>
          </a:p>
          <a:p>
            <a:r>
              <a:rPr lang="ru-RU" dirty="0"/>
              <a:t>Мы гордимся вами!</a:t>
            </a:r>
          </a:p>
        </p:txBody>
      </p:sp>
      <p:pic>
        <p:nvPicPr>
          <p:cNvPr id="1026" name="Picture 2" descr="G:\Фото для альбома 9 мая\фото\Изображение 1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8180" y="3563888"/>
            <a:ext cx="4301902" cy="285713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656" y="2248182"/>
            <a:ext cx="3770019" cy="2232248"/>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0808" y="-359966"/>
            <a:ext cx="3821067" cy="2483694"/>
          </a:xfrm>
          <a:prstGeom prst="rect">
            <a:avLst/>
          </a:prstGeom>
        </p:spPr>
      </p:pic>
    </p:spTree>
    <p:extLst>
      <p:ext uri="{BB962C8B-B14F-4D97-AF65-F5344CB8AC3E}">
        <p14:creationId xmlns:p14="http://schemas.microsoft.com/office/powerpoint/2010/main" val="130074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692696" y="4643438"/>
            <a:ext cx="6165304" cy="3429024"/>
          </a:xfrm>
        </p:spPr>
        <p:txBody>
          <a:bodyPr>
            <a:normAutofit fontScale="40000" lnSpcReduction="20000"/>
          </a:bodyPr>
          <a:lstStyle/>
          <a:p>
            <a:r>
              <a:rPr lang="ru-RU" sz="7200" b="1" dirty="0" err="1" smtClean="0">
                <a:solidFill>
                  <a:schemeClr val="tx1"/>
                </a:solidFill>
              </a:rPr>
              <a:t>Голицин</a:t>
            </a:r>
            <a:r>
              <a:rPr lang="ru-RU" sz="7200" b="1" dirty="0" smtClean="0">
                <a:solidFill>
                  <a:schemeClr val="tx1"/>
                </a:solidFill>
              </a:rPr>
              <a:t> Николай Герасимович</a:t>
            </a:r>
          </a:p>
          <a:p>
            <a:pPr algn="l"/>
            <a:r>
              <a:rPr lang="ru-RU" sz="4300" b="1" dirty="0" smtClean="0">
                <a:solidFill>
                  <a:schemeClr val="tx1"/>
                </a:solidFill>
              </a:rPr>
              <a:t/>
            </a:r>
            <a:br>
              <a:rPr lang="ru-RU" sz="4300" b="1" dirty="0" smtClean="0">
                <a:solidFill>
                  <a:schemeClr val="tx1"/>
                </a:solidFill>
              </a:rPr>
            </a:br>
            <a:r>
              <a:rPr lang="ru-RU" sz="4300" b="1" dirty="0" smtClean="0">
                <a:solidFill>
                  <a:schemeClr val="tx1"/>
                </a:solidFill>
              </a:rPr>
              <a:t>Родился  13 января 1910 г. в городе Новочеркасске. </a:t>
            </a:r>
            <a:br>
              <a:rPr lang="ru-RU" sz="4300" b="1" dirty="0" smtClean="0">
                <a:solidFill>
                  <a:schemeClr val="tx1"/>
                </a:solidFill>
              </a:rPr>
            </a:br>
            <a:r>
              <a:rPr lang="ru-RU" sz="4300" b="1" dirty="0" smtClean="0">
                <a:solidFill>
                  <a:schemeClr val="tx1"/>
                </a:solidFill>
              </a:rPr>
              <a:t>Воевал в гвардейской части и ему были вручены награды , такие как: Орден Великой отечественной войны, Орден красной звезды, медаль за победу над Германией, так же имеется значок гвардейца.</a:t>
            </a:r>
            <a:br>
              <a:rPr lang="ru-RU" sz="4300" b="1" dirty="0" smtClean="0">
                <a:solidFill>
                  <a:schemeClr val="tx1"/>
                </a:solidFill>
              </a:rPr>
            </a:br>
            <a:r>
              <a:rPr lang="ru-RU" sz="4300" b="1" dirty="0" smtClean="0">
                <a:solidFill>
                  <a:schemeClr val="tx1"/>
                </a:solidFill>
              </a:rPr>
              <a:t>Николай Герасимович служил в том же полку, что и Александр Матросов, был рядовым пехотинцем и дошёл до Берлина. В мирное время он работал на оружейном заводе в городе Туле. </a:t>
            </a:r>
            <a:br>
              <a:rPr lang="ru-RU" sz="4300" b="1" dirty="0" smtClean="0">
                <a:solidFill>
                  <a:schemeClr val="tx1"/>
                </a:solidFill>
              </a:rPr>
            </a:br>
            <a:r>
              <a:rPr lang="ru-RU" sz="4300" b="1" dirty="0" smtClean="0">
                <a:solidFill>
                  <a:schemeClr val="tx1"/>
                </a:solidFill>
              </a:rPr>
              <a:t>Похоронен был в городе Тула, городе герое, в 1985 году. </a:t>
            </a:r>
            <a:endParaRPr lang="ru-RU" sz="4300" b="1" dirty="0">
              <a:solidFill>
                <a:schemeClr val="tx1"/>
              </a:solidFill>
            </a:endParaRPr>
          </a:p>
          <a:p>
            <a:r>
              <a:rPr lang="ru-RU" sz="4300" b="1" dirty="0" smtClean="0">
                <a:solidFill>
                  <a:schemeClr val="tx1"/>
                </a:solidFill>
                <a:effectLst>
                  <a:outerShdw blurRad="38100" dist="38100" dir="2700000" algn="tl">
                    <a:srgbClr val="000000">
                      <a:alpha val="43137"/>
                    </a:srgbClr>
                  </a:outerShdw>
                </a:effectLst>
              </a:rPr>
              <a:t>Семья </a:t>
            </a:r>
            <a:r>
              <a:rPr lang="ru-RU" sz="4300" b="1" dirty="0" err="1">
                <a:solidFill>
                  <a:schemeClr val="tx1"/>
                </a:solidFill>
                <a:effectLst>
                  <a:outerShdw blurRad="38100" dist="38100" dir="2700000" algn="tl">
                    <a:srgbClr val="000000">
                      <a:alpha val="43137"/>
                    </a:srgbClr>
                  </a:outerShdw>
                </a:effectLst>
              </a:rPr>
              <a:t>Жилкиных</a:t>
            </a:r>
            <a:endParaRPr lang="ru-RU" sz="4300" b="1" dirty="0">
              <a:solidFill>
                <a:schemeClr val="tx1"/>
              </a:solidFill>
              <a:effectLst>
                <a:outerShdw blurRad="38100" dist="38100" dir="2700000" algn="tl">
                  <a:srgbClr val="000000">
                    <a:alpha val="43137"/>
                  </a:srgbClr>
                </a:outerShdw>
              </a:effectLst>
            </a:endParaRPr>
          </a:p>
        </p:txBody>
      </p:sp>
      <p:pic>
        <p:nvPicPr>
          <p:cNvPr id="10" name="Рисунок 9" descr="unnamed.png"/>
          <p:cNvPicPr>
            <a:picLocks noChangeAspect="1"/>
          </p:cNvPicPr>
          <p:nvPr/>
        </p:nvPicPr>
        <p:blipFill>
          <a:blip r:embed="rId3" cstate="print"/>
          <a:stretch>
            <a:fillRect/>
          </a:stretch>
        </p:blipFill>
        <p:spPr>
          <a:xfrm>
            <a:off x="1083767" y="755576"/>
            <a:ext cx="2489249" cy="2070828"/>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Голицин Николай Герасимович.JPG"/>
          <p:cNvPicPr>
            <a:picLocks noChangeAspect="1"/>
          </p:cNvPicPr>
          <p:nvPr/>
        </p:nvPicPr>
        <p:blipFill>
          <a:blip r:embed="rId4" cstate="print"/>
          <a:stretch>
            <a:fillRect/>
          </a:stretch>
        </p:blipFill>
        <p:spPr>
          <a:xfrm>
            <a:off x="3720548" y="214283"/>
            <a:ext cx="2944252" cy="3925669"/>
          </a:xfrm>
          <a:prstGeom prst="rect">
            <a:avLst/>
          </a:prstGeom>
          <a:ln w="127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contourClr>
              <a:schemeClr val="accent6">
                <a:lumMod val="50000"/>
              </a:schemeClr>
            </a:contourClr>
          </a:sp3d>
        </p:spPr>
      </p:pic>
      <p:pic>
        <p:nvPicPr>
          <p:cNvPr id="13" name="Рисунок 12" descr="d9fcf8a5859b.png"/>
          <p:cNvPicPr>
            <a:picLocks noChangeAspect="1"/>
          </p:cNvPicPr>
          <p:nvPr/>
        </p:nvPicPr>
        <p:blipFill>
          <a:blip r:embed="rId5" cstate="print"/>
          <a:stretch>
            <a:fillRect/>
          </a:stretch>
        </p:blipFill>
        <p:spPr>
          <a:xfrm>
            <a:off x="-1" y="-12520"/>
            <a:ext cx="1969043" cy="4957769"/>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388424"/>
            <a:ext cx="6858000" cy="7783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285728" y="3642728"/>
            <a:ext cx="6572272" cy="4929800"/>
          </a:xfrm>
        </p:spPr>
        <p:txBody>
          <a:bodyPr>
            <a:normAutofit fontScale="25000" lnSpcReduction="20000"/>
          </a:bodyPr>
          <a:lstStyle/>
          <a:p>
            <a:r>
              <a:rPr lang="ru-RU" sz="11600" b="1" dirty="0" err="1" smtClean="0">
                <a:solidFill>
                  <a:schemeClr val="tx1"/>
                </a:solidFill>
              </a:rPr>
              <a:t>Стерхов</a:t>
            </a:r>
            <a:r>
              <a:rPr lang="ru-RU" sz="11600" b="1" dirty="0" smtClean="0">
                <a:solidFill>
                  <a:schemeClr val="tx1"/>
                </a:solidFill>
              </a:rPr>
              <a:t> Иван Фёдорович </a:t>
            </a:r>
            <a:r>
              <a:rPr lang="ru-RU" sz="4300" b="1" dirty="0" smtClean="0">
                <a:solidFill>
                  <a:schemeClr val="tx1"/>
                </a:solidFill>
              </a:rPr>
              <a:t/>
            </a:r>
            <a:br>
              <a:rPr lang="ru-RU" sz="4300" b="1" dirty="0" smtClean="0">
                <a:solidFill>
                  <a:schemeClr val="tx1"/>
                </a:solidFill>
              </a:rPr>
            </a:br>
            <a:r>
              <a:rPr lang="ru-RU" sz="6800" b="1" dirty="0" smtClean="0">
                <a:solidFill>
                  <a:schemeClr val="tx1"/>
                </a:solidFill>
              </a:rPr>
              <a:t>Родился 15 сентября 1916 года в селе Хогот </a:t>
            </a:r>
            <a:r>
              <a:rPr lang="ru-RU" sz="6800" b="1" dirty="0" err="1" smtClean="0">
                <a:solidFill>
                  <a:schemeClr val="tx1"/>
                </a:solidFill>
              </a:rPr>
              <a:t>Баяндаевского</a:t>
            </a:r>
            <a:r>
              <a:rPr lang="ru-RU" sz="6800" b="1" dirty="0" smtClean="0">
                <a:solidFill>
                  <a:schemeClr val="tx1"/>
                </a:solidFill>
              </a:rPr>
              <a:t> района Иркутской области. Воевал с 1941 по 1945 г.</a:t>
            </a:r>
          </a:p>
          <a:p>
            <a:pPr algn="l"/>
            <a:r>
              <a:rPr lang="ru-RU" sz="6800" b="1" dirty="0" smtClean="0">
                <a:solidFill>
                  <a:schemeClr val="tx1"/>
                </a:solidFill>
              </a:rPr>
              <a:t>За заслуги ему вручили две медали «За отвагу». 12 октября 1944 года, 14 января 1945 участвовал в </a:t>
            </a:r>
            <a:r>
              <a:rPr lang="ru-RU" sz="6800" b="1" dirty="0" err="1" smtClean="0">
                <a:solidFill>
                  <a:schemeClr val="tx1"/>
                </a:solidFill>
              </a:rPr>
              <a:t>Варшавско-Познанской</a:t>
            </a:r>
            <a:r>
              <a:rPr lang="ru-RU" sz="6800" b="1" dirty="0" smtClean="0">
                <a:solidFill>
                  <a:schemeClr val="tx1"/>
                </a:solidFill>
              </a:rPr>
              <a:t> наступательной операции, за что был награждён медалью «За освобождение Варшавы». Иван Федорович дошел до самого Берлина и участвовал в прорыве обороны  врага, что и обеспечило выход Красной армии к Берлину. Это было двадцать третьего апреля 1945 года, что и подтверждает объявленная ему благодарность от Верховного Главнокомандующего Маршала Советского Союза товарища Сталина. А также в ходе войны награжден медалью «За боевые заслуги», орденом Отечественной войны </a:t>
            </a:r>
            <a:r>
              <a:rPr lang="en-US" sz="6800" b="1" dirty="0" smtClean="0">
                <a:solidFill>
                  <a:schemeClr val="tx1"/>
                </a:solidFill>
              </a:rPr>
              <a:t>I </a:t>
            </a:r>
            <a:r>
              <a:rPr lang="ru-RU" sz="6800" b="1" dirty="0" smtClean="0">
                <a:solidFill>
                  <a:schemeClr val="tx1"/>
                </a:solidFill>
              </a:rPr>
              <a:t>степени, знаком «Гвардия» и, конечно же, медалью «За победу над Германией в Великой Отечественной войне 1941-1945 года».  После войны </a:t>
            </a:r>
            <a:r>
              <a:rPr lang="ru-RU" sz="6800" b="1" dirty="0" err="1" smtClean="0">
                <a:solidFill>
                  <a:schemeClr val="tx1"/>
                </a:solidFill>
              </a:rPr>
              <a:t>Стерхов</a:t>
            </a:r>
            <a:r>
              <a:rPr lang="ru-RU" sz="6800" b="1" dirty="0" smtClean="0">
                <a:solidFill>
                  <a:schemeClr val="tx1"/>
                </a:solidFill>
              </a:rPr>
              <a:t> Иван Фёдорович вернулся домой, женился на </a:t>
            </a:r>
            <a:r>
              <a:rPr lang="ru-RU" sz="6800" b="1" dirty="0" err="1" smtClean="0">
                <a:solidFill>
                  <a:schemeClr val="tx1"/>
                </a:solidFill>
              </a:rPr>
              <a:t>Кирпиченко</a:t>
            </a:r>
            <a:r>
              <a:rPr lang="ru-RU" sz="6800" b="1" dirty="0" smtClean="0">
                <a:solidFill>
                  <a:schemeClr val="tx1"/>
                </a:solidFill>
              </a:rPr>
              <a:t> Прасковье Фоминичне, родилось четверо детей. Работал связистом в своём родном селе. Скончался Иван Фёдорович 13 сентября 1977 года на шестьдесят первом году жизни.</a:t>
            </a:r>
          </a:p>
          <a:p>
            <a:r>
              <a:rPr lang="ru-RU" sz="6800" b="1" dirty="0" smtClean="0">
                <a:solidFill>
                  <a:schemeClr val="tx1"/>
                </a:solidFill>
                <a:effectLst>
                  <a:outerShdw blurRad="38100" dist="38100" dir="2700000" algn="tl">
                    <a:srgbClr val="000000">
                      <a:alpha val="43137"/>
                    </a:srgbClr>
                  </a:outerShdw>
                </a:effectLst>
              </a:rPr>
              <a:t>Семья </a:t>
            </a:r>
            <a:r>
              <a:rPr lang="ru-RU" sz="6800" b="1" dirty="0" err="1" smtClean="0">
                <a:solidFill>
                  <a:schemeClr val="tx1"/>
                </a:solidFill>
                <a:effectLst>
                  <a:outerShdw blurRad="38100" dist="38100" dir="2700000" algn="tl">
                    <a:srgbClr val="000000">
                      <a:alpha val="43137"/>
                    </a:srgbClr>
                  </a:outerShdw>
                </a:effectLst>
              </a:rPr>
              <a:t>Косьяненко</a:t>
            </a:r>
            <a:r>
              <a:rPr lang="ru-RU" sz="6800" b="1" dirty="0" smtClean="0">
                <a:solidFill>
                  <a:schemeClr val="tx1"/>
                </a:solidFill>
                <a:effectLst>
                  <a:outerShdw blurRad="38100" dist="38100" dir="2700000" algn="tl">
                    <a:srgbClr val="000000">
                      <a:alpha val="43137"/>
                    </a:srgbClr>
                  </a:outerShdw>
                </a:effectLst>
              </a:rPr>
              <a:t> </a:t>
            </a:r>
          </a:p>
          <a:p>
            <a:endParaRPr lang="ru-RU" b="1" dirty="0">
              <a:solidFill>
                <a:schemeClr val="tx1"/>
              </a:solidFill>
            </a:endParaRPr>
          </a:p>
        </p:txBody>
      </p:sp>
      <p:pic>
        <p:nvPicPr>
          <p:cNvPr id="10" name="Рисунок 9" descr="unnamed.png"/>
          <p:cNvPicPr>
            <a:picLocks noChangeAspect="1"/>
          </p:cNvPicPr>
          <p:nvPr/>
        </p:nvPicPr>
        <p:blipFill>
          <a:blip r:embed="rId3" cstate="print"/>
          <a:stretch>
            <a:fillRect/>
          </a:stretch>
        </p:blipFill>
        <p:spPr>
          <a:xfrm>
            <a:off x="1071546" y="85722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Стерхов Иван Федорович (фото).jpg"/>
          <p:cNvPicPr>
            <a:picLocks noChangeAspect="1"/>
          </p:cNvPicPr>
          <p:nvPr/>
        </p:nvPicPr>
        <p:blipFill>
          <a:blip r:embed="rId4" cstate="print"/>
          <a:stretch>
            <a:fillRect/>
          </a:stretch>
        </p:blipFill>
        <p:spPr>
          <a:xfrm>
            <a:off x="4221088" y="178882"/>
            <a:ext cx="2381394" cy="3463846"/>
          </a:xfrm>
          <a:prstGeom prst="rect">
            <a:avLst/>
          </a:prstGeom>
          <a:ln w="38100">
            <a:solidFill>
              <a:schemeClr val="accent6">
                <a:lumMod val="50000"/>
              </a:schemeClr>
            </a:solidFill>
          </a:ln>
          <a:scene3d>
            <a:camera prst="orthographicFront"/>
            <a:lightRig rig="threePt" dir="t"/>
          </a:scene3d>
          <a:sp3d>
            <a:bevelT/>
          </a:sp3d>
        </p:spPr>
      </p:pic>
      <p:pic>
        <p:nvPicPr>
          <p:cNvPr id="16" name="Рисунок 15" descr="d9fcf8a5859b.png"/>
          <p:cNvPicPr>
            <a:picLocks noChangeAspect="1"/>
          </p:cNvPicPr>
          <p:nvPr/>
        </p:nvPicPr>
        <p:blipFill>
          <a:blip r:embed="rId5" cstate="print"/>
          <a:stretch>
            <a:fillRect/>
          </a:stretch>
        </p:blipFill>
        <p:spPr>
          <a:xfrm>
            <a:off x="0" y="0"/>
            <a:ext cx="1969043" cy="4957769"/>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251810"/>
            <a:ext cx="6858000" cy="899593"/>
          </a:xfrm>
          <a:prstGeom prst="rect">
            <a:avLst/>
          </a:prstGeom>
        </p:spPr>
      </p:pic>
    </p:spTree>
    <p:extLst>
      <p:ext uri="{BB962C8B-B14F-4D97-AF65-F5344CB8AC3E}">
        <p14:creationId xmlns:p14="http://schemas.microsoft.com/office/powerpoint/2010/main" val="397669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548680" y="4000496"/>
            <a:ext cx="5952154" cy="4572032"/>
          </a:xfrm>
        </p:spPr>
        <p:txBody>
          <a:bodyPr>
            <a:normAutofit fontScale="25000" lnSpcReduction="20000"/>
          </a:bodyPr>
          <a:lstStyle/>
          <a:p>
            <a:pPr>
              <a:lnSpc>
                <a:spcPct val="107000"/>
              </a:lnSpc>
              <a:spcAft>
                <a:spcPts val="800"/>
              </a:spcAft>
            </a:pPr>
            <a:r>
              <a:rPr lang="ru-RU" sz="11600" b="1" dirty="0" err="1" smtClean="0">
                <a:solidFill>
                  <a:schemeClr val="tx1"/>
                </a:solidFill>
              </a:rPr>
              <a:t>Харнутов</a:t>
            </a:r>
            <a:r>
              <a:rPr lang="ru-RU" sz="11600" b="1" dirty="0" smtClean="0">
                <a:solidFill>
                  <a:schemeClr val="tx1"/>
                </a:solidFill>
              </a:rPr>
              <a:t> Соня </a:t>
            </a:r>
            <a:r>
              <a:rPr lang="ru-RU" sz="11600" b="1" dirty="0" err="1" smtClean="0">
                <a:solidFill>
                  <a:schemeClr val="tx1"/>
                </a:solidFill>
              </a:rPr>
              <a:t>Суманович</a:t>
            </a:r>
            <a:endParaRPr lang="ru-RU" sz="4300" b="1" dirty="0">
              <a:solidFill>
                <a:schemeClr val="tx1"/>
              </a:solidFill>
            </a:endParaRPr>
          </a:p>
          <a:p>
            <a:pPr algn="just">
              <a:lnSpc>
                <a:spcPct val="107000"/>
              </a:lnSpc>
              <a:spcBef>
                <a:spcPts val="0"/>
              </a:spcBef>
            </a:pPr>
            <a:r>
              <a:rPr lang="ru-RU" sz="6800" b="1" dirty="0">
                <a:solidFill>
                  <a:schemeClr val="tx1"/>
                </a:solidFill>
              </a:rPr>
              <a:t>Был призван на войну 14 августа 1942 года. Всю войну прослужил сапером. Дошел до Берлина. Служил в 136 отдельном саперном батальоне 7 механизированного корпуса </a:t>
            </a:r>
            <a:r>
              <a:rPr lang="en-US" sz="6800" b="1" dirty="0">
                <a:solidFill>
                  <a:schemeClr val="tx1"/>
                </a:solidFill>
              </a:rPr>
              <a:t>II</a:t>
            </a:r>
            <a:r>
              <a:rPr lang="ru-RU" sz="6800" b="1" dirty="0">
                <a:solidFill>
                  <a:schemeClr val="tx1"/>
                </a:solidFill>
              </a:rPr>
              <a:t> формирования.  Освобождал столицу Румынии -  Бухарест, столицу Болгарии - София, столицу Польши – Варшава, столицу  Венгрии - Будапешт, столицу Югославии – Белград, столицу Австрии – Вена, столицу Германии – Берлин, столицу Чехословакии – Прага. Имеет медаль «За отвагу» – высшая медаль в наградной системе СССР. В Положении о медали говорится: «...Учреждена для награждения за личное мужество и отвагу, проявленные при защите социалистического Отечества и исполнении воинского долга». В 1946 году вернулся домой в звании ефрейтора. Работал и трудился председателем на восстановлении колхоза в родном селе </a:t>
            </a:r>
            <a:r>
              <a:rPr lang="ru-RU" sz="6800" b="1" dirty="0" err="1">
                <a:solidFill>
                  <a:schemeClr val="tx1"/>
                </a:solidFill>
              </a:rPr>
              <a:t>Халгай</a:t>
            </a:r>
            <a:r>
              <a:rPr lang="ru-RU" sz="6800" b="1" dirty="0">
                <a:solidFill>
                  <a:schemeClr val="tx1"/>
                </a:solidFill>
              </a:rPr>
              <a:t>.  </a:t>
            </a:r>
          </a:p>
          <a:p>
            <a:endParaRPr lang="ru-RU" sz="6800" b="1" dirty="0" smtClean="0">
              <a:solidFill>
                <a:schemeClr val="tx1"/>
              </a:solidFill>
            </a:endParaRPr>
          </a:p>
          <a:p>
            <a:r>
              <a:rPr lang="ru-RU" sz="6800" b="1" dirty="0" smtClean="0">
                <a:solidFill>
                  <a:schemeClr val="tx1"/>
                </a:solidFill>
                <a:effectLst>
                  <a:outerShdw blurRad="38100" dist="38100" dir="2700000" algn="tl">
                    <a:srgbClr val="000000">
                      <a:alpha val="43137"/>
                    </a:srgbClr>
                  </a:outerShdw>
                </a:effectLst>
              </a:rPr>
              <a:t>Семья </a:t>
            </a:r>
            <a:r>
              <a:rPr lang="ru-RU" sz="6800" b="1" dirty="0" err="1" smtClean="0">
                <a:solidFill>
                  <a:schemeClr val="tx1"/>
                </a:solidFill>
                <a:effectLst>
                  <a:outerShdw blurRad="38100" dist="38100" dir="2700000" algn="tl">
                    <a:srgbClr val="000000">
                      <a:alpha val="43137"/>
                    </a:srgbClr>
                  </a:outerShdw>
                </a:effectLst>
              </a:rPr>
              <a:t>Сереневых</a:t>
            </a:r>
            <a:endParaRPr lang="ru-RU" sz="6800" b="1" dirty="0" smtClean="0">
              <a:solidFill>
                <a:schemeClr val="tx1"/>
              </a:solidFill>
              <a:effectLst>
                <a:outerShdw blurRad="38100" dist="38100" dir="2700000" algn="tl">
                  <a:srgbClr val="000000">
                    <a:alpha val="43137"/>
                  </a:srgbClr>
                </a:outerShdw>
              </a:effectLst>
            </a:endParaRPr>
          </a:p>
          <a:p>
            <a:endParaRPr lang="ru-RU" b="1" dirty="0">
              <a:solidFill>
                <a:schemeClr val="tx1"/>
              </a:solidFill>
            </a:endParaRPr>
          </a:p>
        </p:txBody>
      </p:sp>
      <p:pic>
        <p:nvPicPr>
          <p:cNvPr id="10" name="Рисунок 9" descr="unnamed.png"/>
          <p:cNvPicPr>
            <a:picLocks noChangeAspect="1"/>
          </p:cNvPicPr>
          <p:nvPr/>
        </p:nvPicPr>
        <p:blipFill>
          <a:blip r:embed="rId3" cstate="print"/>
          <a:stretch>
            <a:fillRect/>
          </a:stretch>
        </p:blipFill>
        <p:spPr>
          <a:xfrm>
            <a:off x="866432"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4" cstate="print"/>
          <a:stretch>
            <a:fillRect/>
          </a:stretch>
        </p:blipFill>
        <p:spPr>
          <a:xfrm>
            <a:off x="0" y="0"/>
            <a:ext cx="1969043" cy="495776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031" y="442120"/>
            <a:ext cx="2914337" cy="3147954"/>
          </a:xfrm>
          <a:prstGeom prst="rect">
            <a:avLst/>
          </a:prstGeom>
          <a:noFill/>
          <a:ln w="38100">
            <a:solidFill>
              <a:schemeClr val="accent6">
                <a:lumMod val="50000"/>
              </a:schemeClr>
            </a:solidFill>
            <a:miter lim="800000"/>
            <a:headEnd/>
            <a:tailEnd/>
          </a:ln>
          <a:effectLst>
            <a:innerShdw blurRad="114300">
              <a:prstClr val="black"/>
            </a:inn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244407"/>
            <a:ext cx="6858000" cy="899593"/>
          </a:xfrm>
          <a:prstGeom prst="rect">
            <a:avLst/>
          </a:prstGeom>
        </p:spPr>
      </p:pic>
    </p:spTree>
    <p:extLst>
      <p:ext uri="{BB962C8B-B14F-4D97-AF65-F5344CB8AC3E}">
        <p14:creationId xmlns:p14="http://schemas.microsoft.com/office/powerpoint/2010/main" val="308227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692696" y="4139952"/>
            <a:ext cx="5808137" cy="4432576"/>
          </a:xfrm>
        </p:spPr>
        <p:txBody>
          <a:bodyPr>
            <a:normAutofit fontScale="47500" lnSpcReduction="20000"/>
          </a:bodyPr>
          <a:lstStyle/>
          <a:p>
            <a:pPr algn="r">
              <a:lnSpc>
                <a:spcPct val="107000"/>
              </a:lnSpc>
              <a:spcAft>
                <a:spcPts val="800"/>
              </a:spcAft>
            </a:pPr>
            <a:r>
              <a:rPr lang="ru-RU" sz="5900" b="1" dirty="0" err="1">
                <a:solidFill>
                  <a:schemeClr val="tx1"/>
                </a:solidFill>
              </a:rPr>
              <a:t>Хамашкеев</a:t>
            </a:r>
            <a:r>
              <a:rPr lang="ru-RU" sz="5900" b="1" dirty="0">
                <a:solidFill>
                  <a:schemeClr val="tx1"/>
                </a:solidFill>
              </a:rPr>
              <a:t> </a:t>
            </a:r>
            <a:r>
              <a:rPr lang="ru-RU" sz="5900" b="1" dirty="0" smtClean="0">
                <a:solidFill>
                  <a:schemeClr val="tx1"/>
                </a:solidFill>
              </a:rPr>
              <a:t>Дмитрий </a:t>
            </a:r>
            <a:r>
              <a:rPr lang="ru-RU" sz="5900" b="1" dirty="0" err="1" smtClean="0">
                <a:solidFill>
                  <a:schemeClr val="tx1"/>
                </a:solidFill>
              </a:rPr>
              <a:t>Ангарданович</a:t>
            </a:r>
            <a:endParaRPr lang="ru-RU" sz="5900" b="1" dirty="0">
              <a:solidFill>
                <a:schemeClr val="tx1"/>
              </a:solidFill>
            </a:endParaRPr>
          </a:p>
          <a:p>
            <a:pPr algn="l"/>
            <a:r>
              <a:rPr lang="ru-RU" sz="3600" b="1" dirty="0">
                <a:solidFill>
                  <a:schemeClr val="tx1"/>
                </a:solidFill>
              </a:rPr>
              <a:t>Дмитрий </a:t>
            </a:r>
            <a:r>
              <a:rPr lang="ru-RU" sz="3600" b="1" dirty="0" err="1">
                <a:solidFill>
                  <a:schemeClr val="tx1"/>
                </a:solidFill>
              </a:rPr>
              <a:t>Ангарданович</a:t>
            </a:r>
            <a:r>
              <a:rPr lang="ru-RU" sz="3600" b="1" dirty="0">
                <a:solidFill>
                  <a:schemeClr val="tx1"/>
                </a:solidFill>
              </a:rPr>
              <a:t> родом с </a:t>
            </a:r>
            <a:r>
              <a:rPr lang="ru-RU" sz="3600" b="1" dirty="0" err="1">
                <a:solidFill>
                  <a:schemeClr val="tx1"/>
                </a:solidFill>
              </a:rPr>
              <a:t>Качугского</a:t>
            </a:r>
            <a:r>
              <a:rPr lang="ru-RU" sz="3600" b="1" dirty="0">
                <a:solidFill>
                  <a:schemeClr val="tx1"/>
                </a:solidFill>
              </a:rPr>
              <a:t> района, село Малый голы. Он был ещё совсем молодым парнем, когда внезапно началась эта страшная война... Ему было всего 17 лет! Он подделал себе документы (прибавил два года), чтобы его взяли на фронт. Так как ростом был невысокий, определили его в танковые войска. Он был танкистом. У него было множество ранений и ожогов. Но! ОН прошёл всю войну. Дошёл до Берлина. И участвовал в параде победы на Красной Площади в Москве (1945г.)</a:t>
            </a:r>
          </a:p>
          <a:p>
            <a:pPr algn="l"/>
            <a:r>
              <a:rPr lang="ru-RU" sz="3600" b="1" dirty="0">
                <a:solidFill>
                  <a:schemeClr val="tx1"/>
                </a:solidFill>
              </a:rPr>
              <a:t>Как и многие участники войны, он не любил вспоминать и рассказывать о том тяжелом времени. Вернулся  на родину и начал работать трактористом, построил дом, женился и стал отцом пятерых детей. Всех вырастил, поставил на ноги. После уже стал дедушкой. И даже успел повидать правнуков. Ушел из жизни в 83 года.</a:t>
            </a:r>
          </a:p>
          <a:p>
            <a:endParaRPr lang="ru-RU" sz="3600" b="1" dirty="0" smtClean="0">
              <a:solidFill>
                <a:schemeClr val="tx1"/>
              </a:solidFill>
            </a:endParaRPr>
          </a:p>
          <a:p>
            <a:r>
              <a:rPr lang="ru-RU" sz="3600" b="1" dirty="0" smtClean="0">
                <a:solidFill>
                  <a:schemeClr val="tx1"/>
                </a:solidFill>
                <a:effectLst>
                  <a:outerShdw blurRad="38100" dist="38100" dir="2700000" algn="tl">
                    <a:srgbClr val="000000">
                      <a:alpha val="43137"/>
                    </a:srgbClr>
                  </a:outerShdw>
                </a:effectLst>
              </a:rPr>
              <a:t>Семья </a:t>
            </a:r>
            <a:r>
              <a:rPr lang="ru-RU" sz="3600" b="1" dirty="0" err="1">
                <a:solidFill>
                  <a:schemeClr val="tx1"/>
                </a:solidFill>
                <a:effectLst>
                  <a:outerShdw blurRad="38100" dist="38100" dir="2700000" algn="tl">
                    <a:srgbClr val="000000">
                      <a:alpha val="43137"/>
                    </a:srgbClr>
                  </a:outerShdw>
                </a:effectLst>
              </a:rPr>
              <a:t>Хамашкеевых</a:t>
            </a:r>
            <a:endParaRPr lang="ru-RU" sz="36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ndParaRPr>
          </a:p>
        </p:txBody>
      </p:sp>
      <p:pic>
        <p:nvPicPr>
          <p:cNvPr id="10" name="Рисунок 9" descr="unnamed.png"/>
          <p:cNvPicPr>
            <a:picLocks noChangeAspect="1"/>
          </p:cNvPicPr>
          <p:nvPr/>
        </p:nvPicPr>
        <p:blipFill>
          <a:blip r:embed="rId4" cstate="print"/>
          <a:stretch>
            <a:fillRect/>
          </a:stretch>
        </p:blipFill>
        <p:spPr>
          <a:xfrm>
            <a:off x="984521"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5" cstate="print"/>
          <a:stretch>
            <a:fillRect/>
          </a:stretch>
        </p:blipFill>
        <p:spPr>
          <a:xfrm>
            <a:off x="0" y="0"/>
            <a:ext cx="1969043" cy="4957769"/>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5064" y="200603"/>
            <a:ext cx="2571760" cy="3775666"/>
          </a:xfrm>
          <a:prstGeom prst="rect">
            <a:avLst/>
          </a:prstGeom>
          <a:noFill/>
          <a:ln w="38100">
            <a:solidFill>
              <a:schemeClr val="accent6">
                <a:lumMod val="50000"/>
              </a:schemeClr>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172400"/>
            <a:ext cx="6858000" cy="971600"/>
          </a:xfrm>
          <a:prstGeom prst="rect">
            <a:avLst/>
          </a:prstGeom>
        </p:spPr>
      </p:pic>
    </p:spTree>
    <p:extLst>
      <p:ext uri="{BB962C8B-B14F-4D97-AF65-F5344CB8AC3E}">
        <p14:creationId xmlns:p14="http://schemas.microsoft.com/office/powerpoint/2010/main" val="366782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692696" y="4139952"/>
            <a:ext cx="5808137" cy="4432576"/>
          </a:xfrm>
        </p:spPr>
        <p:txBody>
          <a:bodyPr>
            <a:normAutofit fontScale="55000" lnSpcReduction="20000"/>
          </a:bodyPr>
          <a:lstStyle/>
          <a:p>
            <a:pPr algn="r">
              <a:lnSpc>
                <a:spcPct val="107000"/>
              </a:lnSpc>
              <a:spcAft>
                <a:spcPts val="800"/>
              </a:spcAft>
            </a:pPr>
            <a:r>
              <a:rPr lang="ru-RU" sz="5900" b="1" dirty="0" err="1" smtClean="0">
                <a:solidFill>
                  <a:schemeClr val="tx1"/>
                </a:solidFill>
              </a:rPr>
              <a:t>Нурмухамед</a:t>
            </a:r>
            <a:r>
              <a:rPr lang="ru-RU" sz="5900" b="1" dirty="0" smtClean="0">
                <a:solidFill>
                  <a:schemeClr val="tx1"/>
                </a:solidFill>
              </a:rPr>
              <a:t> </a:t>
            </a:r>
            <a:r>
              <a:rPr lang="ru-RU" sz="5900" b="1" dirty="0" err="1" smtClean="0">
                <a:solidFill>
                  <a:schemeClr val="tx1"/>
                </a:solidFill>
              </a:rPr>
              <a:t>Галимьянов</a:t>
            </a:r>
            <a:endParaRPr lang="ru-RU" sz="5900" b="1" dirty="0">
              <a:solidFill>
                <a:schemeClr val="tx1"/>
              </a:solidFill>
            </a:endParaRPr>
          </a:p>
          <a:p>
            <a:pPr algn="l"/>
            <a:r>
              <a:rPr lang="ru-RU" sz="3600" b="1" dirty="0" smtClean="0">
                <a:solidFill>
                  <a:schemeClr val="tx1"/>
                </a:solidFill>
              </a:rPr>
              <a:t>Родился 10 октября 1916 года в деревне </a:t>
            </a:r>
            <a:r>
              <a:rPr lang="ru-RU" sz="3600" b="1" dirty="0" err="1" smtClean="0">
                <a:solidFill>
                  <a:schemeClr val="tx1"/>
                </a:solidFill>
              </a:rPr>
              <a:t>Куянково</a:t>
            </a:r>
            <a:r>
              <a:rPr lang="ru-RU" sz="3600" b="1" dirty="0" smtClean="0">
                <a:solidFill>
                  <a:schemeClr val="tx1"/>
                </a:solidFill>
              </a:rPr>
              <a:t> в Марийской АССР. Был призван в 21 армию в 210 стрелковую дивизию. В  октябре 1942 года в  районе деревни Васильки </a:t>
            </a:r>
            <a:r>
              <a:rPr lang="ru-RU" sz="3600" b="1" dirty="0" err="1">
                <a:solidFill>
                  <a:schemeClr val="tx1"/>
                </a:solidFill>
              </a:rPr>
              <a:t>З</a:t>
            </a:r>
            <a:r>
              <a:rPr lang="ru-RU" sz="3600" b="1" dirty="0" err="1" smtClean="0">
                <a:solidFill>
                  <a:schemeClr val="tx1"/>
                </a:solidFill>
              </a:rPr>
              <a:t>убцовского</a:t>
            </a:r>
            <a:r>
              <a:rPr lang="ru-RU" sz="3600" b="1" dirty="0" smtClean="0">
                <a:solidFill>
                  <a:schemeClr val="tx1"/>
                </a:solidFill>
              </a:rPr>
              <a:t> района выслеживал и обезвреживал  мины к доступу </a:t>
            </a:r>
            <a:r>
              <a:rPr lang="ru-RU" sz="3600" b="1" dirty="0" err="1" smtClean="0">
                <a:solidFill>
                  <a:schemeClr val="tx1"/>
                </a:solidFill>
              </a:rPr>
              <a:t>ДЗОТа</a:t>
            </a:r>
            <a:r>
              <a:rPr lang="ru-RU" sz="3600" b="1" dirty="0" smtClean="0">
                <a:solidFill>
                  <a:schemeClr val="tx1"/>
                </a:solidFill>
              </a:rPr>
              <a:t>. За проявленную стойкость, мужество и героизм был представлен к награде. </a:t>
            </a:r>
          </a:p>
          <a:p>
            <a:pPr algn="l"/>
            <a:r>
              <a:rPr lang="ru-RU" sz="3600" b="1" dirty="0" smtClean="0">
                <a:solidFill>
                  <a:schemeClr val="tx1"/>
                </a:solidFill>
              </a:rPr>
              <a:t>В 1943 г. под г. Ржев был ранен в  правую ногу, госпитализирован. В октябре 1945 года вернулся домой в звании сержанта. Награжден орденом «Отечественной войны 1-й степени» и «Медалью за отвагу»</a:t>
            </a:r>
            <a:endParaRPr lang="ru-RU" sz="3600" b="1" dirty="0">
              <a:solidFill>
                <a:schemeClr val="tx1"/>
              </a:solidFill>
            </a:endParaRPr>
          </a:p>
          <a:p>
            <a:endParaRPr lang="ru-RU" sz="3600" b="1" dirty="0" smtClean="0">
              <a:solidFill>
                <a:schemeClr val="tx1"/>
              </a:solidFill>
            </a:endParaRPr>
          </a:p>
          <a:p>
            <a:r>
              <a:rPr lang="ru-RU" sz="3600" b="1" dirty="0" smtClean="0">
                <a:solidFill>
                  <a:schemeClr val="tx1"/>
                </a:solidFill>
                <a:effectLst>
                  <a:outerShdw blurRad="38100" dist="38100" dir="2700000" algn="tl">
                    <a:srgbClr val="000000">
                      <a:alpha val="43137"/>
                    </a:srgbClr>
                  </a:outerShdw>
                </a:effectLst>
              </a:rPr>
              <a:t>Семья </a:t>
            </a:r>
            <a:r>
              <a:rPr lang="ru-RU" sz="3600" b="1" dirty="0" err="1" smtClean="0">
                <a:solidFill>
                  <a:schemeClr val="tx1"/>
                </a:solidFill>
                <a:effectLst>
                  <a:outerShdw blurRad="38100" dist="38100" dir="2700000" algn="tl">
                    <a:srgbClr val="000000">
                      <a:alpha val="43137"/>
                    </a:srgbClr>
                  </a:outerShdw>
                </a:effectLst>
              </a:rPr>
              <a:t>Шехтель</a:t>
            </a:r>
            <a:endParaRPr lang="ru-RU" sz="36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ndParaRPr>
          </a:p>
        </p:txBody>
      </p:sp>
      <p:pic>
        <p:nvPicPr>
          <p:cNvPr id="10" name="Рисунок 9" descr="unnamed.png"/>
          <p:cNvPicPr>
            <a:picLocks noChangeAspect="1"/>
          </p:cNvPicPr>
          <p:nvPr/>
        </p:nvPicPr>
        <p:blipFill>
          <a:blip r:embed="rId3" cstate="print"/>
          <a:stretch>
            <a:fillRect/>
          </a:stretch>
        </p:blipFill>
        <p:spPr>
          <a:xfrm>
            <a:off x="984521"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4" cstate="print"/>
          <a:stretch>
            <a:fillRect/>
          </a:stretch>
        </p:blipFill>
        <p:spPr>
          <a:xfrm>
            <a:off x="0" y="0"/>
            <a:ext cx="1969043" cy="4957769"/>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064" y="202014"/>
            <a:ext cx="2708870" cy="3667125"/>
          </a:xfrm>
          <a:prstGeom prst="rect">
            <a:avLst/>
          </a:prstGeom>
          <a:noFill/>
          <a:ln w="38100">
            <a:solidFill>
              <a:schemeClr val="accent6">
                <a:lumMod val="50000"/>
              </a:schemeClr>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72400"/>
            <a:ext cx="6858000" cy="971600"/>
          </a:xfrm>
          <a:prstGeom prst="rect">
            <a:avLst/>
          </a:prstGeom>
        </p:spPr>
      </p:pic>
    </p:spTree>
    <p:extLst>
      <p:ext uri="{BB962C8B-B14F-4D97-AF65-F5344CB8AC3E}">
        <p14:creationId xmlns:p14="http://schemas.microsoft.com/office/powerpoint/2010/main" val="155313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188640" y="3871781"/>
            <a:ext cx="6536899" cy="4660659"/>
          </a:xfrm>
        </p:spPr>
        <p:txBody>
          <a:bodyPr>
            <a:normAutofit fontScale="25000" lnSpcReduction="20000"/>
          </a:bodyPr>
          <a:lstStyle/>
          <a:p>
            <a:pPr algn="r">
              <a:lnSpc>
                <a:spcPct val="107000"/>
              </a:lnSpc>
              <a:spcAft>
                <a:spcPts val="800"/>
              </a:spcAft>
            </a:pPr>
            <a:r>
              <a:rPr lang="ru-RU" sz="12800" b="1" dirty="0" err="1">
                <a:solidFill>
                  <a:schemeClr val="tx1"/>
                </a:solidFill>
              </a:rPr>
              <a:t>Воробъев</a:t>
            </a:r>
            <a:r>
              <a:rPr lang="ru-RU" sz="12800" b="1" dirty="0">
                <a:solidFill>
                  <a:schemeClr val="tx1"/>
                </a:solidFill>
              </a:rPr>
              <a:t> Мирон </a:t>
            </a:r>
            <a:r>
              <a:rPr lang="ru-RU" sz="12800" b="1" dirty="0" err="1">
                <a:solidFill>
                  <a:schemeClr val="tx1"/>
                </a:solidFill>
              </a:rPr>
              <a:t>Ермолаевич</a:t>
            </a:r>
            <a:endParaRPr lang="ru-RU" sz="12800" b="1" dirty="0">
              <a:solidFill>
                <a:schemeClr val="tx1"/>
              </a:solidFill>
            </a:endParaRPr>
          </a:p>
          <a:p>
            <a:pPr algn="l">
              <a:lnSpc>
                <a:spcPct val="107000"/>
              </a:lnSpc>
              <a:spcAft>
                <a:spcPts val="800"/>
              </a:spcAft>
            </a:pPr>
            <a:r>
              <a:rPr lang="ru-RU" sz="8000" b="1" dirty="0">
                <a:solidFill>
                  <a:schemeClr val="tx1"/>
                </a:solidFill>
              </a:rPr>
              <a:t>Родился в с. </a:t>
            </a:r>
            <a:r>
              <a:rPr lang="ru-RU" sz="8000" b="1" dirty="0" err="1">
                <a:solidFill>
                  <a:schemeClr val="tx1"/>
                </a:solidFill>
              </a:rPr>
              <a:t>Заплескино</a:t>
            </a:r>
            <a:r>
              <a:rPr lang="ru-RU" sz="8000" b="1" dirty="0">
                <a:solidFill>
                  <a:schemeClr val="tx1"/>
                </a:solidFill>
              </a:rPr>
              <a:t> в 1902 года.  Был участником ВОВ, Призван был в </a:t>
            </a:r>
            <a:r>
              <a:rPr lang="ru-RU" sz="8000" b="1" dirty="0" err="1">
                <a:solidFill>
                  <a:schemeClr val="tx1"/>
                </a:solidFill>
              </a:rPr>
              <a:t>Жигаловском</a:t>
            </a:r>
            <a:r>
              <a:rPr lang="ru-RU" sz="8000" b="1" dirty="0">
                <a:solidFill>
                  <a:schemeClr val="tx1"/>
                </a:solidFill>
              </a:rPr>
              <a:t> РВК. Когда уходил на фронт, ему было 39 лет., уходил на войну на своём коне, со своим оружием, с лыжами и рюкзаком), его приглашали быть писарем в штабе, но он отказался, так как хотел воевать. Служил в Сибирской дивизии, воинское звание Красноармеец Гвардии. Часть в которой он служил была засекречена, поэтому писем от него практически не поступало. В одном из писем было написано : «Сидим в окопах, а снаряды </a:t>
            </a:r>
            <a:r>
              <a:rPr lang="ru-RU" sz="8000" b="1" dirty="0" err="1">
                <a:solidFill>
                  <a:schemeClr val="tx1"/>
                </a:solidFill>
              </a:rPr>
              <a:t>сыпятся</a:t>
            </a:r>
            <a:r>
              <a:rPr lang="ru-RU" sz="8000" b="1" dirty="0">
                <a:solidFill>
                  <a:schemeClr val="tx1"/>
                </a:solidFill>
              </a:rPr>
              <a:t> на нас как семечки…» В 1943г. он считался без вести  пропавшим.  После, из архивов мы узнали, что он был в плену у врага, там же и погиб</a:t>
            </a:r>
            <a:r>
              <a:rPr lang="ru-RU" sz="8000" b="1" dirty="0" smtClean="0">
                <a:solidFill>
                  <a:schemeClr val="tx1"/>
                </a:solidFill>
              </a:rPr>
              <a:t>.</a:t>
            </a:r>
            <a:endParaRPr lang="ru-RU" sz="4200" b="1" dirty="0">
              <a:solidFill>
                <a:schemeClr val="tx1"/>
              </a:solidFill>
            </a:endParaRPr>
          </a:p>
          <a:p>
            <a:r>
              <a:rPr lang="ru-RU" sz="7200" b="1" dirty="0" smtClean="0">
                <a:solidFill>
                  <a:schemeClr val="tx1"/>
                </a:solidFill>
                <a:effectLst>
                  <a:outerShdw blurRad="38100" dist="38100" dir="2700000" algn="tl">
                    <a:srgbClr val="000000">
                      <a:alpha val="43137"/>
                    </a:srgbClr>
                  </a:outerShdw>
                </a:effectLst>
              </a:rPr>
              <a:t>Семья </a:t>
            </a:r>
            <a:r>
              <a:rPr lang="ru-RU" sz="7200" b="1" dirty="0" err="1" smtClean="0">
                <a:solidFill>
                  <a:schemeClr val="tx1"/>
                </a:solidFill>
                <a:effectLst>
                  <a:outerShdw blurRad="38100" dist="38100" dir="2700000" algn="tl">
                    <a:srgbClr val="000000">
                      <a:alpha val="43137"/>
                    </a:srgbClr>
                  </a:outerShdw>
                </a:effectLst>
              </a:rPr>
              <a:t>Исецких</a:t>
            </a:r>
            <a:endParaRPr lang="ru-RU" sz="72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ndParaRPr>
          </a:p>
        </p:txBody>
      </p:sp>
      <p:pic>
        <p:nvPicPr>
          <p:cNvPr id="10" name="Рисунок 9" descr="unnamed.png"/>
          <p:cNvPicPr>
            <a:picLocks noChangeAspect="1"/>
          </p:cNvPicPr>
          <p:nvPr/>
        </p:nvPicPr>
        <p:blipFill>
          <a:blip r:embed="rId3" cstate="print"/>
          <a:stretch>
            <a:fillRect/>
          </a:stretch>
        </p:blipFill>
        <p:spPr>
          <a:xfrm>
            <a:off x="984521"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4" cstate="print"/>
          <a:stretch>
            <a:fillRect/>
          </a:stretch>
        </p:blipFill>
        <p:spPr>
          <a:xfrm>
            <a:off x="0" y="0"/>
            <a:ext cx="1969043" cy="4957769"/>
          </a:xfrm>
          <a:prstGeom prst="rect">
            <a:avLst/>
          </a:prstGeom>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072" y="199373"/>
            <a:ext cx="2648466" cy="3672408"/>
          </a:xfrm>
          <a:prstGeom prst="rect">
            <a:avLst/>
          </a:prstGeom>
          <a:noFill/>
          <a:ln w="38100">
            <a:solidFill>
              <a:schemeClr val="accent6">
                <a:lumMod val="50000"/>
              </a:schemeClr>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72401"/>
            <a:ext cx="6858000" cy="971600"/>
          </a:xfrm>
          <a:prstGeom prst="rect">
            <a:avLst/>
          </a:prstGeom>
        </p:spPr>
      </p:pic>
    </p:spTree>
    <p:extLst>
      <p:ext uri="{BB962C8B-B14F-4D97-AF65-F5344CB8AC3E}">
        <p14:creationId xmlns:p14="http://schemas.microsoft.com/office/powerpoint/2010/main" val="180429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592555" y="4355976"/>
            <a:ext cx="6104850" cy="4104456"/>
          </a:xfrm>
        </p:spPr>
        <p:txBody>
          <a:bodyPr>
            <a:normAutofit fontScale="25000" lnSpcReduction="20000"/>
          </a:bodyPr>
          <a:lstStyle/>
          <a:p>
            <a:pPr algn="r">
              <a:lnSpc>
                <a:spcPct val="107000"/>
              </a:lnSpc>
              <a:spcAft>
                <a:spcPts val="800"/>
              </a:spcAft>
            </a:pPr>
            <a:r>
              <a:rPr lang="ru-RU" sz="12800" b="1" dirty="0" smtClean="0">
                <a:solidFill>
                  <a:schemeClr val="tx1"/>
                </a:solidFill>
              </a:rPr>
              <a:t>Холкин Михаил </a:t>
            </a:r>
            <a:r>
              <a:rPr lang="ru-RU" sz="12800" b="1" dirty="0" err="1" smtClean="0">
                <a:solidFill>
                  <a:schemeClr val="tx1"/>
                </a:solidFill>
              </a:rPr>
              <a:t>Перфильевич</a:t>
            </a:r>
            <a:endParaRPr lang="ru-RU" sz="12800" b="1" dirty="0">
              <a:solidFill>
                <a:schemeClr val="tx1"/>
              </a:solidFill>
            </a:endParaRPr>
          </a:p>
          <a:p>
            <a:pPr algn="l">
              <a:lnSpc>
                <a:spcPct val="107000"/>
              </a:lnSpc>
              <a:spcAft>
                <a:spcPts val="800"/>
              </a:spcAft>
            </a:pPr>
            <a:r>
              <a:rPr lang="ru-RU" sz="8000" b="1" dirty="0">
                <a:solidFill>
                  <a:schemeClr val="tx1"/>
                </a:solidFill>
              </a:rPr>
              <a:t>Родился в </a:t>
            </a:r>
            <a:r>
              <a:rPr lang="ru-RU" sz="8000" b="1" dirty="0" smtClean="0">
                <a:solidFill>
                  <a:schemeClr val="tx1"/>
                </a:solidFill>
              </a:rPr>
              <a:t>деревне </a:t>
            </a:r>
            <a:r>
              <a:rPr lang="ru-RU" sz="8000" b="1" dirty="0" err="1" smtClean="0">
                <a:solidFill>
                  <a:schemeClr val="tx1"/>
                </a:solidFill>
              </a:rPr>
              <a:t>Авяк</a:t>
            </a:r>
            <a:r>
              <a:rPr lang="ru-RU" sz="8000" b="1" dirty="0" smtClean="0">
                <a:solidFill>
                  <a:schemeClr val="tx1"/>
                </a:solidFill>
              </a:rPr>
              <a:t> Омской области.  </a:t>
            </a:r>
            <a:r>
              <a:rPr lang="ru-RU" sz="8000" b="1" dirty="0">
                <a:solidFill>
                  <a:schemeClr val="tx1"/>
                </a:solidFill>
              </a:rPr>
              <a:t>Был </a:t>
            </a:r>
            <a:r>
              <a:rPr lang="ru-RU" sz="8000" b="1" dirty="0" smtClean="0">
                <a:solidFill>
                  <a:schemeClr val="tx1"/>
                </a:solidFill>
              </a:rPr>
              <a:t>призван на военную службу 13 сентября 1939 года. Служил в 5 бригаде ПВО Дальневосточного фронта в звании старшего сержанта, участвовал в боях с японскими империалистами с августа по сентябрь 1945 года. В марте 1946 года был демобилизован и вернулся к родителям в </a:t>
            </a:r>
            <a:r>
              <a:rPr lang="ru-RU" sz="8000" b="1" dirty="0" err="1" smtClean="0">
                <a:solidFill>
                  <a:schemeClr val="tx1"/>
                </a:solidFill>
              </a:rPr>
              <a:t>Бодайбинский</a:t>
            </a:r>
            <a:r>
              <a:rPr lang="ru-RU" sz="8000" b="1" dirty="0" smtClean="0">
                <a:solidFill>
                  <a:schemeClr val="tx1"/>
                </a:solidFill>
              </a:rPr>
              <a:t> район. Имеет правительственные награды за победу над </a:t>
            </a:r>
            <a:r>
              <a:rPr lang="ru-RU" sz="8000" b="1" dirty="0">
                <a:solidFill>
                  <a:schemeClr val="tx1"/>
                </a:solidFill>
              </a:rPr>
              <a:t>Я</a:t>
            </a:r>
            <a:r>
              <a:rPr lang="ru-RU" sz="8000" b="1" dirty="0" smtClean="0">
                <a:solidFill>
                  <a:schemeClr val="tx1"/>
                </a:solidFill>
              </a:rPr>
              <a:t>понией и Германией</a:t>
            </a:r>
            <a:endParaRPr lang="ru-RU" sz="4200" b="1" dirty="0">
              <a:solidFill>
                <a:schemeClr val="tx1"/>
              </a:solidFill>
            </a:endParaRPr>
          </a:p>
          <a:p>
            <a:r>
              <a:rPr lang="ru-RU" sz="7200" b="1" dirty="0" smtClean="0">
                <a:solidFill>
                  <a:schemeClr val="tx1"/>
                </a:solidFill>
                <a:effectLst>
                  <a:outerShdw blurRad="38100" dist="38100" dir="2700000" algn="tl">
                    <a:srgbClr val="000000">
                      <a:alpha val="43137"/>
                    </a:srgbClr>
                  </a:outerShdw>
                </a:effectLst>
              </a:rPr>
              <a:t>Семья Рыженко</a:t>
            </a:r>
            <a:endParaRPr lang="ru-RU" sz="72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ndParaRPr>
          </a:p>
        </p:txBody>
      </p:sp>
      <p:pic>
        <p:nvPicPr>
          <p:cNvPr id="10" name="Рисунок 9" descr="unnamed.png"/>
          <p:cNvPicPr>
            <a:picLocks noChangeAspect="1"/>
          </p:cNvPicPr>
          <p:nvPr/>
        </p:nvPicPr>
        <p:blipFill>
          <a:blip r:embed="rId3" cstate="print"/>
          <a:stretch>
            <a:fillRect/>
          </a:stretch>
        </p:blipFill>
        <p:spPr>
          <a:xfrm>
            <a:off x="984521"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4" cstate="print"/>
          <a:stretch>
            <a:fillRect/>
          </a:stretch>
        </p:blipFill>
        <p:spPr>
          <a:xfrm>
            <a:off x="0" y="0"/>
            <a:ext cx="1969043" cy="4957769"/>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055" y="242416"/>
            <a:ext cx="2690063" cy="3897536"/>
          </a:xfrm>
          <a:prstGeom prst="rect">
            <a:avLst/>
          </a:prstGeom>
          <a:noFill/>
          <a:ln w="38100">
            <a:solidFill>
              <a:schemeClr val="accent6">
                <a:lumMod val="50000"/>
              </a:schemeClr>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00391"/>
            <a:ext cx="6858000" cy="1043609"/>
          </a:xfrm>
          <a:prstGeom prst="rect">
            <a:avLst/>
          </a:prstGeom>
        </p:spPr>
      </p:pic>
    </p:spTree>
    <p:extLst>
      <p:ext uri="{BB962C8B-B14F-4D97-AF65-F5344CB8AC3E}">
        <p14:creationId xmlns:p14="http://schemas.microsoft.com/office/powerpoint/2010/main" val="358042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useBgFill="1">
        <p:nvSpPr>
          <p:cNvPr id="3" name="Подзаголовок 2"/>
          <p:cNvSpPr>
            <a:spLocks noGrp="1"/>
          </p:cNvSpPr>
          <p:nvPr>
            <p:ph type="subTitle" idx="1"/>
          </p:nvPr>
        </p:nvSpPr>
        <p:spPr>
          <a:xfrm>
            <a:off x="620689" y="4427984"/>
            <a:ext cx="6104850" cy="4104456"/>
          </a:xfrm>
        </p:spPr>
        <p:txBody>
          <a:bodyPr>
            <a:normAutofit fontScale="25000" lnSpcReduction="20000"/>
          </a:bodyPr>
          <a:lstStyle/>
          <a:p>
            <a:pPr algn="r">
              <a:lnSpc>
                <a:spcPct val="107000"/>
              </a:lnSpc>
              <a:spcAft>
                <a:spcPts val="800"/>
              </a:spcAft>
            </a:pPr>
            <a:r>
              <a:rPr lang="ru-RU" sz="11200" b="1" dirty="0" smtClean="0">
                <a:solidFill>
                  <a:schemeClr val="tx1"/>
                </a:solidFill>
              </a:rPr>
              <a:t>Лаврентьев Николай Лаврентьевич</a:t>
            </a:r>
            <a:endParaRPr lang="ru-RU" sz="11200" b="1" dirty="0">
              <a:solidFill>
                <a:schemeClr val="tx1"/>
              </a:solidFill>
            </a:endParaRPr>
          </a:p>
          <a:p>
            <a:pPr algn="l">
              <a:lnSpc>
                <a:spcPct val="107000"/>
              </a:lnSpc>
              <a:spcAft>
                <a:spcPts val="800"/>
              </a:spcAft>
            </a:pPr>
            <a:r>
              <a:rPr lang="ru-RU" sz="8000" b="1" dirty="0" smtClean="0">
                <a:solidFill>
                  <a:schemeClr val="tx1"/>
                </a:solidFill>
              </a:rPr>
              <a:t>Был призван на военную службу  в 1941 году. Был командиром отделения саперного батальона 604 воинской части, защищал подступы к Сталинграду. Вследствие тяжёлого ранения был призван военной врачебной комиссией негодным к прохождению дальнейшей воинской службы и уволен в запас в 1943 году. За отвагу и мужество проявленные в боях был награжден медалью «За отвагу», «Орденом отечественной войны второй степени» и иными правительственными медалями.</a:t>
            </a:r>
            <a:endParaRPr lang="ru-RU" sz="4200" b="1" dirty="0">
              <a:solidFill>
                <a:schemeClr val="tx1"/>
              </a:solidFill>
            </a:endParaRPr>
          </a:p>
          <a:p>
            <a:r>
              <a:rPr lang="ru-RU" sz="7200" b="1" dirty="0" smtClean="0">
                <a:solidFill>
                  <a:schemeClr val="tx1"/>
                </a:solidFill>
                <a:effectLst>
                  <a:outerShdw blurRad="38100" dist="38100" dir="2700000" algn="tl">
                    <a:srgbClr val="000000">
                      <a:alpha val="43137"/>
                    </a:srgbClr>
                  </a:outerShdw>
                </a:effectLst>
              </a:rPr>
              <a:t>Семья Шевчук</a:t>
            </a:r>
            <a:endParaRPr lang="ru-RU" sz="7200" b="1" dirty="0">
              <a:solidFill>
                <a:schemeClr val="tx1"/>
              </a:solidFill>
              <a:effectLst>
                <a:outerShdw blurRad="38100" dist="38100" dir="2700000" algn="tl">
                  <a:srgbClr val="000000">
                    <a:alpha val="43137"/>
                  </a:srgbClr>
                </a:outerShdw>
              </a:effectLst>
            </a:endParaRPr>
          </a:p>
          <a:p>
            <a:endParaRPr lang="ru-RU" sz="3600" b="1" dirty="0">
              <a:solidFill>
                <a:schemeClr val="tx1"/>
              </a:solidFill>
            </a:endParaRPr>
          </a:p>
        </p:txBody>
      </p:sp>
      <p:pic>
        <p:nvPicPr>
          <p:cNvPr id="10" name="Рисунок 9" descr="unnamed.png"/>
          <p:cNvPicPr>
            <a:picLocks noChangeAspect="1"/>
          </p:cNvPicPr>
          <p:nvPr/>
        </p:nvPicPr>
        <p:blipFill>
          <a:blip r:embed="rId3" cstate="print"/>
          <a:stretch>
            <a:fillRect/>
          </a:stretch>
        </p:blipFill>
        <p:spPr>
          <a:xfrm>
            <a:off x="984521" y="876704"/>
            <a:ext cx="2786058" cy="2317746"/>
          </a:xfrm>
          <a:prstGeom prst="rect">
            <a:avLst/>
          </a:prstGeom>
        </p:spPr>
      </p:pic>
      <p:sp>
        <p:nvSpPr>
          <p:cNvPr id="4" name="Прямоугольник 3"/>
          <p:cNvSpPr/>
          <p:nvPr/>
        </p:nvSpPr>
        <p:spPr>
          <a:xfrm>
            <a:off x="0" y="0"/>
            <a:ext cx="6858000" cy="91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d9fcf8a5859b.png"/>
          <p:cNvPicPr>
            <a:picLocks noChangeAspect="1"/>
          </p:cNvPicPr>
          <p:nvPr/>
        </p:nvPicPr>
        <p:blipFill>
          <a:blip r:embed="rId4" cstate="print"/>
          <a:stretch>
            <a:fillRect/>
          </a:stretch>
        </p:blipFill>
        <p:spPr>
          <a:xfrm>
            <a:off x="0" y="0"/>
            <a:ext cx="1969043" cy="4957769"/>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056" y="347104"/>
            <a:ext cx="2754765" cy="3376946"/>
          </a:xfrm>
          <a:prstGeom prst="rect">
            <a:avLst/>
          </a:prstGeom>
          <a:noFill/>
          <a:ln w="38100">
            <a:solidFill>
              <a:schemeClr val="accent6">
                <a:lumMod val="50000"/>
              </a:schemeClr>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pic>
      <p:pic>
        <p:nvPicPr>
          <p:cNvPr id="12" name="Рисунок 11" descr="d9fcf8a5859b.png"/>
          <p:cNvPicPr>
            <a:picLocks noChangeAspect="1"/>
          </p:cNvPicPr>
          <p:nvPr/>
        </p:nvPicPr>
        <p:blipFill>
          <a:blip r:embed="rId4" cstate="print"/>
          <a:stretch>
            <a:fillRect/>
          </a:stretch>
        </p:blipFill>
        <p:spPr>
          <a:xfrm>
            <a:off x="152400" y="152400"/>
            <a:ext cx="1969043" cy="4957769"/>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100391"/>
            <a:ext cx="6858000" cy="1043609"/>
          </a:xfrm>
          <a:prstGeom prst="rect">
            <a:avLst/>
          </a:prstGeom>
        </p:spPr>
      </p:pic>
    </p:spTree>
    <p:extLst>
      <p:ext uri="{BB962C8B-B14F-4D97-AF65-F5344CB8AC3E}">
        <p14:creationId xmlns:p14="http://schemas.microsoft.com/office/powerpoint/2010/main" val="11181550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TotalTime>
  <Words>994</Words>
  <Application>Microsoft Office PowerPoint</Application>
  <PresentationFormat>Экран (4:3)</PresentationFormat>
  <Paragraphs>74</Paragraphs>
  <Slides>15</Slides>
  <Notes>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Учетная запись Майкрософт</cp:lastModifiedBy>
  <cp:revision>60</cp:revision>
  <dcterms:created xsi:type="dcterms:W3CDTF">2020-03-25T05:28:47Z</dcterms:created>
  <dcterms:modified xsi:type="dcterms:W3CDTF">2023-10-03T11:41:56Z</dcterms:modified>
</cp:coreProperties>
</file>