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4" y="-57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549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31140" y="243840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0" y="0"/>
                </a:moveTo>
                <a:lnTo>
                  <a:pt x="11724640" y="0"/>
                </a:lnTo>
                <a:lnTo>
                  <a:pt x="11724640" y="6377940"/>
                </a:lnTo>
                <a:lnTo>
                  <a:pt x="0" y="637794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978660" y="37338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72701" y="1004944"/>
            <a:ext cx="10246596" cy="20554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607662" y="3842061"/>
            <a:ext cx="4976675" cy="17132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1">
                <a:solidFill>
                  <a:srgbClr val="549E3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1">
                <a:solidFill>
                  <a:srgbClr val="549E3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1">
                <a:solidFill>
                  <a:srgbClr val="549E3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549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31140" y="243840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11724640" y="0"/>
                </a:moveTo>
                <a:lnTo>
                  <a:pt x="0" y="0"/>
                </a:lnTo>
                <a:lnTo>
                  <a:pt x="0" y="6377940"/>
                </a:lnTo>
                <a:lnTo>
                  <a:pt x="11724640" y="6377940"/>
                </a:lnTo>
                <a:lnTo>
                  <a:pt x="117246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43317" y="475094"/>
            <a:ext cx="9905364" cy="1068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1">
                <a:solidFill>
                  <a:srgbClr val="549E3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4836" y="2043176"/>
            <a:ext cx="11042327" cy="3887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80975" rIns="0" bIns="0" rtlCol="0">
            <a:spAutoFit/>
          </a:bodyPr>
          <a:lstStyle/>
          <a:p>
            <a:pPr marL="1601470" marR="5080" indent="-1589405">
              <a:lnSpc>
                <a:spcPts val="7340"/>
              </a:lnSpc>
              <a:spcBef>
                <a:spcPts val="1425"/>
              </a:spcBef>
            </a:pPr>
            <a:r>
              <a:rPr spc="-75" dirty="0"/>
              <a:t>АРТИКУЛЯЦИОННАЯ </a:t>
            </a:r>
            <a:r>
              <a:rPr spc="-1785" dirty="0"/>
              <a:t> </a:t>
            </a:r>
            <a:r>
              <a:rPr spc="-40" dirty="0"/>
              <a:t>ГИМНАСТИКА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xfrm>
            <a:off x="3607662" y="3842061"/>
            <a:ext cx="4976675" cy="11631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1800"/>
              </a:lnSpc>
              <a:spcBef>
                <a:spcPts val="100"/>
              </a:spcBef>
            </a:pPr>
            <a:r>
              <a:rPr spc="-5" dirty="0"/>
              <a:t>Составитель:</a:t>
            </a:r>
            <a:r>
              <a:rPr dirty="0"/>
              <a:t> </a:t>
            </a:r>
            <a:r>
              <a:rPr spc="-15" dirty="0" err="1"/>
              <a:t>учитель-логопед</a:t>
            </a:r>
            <a:r>
              <a:rPr spc="-15" dirty="0"/>
              <a:t> </a:t>
            </a:r>
            <a:r>
              <a:rPr spc="-685" dirty="0"/>
              <a:t> </a:t>
            </a:r>
            <a:endParaRPr lang="ru-RU" spc="-45" dirty="0" smtClean="0"/>
          </a:p>
          <a:p>
            <a:pPr marL="12700" marR="5080">
              <a:lnSpc>
                <a:spcPct val="131800"/>
              </a:lnSpc>
              <a:spcBef>
                <a:spcPts val="100"/>
              </a:spcBef>
            </a:pPr>
            <a:r>
              <a:rPr lang="ru-RU" spc="-45" dirty="0" smtClean="0"/>
              <a:t>Мамойко Галина Николаевна</a:t>
            </a:r>
            <a:endParaRPr spc="-2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31792" y="442566"/>
            <a:ext cx="27235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i="0" spc="-35" dirty="0">
                <a:solidFill>
                  <a:srgbClr val="FF0000"/>
                </a:solidFill>
                <a:latin typeface="Times New Roman"/>
                <a:cs typeface="Times New Roman"/>
              </a:rPr>
              <a:t>«Лопатка»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9176" y="1376187"/>
            <a:ext cx="8452485" cy="482473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2700" marR="1299845">
              <a:lnSpc>
                <a:spcPts val="2110"/>
              </a:lnSpc>
              <a:spcBef>
                <a:spcPts val="605"/>
              </a:spcBef>
            </a:pPr>
            <a:r>
              <a:rPr sz="2200" b="1" spc="-5" dirty="0">
                <a:latin typeface="Times New Roman"/>
                <a:cs typeface="Times New Roman"/>
              </a:rPr>
              <a:t>Цель:</a:t>
            </a:r>
            <a:r>
              <a:rPr sz="2200" b="1" spc="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Вырабатывать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умение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удерживать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язык</a:t>
            </a:r>
            <a:r>
              <a:rPr sz="2200" spc="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в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спокойном,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расслабленном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положении.</a:t>
            </a:r>
            <a:endParaRPr sz="2200">
              <a:latin typeface="Times New Roman"/>
              <a:cs typeface="Times New Roman"/>
            </a:endParaRPr>
          </a:p>
          <a:p>
            <a:pPr marL="12700" marR="5080">
              <a:lnSpc>
                <a:spcPts val="2110"/>
              </a:lnSpc>
              <a:spcBef>
                <a:spcPts val="1410"/>
              </a:spcBef>
            </a:pPr>
            <a:r>
              <a:rPr sz="2200" b="1" spc="-5" dirty="0">
                <a:latin typeface="Times New Roman"/>
                <a:cs typeface="Times New Roman"/>
              </a:rPr>
              <a:t>Описание:</a:t>
            </a:r>
            <a:r>
              <a:rPr sz="2200" b="1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улыбнуться,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приоткрыть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0" dirty="0">
                <a:latin typeface="Times New Roman"/>
                <a:cs typeface="Times New Roman"/>
              </a:rPr>
              <a:t>рот,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положить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широкий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передний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край</a:t>
            </a:r>
            <a:r>
              <a:rPr sz="2200" spc="-15" dirty="0">
                <a:latin typeface="Times New Roman"/>
                <a:cs typeface="Times New Roman"/>
              </a:rPr>
              <a:t> языка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на </a:t>
            </a:r>
            <a:r>
              <a:rPr sz="2200" spc="-10" dirty="0">
                <a:latin typeface="Times New Roman"/>
                <a:cs typeface="Times New Roman"/>
              </a:rPr>
              <a:t>нижнюю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65" dirty="0">
                <a:latin typeface="Times New Roman"/>
                <a:cs typeface="Times New Roman"/>
              </a:rPr>
              <a:t>губу.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spc="-45" dirty="0">
                <a:latin typeface="Times New Roman"/>
                <a:cs typeface="Times New Roman"/>
              </a:rPr>
              <a:t>Удерживать</a:t>
            </a:r>
            <a:r>
              <a:rPr sz="2200" spc="35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его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в </a:t>
            </a:r>
            <a:r>
              <a:rPr sz="2200" spc="-30" dirty="0">
                <a:latin typeface="Times New Roman"/>
                <a:cs typeface="Times New Roman"/>
              </a:rPr>
              <a:t>таком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положении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под </a:t>
            </a:r>
            <a:r>
              <a:rPr sz="2200" spc="-20" dirty="0">
                <a:latin typeface="Times New Roman"/>
                <a:cs typeface="Times New Roman"/>
              </a:rPr>
              <a:t> счёт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от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1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-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5,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5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-</a:t>
            </a:r>
            <a:r>
              <a:rPr sz="2200" dirty="0">
                <a:latin typeface="Times New Roman"/>
                <a:cs typeface="Times New Roman"/>
              </a:rPr>
              <a:t> 10.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sz="2200" b="1" spc="-15" dirty="0">
                <a:latin typeface="Times New Roman"/>
                <a:cs typeface="Times New Roman"/>
              </a:rPr>
              <a:t>Методические</a:t>
            </a:r>
            <a:r>
              <a:rPr sz="2200" b="1" spc="-20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указания:</a:t>
            </a:r>
            <a:endParaRPr sz="2200">
              <a:latin typeface="Times New Roman"/>
              <a:cs typeface="Times New Roman"/>
            </a:endParaRPr>
          </a:p>
          <a:p>
            <a:pPr marL="173990" indent="-161925">
              <a:lnSpc>
                <a:spcPct val="100000"/>
              </a:lnSpc>
              <a:spcBef>
                <a:spcPts val="875"/>
              </a:spcBef>
              <a:buChar char="-"/>
              <a:tabLst>
                <a:tab pos="174625" algn="l"/>
              </a:tabLst>
            </a:pPr>
            <a:r>
              <a:rPr sz="2200" spc="-30" dirty="0">
                <a:latin typeface="Times New Roman"/>
                <a:cs typeface="Times New Roman"/>
              </a:rPr>
              <a:t>Губы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не </a:t>
            </a:r>
            <a:r>
              <a:rPr sz="2200" spc="-15" dirty="0">
                <a:latin typeface="Times New Roman"/>
                <a:cs typeface="Times New Roman"/>
              </a:rPr>
              <a:t>растягивать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в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сильную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0" dirty="0">
                <a:latin typeface="Times New Roman"/>
                <a:cs typeface="Times New Roman"/>
              </a:rPr>
              <a:t>улыбку,</a:t>
            </a:r>
            <a:r>
              <a:rPr sz="2200" spc="-10" dirty="0">
                <a:latin typeface="Times New Roman"/>
                <a:cs typeface="Times New Roman"/>
              </a:rPr>
              <a:t> чтобы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не было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натяжения.</a:t>
            </a:r>
            <a:endParaRPr sz="2200">
              <a:latin typeface="Times New Roman"/>
              <a:cs typeface="Times New Roman"/>
            </a:endParaRPr>
          </a:p>
          <a:p>
            <a:pPr marL="173990" indent="-161925">
              <a:lnSpc>
                <a:spcPct val="100000"/>
              </a:lnSpc>
              <a:spcBef>
                <a:spcPts val="875"/>
              </a:spcBef>
              <a:buChar char="-"/>
              <a:tabLst>
                <a:tab pos="174625" algn="l"/>
              </a:tabLst>
            </a:pPr>
            <a:r>
              <a:rPr sz="2200" spc="-10" dirty="0">
                <a:latin typeface="Times New Roman"/>
                <a:cs typeface="Times New Roman"/>
              </a:rPr>
              <a:t>Следить,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чтобы</a:t>
            </a:r>
            <a:r>
              <a:rPr sz="2200" spc="-5" dirty="0">
                <a:latin typeface="Times New Roman"/>
                <a:cs typeface="Times New Roman"/>
              </a:rPr>
              <a:t> не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подворачивалась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нижняя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губа.</a:t>
            </a:r>
            <a:endParaRPr sz="2200">
              <a:latin typeface="Times New Roman"/>
              <a:cs typeface="Times New Roman"/>
            </a:endParaRPr>
          </a:p>
          <a:p>
            <a:pPr marL="12700" marR="313055">
              <a:lnSpc>
                <a:spcPts val="2110"/>
              </a:lnSpc>
              <a:spcBef>
                <a:spcPts val="1375"/>
              </a:spcBef>
              <a:buChar char="-"/>
              <a:tabLst>
                <a:tab pos="174625" algn="l"/>
              </a:tabLst>
            </a:pPr>
            <a:r>
              <a:rPr sz="2200" spc="-5" dirty="0">
                <a:latin typeface="Times New Roman"/>
                <a:cs typeface="Times New Roman"/>
              </a:rPr>
              <a:t>Не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высовывать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язык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далеко: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он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должен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накрывать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35" dirty="0">
                <a:latin typeface="Times New Roman"/>
                <a:cs typeface="Times New Roman"/>
              </a:rPr>
              <a:t>только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нижнюю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105" dirty="0">
                <a:latin typeface="Times New Roman"/>
                <a:cs typeface="Times New Roman"/>
              </a:rPr>
              <a:t>губу.</a:t>
            </a:r>
            <a:endParaRPr sz="2200">
              <a:latin typeface="Times New Roman"/>
              <a:cs typeface="Times New Roman"/>
            </a:endParaRPr>
          </a:p>
          <a:p>
            <a:pPr marL="173990" indent="-161925">
              <a:lnSpc>
                <a:spcPct val="100000"/>
              </a:lnSpc>
              <a:spcBef>
                <a:spcPts val="900"/>
              </a:spcBef>
              <a:buChar char="-"/>
              <a:tabLst>
                <a:tab pos="174625" algn="l"/>
              </a:tabLst>
            </a:pPr>
            <a:r>
              <a:rPr sz="2200" spc="-20" dirty="0">
                <a:latin typeface="Times New Roman"/>
                <a:cs typeface="Times New Roman"/>
              </a:rPr>
              <a:t>Боковые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края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языка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должны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касаться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уголков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рта.</a:t>
            </a:r>
            <a:endParaRPr sz="2200">
              <a:latin typeface="Times New Roman"/>
              <a:cs typeface="Times New Roman"/>
            </a:endParaRPr>
          </a:p>
          <a:p>
            <a:pPr marL="173990" indent="-161925">
              <a:lnSpc>
                <a:spcPts val="2375"/>
              </a:lnSpc>
              <a:spcBef>
                <a:spcPts val="875"/>
              </a:spcBef>
              <a:buChar char="-"/>
              <a:tabLst>
                <a:tab pos="174625" algn="l"/>
              </a:tabLst>
            </a:pPr>
            <a:r>
              <a:rPr sz="2200" spc="-5" dirty="0">
                <a:latin typeface="Times New Roman"/>
                <a:cs typeface="Times New Roman"/>
              </a:rPr>
              <a:t>Если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упражнение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не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получается,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надо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вернуться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к упражнению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ts val="2375"/>
              </a:lnSpc>
            </a:pPr>
            <a:r>
              <a:rPr sz="2200" spc="-20" dirty="0">
                <a:latin typeface="Times New Roman"/>
                <a:cs typeface="Times New Roman"/>
              </a:rPr>
              <a:t>«Наказать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непослушный</a:t>
            </a:r>
            <a:r>
              <a:rPr sz="2200" spc="-10" dirty="0">
                <a:latin typeface="Times New Roman"/>
                <a:cs typeface="Times New Roman"/>
              </a:rPr>
              <a:t> язык».</a:t>
            </a:r>
            <a:endParaRPr sz="2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17588" y="2722744"/>
            <a:ext cx="2182496" cy="233227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07030" y="381151"/>
            <a:ext cx="28924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i="0" dirty="0">
                <a:solidFill>
                  <a:srgbClr val="FF0000"/>
                </a:solidFill>
                <a:latin typeface="Times New Roman"/>
                <a:cs typeface="Times New Roman"/>
              </a:rPr>
              <a:t>«</a:t>
            </a:r>
            <a:r>
              <a:rPr sz="4400" i="0" spc="-5" dirty="0">
                <a:solidFill>
                  <a:srgbClr val="FF0000"/>
                </a:solidFill>
                <a:latin typeface="Times New Roman"/>
                <a:cs typeface="Times New Roman"/>
              </a:rPr>
              <a:t>Ч</a:t>
            </a:r>
            <a:r>
              <a:rPr sz="4400" i="0" dirty="0">
                <a:solidFill>
                  <a:srgbClr val="FF0000"/>
                </a:solidFill>
                <a:latin typeface="Times New Roman"/>
                <a:cs typeface="Times New Roman"/>
              </a:rPr>
              <a:t>аш</a:t>
            </a:r>
            <a:r>
              <a:rPr sz="4400" i="0" spc="-11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4400" i="0" dirty="0">
                <a:solidFill>
                  <a:srgbClr val="FF0000"/>
                </a:solidFill>
                <a:latin typeface="Times New Roman"/>
                <a:cs typeface="Times New Roman"/>
              </a:rPr>
              <a:t>ч</a:t>
            </a:r>
            <a:r>
              <a:rPr sz="4400" i="0" spc="-8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4400" i="0" dirty="0">
                <a:solidFill>
                  <a:srgbClr val="FF0000"/>
                </a:solidFill>
                <a:latin typeface="Times New Roman"/>
                <a:cs typeface="Times New Roman"/>
              </a:rPr>
              <a:t>а»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4837" y="1253356"/>
            <a:ext cx="7317105" cy="473583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2700" marR="5080">
              <a:lnSpc>
                <a:spcPts val="2110"/>
              </a:lnSpc>
              <a:spcBef>
                <a:spcPts val="605"/>
              </a:spcBef>
            </a:pPr>
            <a:r>
              <a:rPr sz="2200" b="1" spc="-5" dirty="0">
                <a:latin typeface="Times New Roman"/>
                <a:cs typeface="Times New Roman"/>
              </a:rPr>
              <a:t>Цель:</a:t>
            </a:r>
            <a:r>
              <a:rPr sz="2200" b="1" spc="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Научиться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удерживать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язык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в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форме </a:t>
            </a:r>
            <a:r>
              <a:rPr sz="2200" spc="-15" dirty="0">
                <a:latin typeface="Times New Roman"/>
                <a:cs typeface="Times New Roman"/>
              </a:rPr>
              <a:t>чашечки</a:t>
            </a:r>
            <a:r>
              <a:rPr sz="2200" spc="55" dirty="0">
                <a:latin typeface="Times New Roman"/>
                <a:cs typeface="Times New Roman"/>
              </a:rPr>
              <a:t> </a:t>
            </a:r>
            <a:r>
              <a:rPr sz="2200" spc="-45" dirty="0">
                <a:latin typeface="Times New Roman"/>
                <a:cs typeface="Times New Roman"/>
              </a:rPr>
              <a:t>наверху,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у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верхних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зубов.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Укреплять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мускулатуру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языка.</a:t>
            </a:r>
            <a:endParaRPr sz="2200">
              <a:latin typeface="Times New Roman"/>
              <a:cs typeface="Times New Roman"/>
            </a:endParaRPr>
          </a:p>
          <a:p>
            <a:pPr marL="12700" marR="668655">
              <a:lnSpc>
                <a:spcPts val="2110"/>
              </a:lnSpc>
              <a:spcBef>
                <a:spcPts val="1410"/>
              </a:spcBef>
            </a:pPr>
            <a:r>
              <a:rPr sz="2200" b="1" spc="-5" dirty="0">
                <a:latin typeface="Times New Roman"/>
                <a:cs typeface="Times New Roman"/>
              </a:rPr>
              <a:t>Описание:</a:t>
            </a:r>
            <a:r>
              <a:rPr sz="2200" b="1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улыбнуться,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открыть </a:t>
            </a:r>
            <a:r>
              <a:rPr sz="2200" spc="-10" dirty="0">
                <a:latin typeface="Times New Roman"/>
                <a:cs typeface="Times New Roman"/>
              </a:rPr>
              <a:t>рот</a:t>
            </a:r>
            <a:r>
              <a:rPr sz="2200" spc="-5" dirty="0">
                <a:latin typeface="Times New Roman"/>
                <a:cs typeface="Times New Roman"/>
              </a:rPr>
              <a:t> и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установить язык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наверху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в </a:t>
            </a:r>
            <a:r>
              <a:rPr sz="2200" spc="-10" dirty="0">
                <a:latin typeface="Times New Roman"/>
                <a:cs typeface="Times New Roman"/>
              </a:rPr>
              <a:t>форме</a:t>
            </a:r>
            <a:r>
              <a:rPr sz="2200" spc="-15" dirty="0">
                <a:latin typeface="Times New Roman"/>
                <a:cs typeface="Times New Roman"/>
              </a:rPr>
              <a:t> чашечки.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2200" b="1" spc="-15" dirty="0">
                <a:latin typeface="Times New Roman"/>
                <a:cs typeface="Times New Roman"/>
              </a:rPr>
              <a:t>Методические</a:t>
            </a:r>
            <a:r>
              <a:rPr sz="2200" b="1" spc="-35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указания:</a:t>
            </a:r>
            <a:endParaRPr sz="2200">
              <a:latin typeface="Times New Roman"/>
              <a:cs typeface="Times New Roman"/>
            </a:endParaRPr>
          </a:p>
          <a:p>
            <a:pPr marL="12700" marR="58419">
              <a:lnSpc>
                <a:spcPts val="2110"/>
              </a:lnSpc>
              <a:spcBef>
                <a:spcPts val="1390"/>
              </a:spcBef>
              <a:buChar char="-"/>
              <a:tabLst>
                <a:tab pos="174625" algn="l"/>
              </a:tabLst>
            </a:pPr>
            <a:r>
              <a:rPr sz="2200" spc="-5" dirty="0">
                <a:latin typeface="Times New Roman"/>
                <a:cs typeface="Times New Roman"/>
              </a:rPr>
              <a:t>Если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«Чашечка»</a:t>
            </a:r>
            <a:r>
              <a:rPr sz="2200" spc="4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не получается,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то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необходимо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распластать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язык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на </a:t>
            </a:r>
            <a:r>
              <a:rPr sz="2200" spc="-10" dirty="0">
                <a:latin typeface="Times New Roman"/>
                <a:cs typeface="Times New Roman"/>
              </a:rPr>
              <a:t>нижней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губе </a:t>
            </a:r>
            <a:r>
              <a:rPr sz="2200" spc="-5" dirty="0">
                <a:latin typeface="Times New Roman"/>
                <a:cs typeface="Times New Roman"/>
              </a:rPr>
              <a:t>и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слегка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надавить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на </a:t>
            </a:r>
            <a:r>
              <a:rPr sz="2200" spc="-10" dirty="0">
                <a:latin typeface="Times New Roman"/>
                <a:cs typeface="Times New Roman"/>
              </a:rPr>
              <a:t>середину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языка. 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При </a:t>
            </a:r>
            <a:r>
              <a:rPr sz="2200" spc="-20" dirty="0">
                <a:latin typeface="Times New Roman"/>
                <a:cs typeface="Times New Roman"/>
              </a:rPr>
              <a:t>этом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края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языка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поднимаются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вверх,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и язык</a:t>
            </a:r>
            <a:r>
              <a:rPr sz="2200" spc="3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принимает </a:t>
            </a:r>
            <a:r>
              <a:rPr sz="2200" spc="-5" dirty="0">
                <a:latin typeface="Times New Roman"/>
                <a:cs typeface="Times New Roman"/>
              </a:rPr>
              <a:t> нужную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spc="-45" dirty="0">
                <a:latin typeface="Times New Roman"/>
                <a:cs typeface="Times New Roman"/>
              </a:rPr>
              <a:t>форму.</a:t>
            </a:r>
            <a:endParaRPr sz="2200">
              <a:latin typeface="Times New Roman"/>
              <a:cs typeface="Times New Roman"/>
            </a:endParaRPr>
          </a:p>
          <a:p>
            <a:pPr marL="12700" marR="327660">
              <a:lnSpc>
                <a:spcPts val="2110"/>
              </a:lnSpc>
              <a:spcBef>
                <a:spcPts val="1410"/>
              </a:spcBef>
              <a:buChar char="-"/>
              <a:tabLst>
                <a:tab pos="174625" algn="l"/>
              </a:tabLst>
            </a:pPr>
            <a:r>
              <a:rPr sz="2200" spc="-30" dirty="0">
                <a:latin typeface="Times New Roman"/>
                <a:cs typeface="Times New Roman"/>
              </a:rPr>
              <a:t>Можно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также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распластать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язык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похлопыванием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по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нему 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губами,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завернуть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его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на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верхнюю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65" dirty="0">
                <a:latin typeface="Times New Roman"/>
                <a:cs typeface="Times New Roman"/>
              </a:rPr>
              <a:t>губу,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придерживая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края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пальчиками.</a:t>
            </a:r>
            <a:endParaRPr sz="2200">
              <a:latin typeface="Times New Roman"/>
              <a:cs typeface="Times New Roman"/>
            </a:endParaRPr>
          </a:p>
          <a:p>
            <a:pPr marL="12700" marR="779780">
              <a:lnSpc>
                <a:spcPts val="2110"/>
              </a:lnSpc>
              <a:spcBef>
                <a:spcPts val="1395"/>
              </a:spcBef>
              <a:buChar char="-"/>
              <a:tabLst>
                <a:tab pos="174625" algn="l"/>
              </a:tabLst>
            </a:pPr>
            <a:r>
              <a:rPr sz="2200" spc="-5" dirty="0">
                <a:latin typeface="Times New Roman"/>
                <a:cs typeface="Times New Roman"/>
              </a:rPr>
              <a:t>При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выполнении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упражнения края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языка</a:t>
            </a:r>
            <a:r>
              <a:rPr sz="2200" spc="4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находятся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у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верхних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зубов.</a:t>
            </a:r>
            <a:endParaRPr sz="2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41398" y="2216708"/>
            <a:ext cx="3560745" cy="260827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92461" y="640458"/>
            <a:ext cx="47758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i="0" spc="-25" dirty="0">
                <a:solidFill>
                  <a:srgbClr val="FF0000"/>
                </a:solidFill>
                <a:latin typeface="Times New Roman"/>
                <a:cs typeface="Times New Roman"/>
              </a:rPr>
              <a:t>«Вкусное</a:t>
            </a:r>
            <a:r>
              <a:rPr sz="4400" i="0" spc="-10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i="0" spc="-5" dirty="0">
                <a:solidFill>
                  <a:srgbClr val="FF0000"/>
                </a:solidFill>
                <a:latin typeface="Times New Roman"/>
                <a:cs typeface="Times New Roman"/>
              </a:rPr>
              <a:t>варенье»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5889" y="1430778"/>
            <a:ext cx="7207250" cy="4468495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2700" marR="177165">
              <a:lnSpc>
                <a:spcPts val="2110"/>
              </a:lnSpc>
              <a:spcBef>
                <a:spcPts val="605"/>
              </a:spcBef>
            </a:pPr>
            <a:r>
              <a:rPr sz="2200" b="1" spc="-5" dirty="0">
                <a:latin typeface="Times New Roman"/>
                <a:cs typeface="Times New Roman"/>
              </a:rPr>
              <a:t>Цель:</a:t>
            </a:r>
            <a:r>
              <a:rPr sz="2200" b="1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Вырабатывать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движение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широкой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передней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части 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языка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вверх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и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положение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языка,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близкое</a:t>
            </a:r>
            <a:r>
              <a:rPr sz="2200" spc="4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к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форме </a:t>
            </a:r>
            <a:r>
              <a:rPr sz="2200" spc="-15" dirty="0">
                <a:latin typeface="Times New Roman"/>
                <a:cs typeface="Times New Roman"/>
              </a:rPr>
              <a:t>чашечки,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которое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он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принимает </a:t>
            </a:r>
            <a:r>
              <a:rPr sz="2200" spc="-5" dirty="0">
                <a:latin typeface="Times New Roman"/>
                <a:cs typeface="Times New Roman"/>
              </a:rPr>
              <a:t>при</a:t>
            </a:r>
            <a:r>
              <a:rPr sz="2200" dirty="0">
                <a:latin typeface="Times New Roman"/>
                <a:cs typeface="Times New Roman"/>
              </a:rPr>
              <a:t> произнесении </a:t>
            </a:r>
            <a:r>
              <a:rPr sz="2200" spc="-25" dirty="0">
                <a:latin typeface="Times New Roman"/>
                <a:cs typeface="Times New Roman"/>
              </a:rPr>
              <a:t>звука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ш.</a:t>
            </a:r>
            <a:endParaRPr sz="2200">
              <a:latin typeface="Times New Roman"/>
              <a:cs typeface="Times New Roman"/>
            </a:endParaRPr>
          </a:p>
          <a:p>
            <a:pPr marL="12700" marR="5080">
              <a:lnSpc>
                <a:spcPts val="2110"/>
              </a:lnSpc>
              <a:spcBef>
                <a:spcPts val="1410"/>
              </a:spcBef>
            </a:pPr>
            <a:r>
              <a:rPr sz="2200" b="1" spc="-5" dirty="0">
                <a:latin typeface="Times New Roman"/>
                <a:cs typeface="Times New Roman"/>
              </a:rPr>
              <a:t>Описание:</a:t>
            </a:r>
            <a:r>
              <a:rPr sz="2200" b="1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слегка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приоткрыть </a:t>
            </a:r>
            <a:r>
              <a:rPr sz="2200" spc="-10" dirty="0">
                <a:latin typeface="Times New Roman"/>
                <a:cs typeface="Times New Roman"/>
              </a:rPr>
              <a:t>рот</a:t>
            </a:r>
            <a:r>
              <a:rPr sz="2200" spc="-5" dirty="0">
                <a:latin typeface="Times New Roman"/>
                <a:cs typeface="Times New Roman"/>
              </a:rPr>
              <a:t> и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широким краем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языка 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облизать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верхнюю </a:t>
            </a:r>
            <a:r>
              <a:rPr sz="2200" spc="-65" dirty="0">
                <a:latin typeface="Times New Roman"/>
                <a:cs typeface="Times New Roman"/>
              </a:rPr>
              <a:t>губу,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делать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языком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сверху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вниз,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но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не из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стороны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в </a:t>
            </a:r>
            <a:r>
              <a:rPr sz="2200" spc="-30" dirty="0">
                <a:latin typeface="Times New Roman"/>
                <a:cs typeface="Times New Roman"/>
              </a:rPr>
              <a:t>сторону.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sz="2200" b="1" spc="-15" dirty="0">
                <a:latin typeface="Times New Roman"/>
                <a:cs typeface="Times New Roman"/>
              </a:rPr>
              <a:t>Методические</a:t>
            </a:r>
            <a:r>
              <a:rPr sz="2200" b="1" spc="-20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указания:</a:t>
            </a:r>
            <a:endParaRPr sz="2200">
              <a:latin typeface="Times New Roman"/>
              <a:cs typeface="Times New Roman"/>
            </a:endParaRPr>
          </a:p>
          <a:p>
            <a:pPr marL="12700" marR="585470">
              <a:lnSpc>
                <a:spcPts val="2110"/>
              </a:lnSpc>
              <a:spcBef>
                <a:spcPts val="1390"/>
              </a:spcBef>
              <a:buChar char="-"/>
              <a:tabLst>
                <a:tab pos="174625" algn="l"/>
              </a:tabLst>
            </a:pPr>
            <a:r>
              <a:rPr sz="2200" spc="-10" dirty="0">
                <a:latin typeface="Times New Roman"/>
                <a:cs typeface="Times New Roman"/>
              </a:rPr>
              <a:t>Следить,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чтобы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работал </a:t>
            </a:r>
            <a:r>
              <a:rPr sz="2200" spc="-30" dirty="0">
                <a:latin typeface="Times New Roman"/>
                <a:cs typeface="Times New Roman"/>
              </a:rPr>
              <a:t>только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язык,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нижняя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челюсть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должна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быть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неподвижной.</a:t>
            </a:r>
            <a:endParaRPr sz="2200">
              <a:latin typeface="Times New Roman"/>
              <a:cs typeface="Times New Roman"/>
            </a:endParaRPr>
          </a:p>
          <a:p>
            <a:pPr marL="12700" marR="303530">
              <a:lnSpc>
                <a:spcPts val="2110"/>
              </a:lnSpc>
              <a:spcBef>
                <a:spcPts val="1405"/>
              </a:spcBef>
              <a:buChar char="-"/>
              <a:tabLst>
                <a:tab pos="174625" algn="l"/>
              </a:tabLst>
            </a:pPr>
            <a:r>
              <a:rPr sz="2200" spc="-5" dirty="0">
                <a:latin typeface="Times New Roman"/>
                <a:cs typeface="Times New Roman"/>
              </a:rPr>
              <a:t>Язык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должен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быть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широким,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боковые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края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его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касаются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углов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рта.</a:t>
            </a:r>
            <a:endParaRPr sz="2200">
              <a:latin typeface="Times New Roman"/>
              <a:cs typeface="Times New Roman"/>
            </a:endParaRPr>
          </a:p>
          <a:p>
            <a:pPr marL="12700" marR="816610">
              <a:lnSpc>
                <a:spcPts val="2110"/>
              </a:lnSpc>
              <a:spcBef>
                <a:spcPts val="1400"/>
              </a:spcBef>
              <a:buChar char="-"/>
              <a:tabLst>
                <a:tab pos="174625" algn="l"/>
              </a:tabLst>
            </a:pPr>
            <a:r>
              <a:rPr sz="2200" spc="-5" dirty="0">
                <a:latin typeface="Times New Roman"/>
                <a:cs typeface="Times New Roman"/>
              </a:rPr>
              <a:t>Если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упражнение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не получается,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нужно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вернуться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к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упражнению</a:t>
            </a:r>
            <a:r>
              <a:rPr sz="2200" spc="-20" dirty="0">
                <a:latin typeface="Times New Roman"/>
                <a:cs typeface="Times New Roman"/>
              </a:rPr>
              <a:t> «Наказать</a:t>
            </a:r>
            <a:r>
              <a:rPr sz="2200" spc="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непослушный</a:t>
            </a:r>
            <a:r>
              <a:rPr sz="2200" spc="-10" dirty="0">
                <a:latin typeface="Times New Roman"/>
                <a:cs typeface="Times New Roman"/>
              </a:rPr>
              <a:t> язык».</a:t>
            </a:r>
            <a:endParaRPr sz="2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91292" y="1877588"/>
            <a:ext cx="3939125" cy="294414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32768" y="654107"/>
            <a:ext cx="28981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i="0" spc="-20" dirty="0">
                <a:solidFill>
                  <a:srgbClr val="FF0000"/>
                </a:solidFill>
                <a:latin typeface="Times New Roman"/>
                <a:cs typeface="Times New Roman"/>
              </a:rPr>
              <a:t>«Лошадка»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1187" y="1487030"/>
            <a:ext cx="7491730" cy="490093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203835">
              <a:lnSpc>
                <a:spcPts val="2590"/>
              </a:lnSpc>
              <a:spcBef>
                <a:spcPts val="425"/>
              </a:spcBef>
            </a:pPr>
            <a:r>
              <a:rPr sz="2400" b="1" dirty="0">
                <a:latin typeface="Times New Roman"/>
                <a:cs typeface="Times New Roman"/>
              </a:rPr>
              <a:t>Цель: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Укрепляет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мышцы </a:t>
            </a:r>
            <a:r>
              <a:rPr sz="2400" spc="-10" dirty="0">
                <a:latin typeface="Times New Roman"/>
                <a:cs typeface="Times New Roman"/>
              </a:rPr>
              <a:t>языка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вырабатывает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подъём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языка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вверх.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ts val="2590"/>
              </a:lnSpc>
              <a:spcBef>
                <a:spcPts val="1410"/>
              </a:spcBef>
            </a:pPr>
            <a:r>
              <a:rPr sz="2400" b="1" dirty="0">
                <a:latin typeface="Times New Roman"/>
                <a:cs typeface="Times New Roman"/>
              </a:rPr>
              <a:t>Описание: </a:t>
            </a:r>
            <a:r>
              <a:rPr sz="2400" spc="-10" dirty="0">
                <a:latin typeface="Times New Roman"/>
                <a:cs typeface="Times New Roman"/>
              </a:rPr>
              <a:t>улыбнуться,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показать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зубы,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приоткрыть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рот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пощелкать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кончиком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языка.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2400" spc="-10" dirty="0">
                <a:latin typeface="Times New Roman"/>
                <a:cs typeface="Times New Roman"/>
              </a:rPr>
              <a:t>Методические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указания:</a:t>
            </a:r>
            <a:endParaRPr sz="2400">
              <a:latin typeface="Times New Roman"/>
              <a:cs typeface="Times New Roman"/>
            </a:endParaRPr>
          </a:p>
          <a:p>
            <a:pPr marL="12700" marR="134620">
              <a:lnSpc>
                <a:spcPts val="2590"/>
              </a:lnSpc>
              <a:spcBef>
                <a:spcPts val="1440"/>
              </a:spcBef>
              <a:buChar char="-"/>
              <a:tabLst>
                <a:tab pos="189865" algn="l"/>
              </a:tabLst>
            </a:pPr>
            <a:r>
              <a:rPr sz="2400" spc="-25" dirty="0">
                <a:latin typeface="Times New Roman"/>
                <a:cs typeface="Times New Roman"/>
              </a:rPr>
              <a:t>Упражнение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сначала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выполняются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медленном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темпе,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потом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быстрее.</a:t>
            </a:r>
            <a:endParaRPr sz="2400">
              <a:latin typeface="Times New Roman"/>
              <a:cs typeface="Times New Roman"/>
            </a:endParaRPr>
          </a:p>
          <a:p>
            <a:pPr marL="12700" marR="127000">
              <a:lnSpc>
                <a:spcPts val="2590"/>
              </a:lnSpc>
              <a:spcBef>
                <a:spcPts val="1410"/>
              </a:spcBef>
              <a:buChar char="-"/>
              <a:tabLst>
                <a:tab pos="189865" algn="l"/>
              </a:tabLst>
            </a:pPr>
            <a:r>
              <a:rPr sz="2400" spc="-5" dirty="0">
                <a:latin typeface="Times New Roman"/>
                <a:cs typeface="Times New Roman"/>
              </a:rPr>
              <a:t>Нижняя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челюсть не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должна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двигаться;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работает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только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язык.</a:t>
            </a:r>
            <a:endParaRPr sz="2400">
              <a:latin typeface="Times New Roman"/>
              <a:cs typeface="Times New Roman"/>
            </a:endParaRPr>
          </a:p>
          <a:p>
            <a:pPr marL="12700" marR="824865">
              <a:lnSpc>
                <a:spcPts val="2590"/>
              </a:lnSpc>
              <a:spcBef>
                <a:spcPts val="1395"/>
              </a:spcBef>
              <a:buChar char="-"/>
              <a:tabLst>
                <a:tab pos="189865" algn="l"/>
              </a:tabLst>
            </a:pPr>
            <a:r>
              <a:rPr sz="2400" spc="-10" dirty="0">
                <a:latin typeface="Times New Roman"/>
                <a:cs typeface="Times New Roman"/>
              </a:rPr>
              <a:t>Следить,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чтобы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кончик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языка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не </a:t>
            </a:r>
            <a:r>
              <a:rPr sz="2400" spc="-20" dirty="0">
                <a:latin typeface="Times New Roman"/>
                <a:cs typeface="Times New Roman"/>
              </a:rPr>
              <a:t>подворачивался 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внутрь,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то</a:t>
            </a:r>
            <a:r>
              <a:rPr sz="2400" spc="10" dirty="0">
                <a:latin typeface="Times New Roman"/>
                <a:cs typeface="Times New Roman"/>
              </a:rPr>
              <a:t> есть</a:t>
            </a:r>
            <a:r>
              <a:rPr sz="2400" spc="-10" dirty="0">
                <a:latin typeface="Times New Roman"/>
                <a:cs typeface="Times New Roman"/>
              </a:rPr>
              <a:t> чтобы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ребёнок щёлкал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языком,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а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не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чмокал.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12986" y="2400719"/>
            <a:ext cx="2217583" cy="261411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73561" y="886459"/>
            <a:ext cx="24123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i="0" dirty="0">
                <a:solidFill>
                  <a:srgbClr val="FF0000"/>
                </a:solidFill>
                <a:latin typeface="Times New Roman"/>
                <a:cs typeface="Times New Roman"/>
              </a:rPr>
              <a:t>«</a:t>
            </a:r>
            <a:r>
              <a:rPr sz="4400" i="0" spc="-285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4400" i="0" spc="-5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4400" i="0" spc="-10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4400" i="0" spc="-55" dirty="0">
                <a:solidFill>
                  <a:srgbClr val="FF0000"/>
                </a:solidFill>
                <a:latin typeface="Times New Roman"/>
                <a:cs typeface="Times New Roman"/>
              </a:rPr>
              <a:t>б</a:t>
            </a:r>
            <a:r>
              <a:rPr sz="4400" i="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4400" i="0" spc="-10" dirty="0">
                <a:solidFill>
                  <a:srgbClr val="FF0000"/>
                </a:solidFill>
                <a:latin typeface="Times New Roman"/>
                <a:cs typeface="Times New Roman"/>
              </a:rPr>
              <a:t>к»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7460" y="2027936"/>
            <a:ext cx="62268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05"/>
              </a:spcBef>
              <a:buClr>
                <a:srgbClr val="549E39"/>
              </a:buClr>
              <a:buSzPct val="79687"/>
              <a:buFont typeface="Corbel"/>
              <a:buChar char="•"/>
              <a:tabLst>
                <a:tab pos="195580" algn="l"/>
              </a:tabLst>
            </a:pPr>
            <a:r>
              <a:rPr sz="3200" spc="-40" dirty="0">
                <a:latin typeface="Times New Roman"/>
                <a:cs typeface="Times New Roman"/>
              </a:rPr>
              <a:t>Рот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открыт,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язык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присосать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к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нёбу.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39570" y="2911459"/>
            <a:ext cx="3289519" cy="3289519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4108" y="524452"/>
            <a:ext cx="23260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i="0" dirty="0">
                <a:solidFill>
                  <a:srgbClr val="FF0000"/>
                </a:solidFill>
                <a:latin typeface="Times New Roman"/>
                <a:cs typeface="Times New Roman"/>
              </a:rPr>
              <a:t>«</a:t>
            </a:r>
            <a:r>
              <a:rPr sz="4400" i="0" spc="-5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4400" i="0" spc="40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4400" i="0" spc="-5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4400" i="0" dirty="0">
                <a:solidFill>
                  <a:srgbClr val="FF0000"/>
                </a:solidFill>
                <a:latin typeface="Times New Roman"/>
                <a:cs typeface="Times New Roman"/>
              </a:rPr>
              <a:t>я</a:t>
            </a:r>
            <a:r>
              <a:rPr sz="4400" i="0" spc="-5" dirty="0">
                <a:solidFill>
                  <a:srgbClr val="FF0000"/>
                </a:solidFill>
                <a:latin typeface="Times New Roman"/>
                <a:cs typeface="Times New Roman"/>
              </a:rPr>
              <a:t>р»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7652" y="1787280"/>
            <a:ext cx="7547609" cy="4065904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1467485">
              <a:lnSpc>
                <a:spcPts val="2590"/>
              </a:lnSpc>
              <a:spcBef>
                <a:spcPts val="425"/>
              </a:spcBef>
            </a:pPr>
            <a:r>
              <a:rPr sz="2400" b="1" dirty="0">
                <a:latin typeface="Times New Roman"/>
                <a:cs typeface="Times New Roman"/>
              </a:rPr>
              <a:t>Цель: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Отработать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движения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языка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вверх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его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подвижность.</a:t>
            </a:r>
            <a:endParaRPr sz="2400">
              <a:latin typeface="Times New Roman"/>
              <a:cs typeface="Times New Roman"/>
            </a:endParaRPr>
          </a:p>
          <a:p>
            <a:pPr marL="12700" marR="473075" algn="just">
              <a:lnSpc>
                <a:spcPts val="2590"/>
              </a:lnSpc>
              <a:spcBef>
                <a:spcPts val="1410"/>
              </a:spcBef>
            </a:pPr>
            <a:r>
              <a:rPr sz="2400" b="1" dirty="0">
                <a:latin typeface="Times New Roman"/>
                <a:cs typeface="Times New Roman"/>
              </a:rPr>
              <a:t>Описание: </a:t>
            </a:r>
            <a:r>
              <a:rPr sz="2400" spc="-10" dirty="0">
                <a:latin typeface="Times New Roman"/>
                <a:cs typeface="Times New Roman"/>
              </a:rPr>
              <a:t>улыбнутся, приоткрыть </a:t>
            </a:r>
            <a:r>
              <a:rPr sz="2400" spc="-15" dirty="0">
                <a:latin typeface="Times New Roman"/>
                <a:cs typeface="Times New Roman"/>
              </a:rPr>
              <a:t>рот </a:t>
            </a:r>
            <a:r>
              <a:rPr sz="2400" dirty="0">
                <a:latin typeface="Times New Roman"/>
                <a:cs typeface="Times New Roman"/>
              </a:rPr>
              <a:t>и </a:t>
            </a:r>
            <a:r>
              <a:rPr sz="2400" spc="-15" dirty="0">
                <a:latin typeface="Times New Roman"/>
                <a:cs typeface="Times New Roman"/>
              </a:rPr>
              <a:t>«погладить»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кончиком </a:t>
            </a:r>
            <a:r>
              <a:rPr sz="2400" spc="-10" dirty="0">
                <a:latin typeface="Times New Roman"/>
                <a:cs typeface="Times New Roman"/>
              </a:rPr>
              <a:t>языка </a:t>
            </a:r>
            <a:r>
              <a:rPr sz="2400" spc="-5" dirty="0">
                <a:latin typeface="Times New Roman"/>
                <a:cs typeface="Times New Roman"/>
              </a:rPr>
              <a:t>твёрдое нёбо, </a:t>
            </a:r>
            <a:r>
              <a:rPr sz="2400" dirty="0">
                <a:latin typeface="Times New Roman"/>
                <a:cs typeface="Times New Roman"/>
              </a:rPr>
              <a:t>делая </a:t>
            </a:r>
            <a:r>
              <a:rPr sz="2400" spc="-10" dirty="0">
                <a:latin typeface="Times New Roman"/>
                <a:cs typeface="Times New Roman"/>
              </a:rPr>
              <a:t>движения </a:t>
            </a:r>
            <a:r>
              <a:rPr sz="2400" spc="-30" dirty="0">
                <a:latin typeface="Times New Roman"/>
                <a:cs typeface="Times New Roman"/>
              </a:rPr>
              <a:t>языком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вперёд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- </a:t>
            </a:r>
            <a:r>
              <a:rPr sz="2400" spc="-5" dirty="0">
                <a:latin typeface="Times New Roman"/>
                <a:cs typeface="Times New Roman"/>
              </a:rPr>
              <a:t>назад.</a:t>
            </a:r>
            <a:endParaRPr sz="2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070"/>
              </a:spcBef>
            </a:pPr>
            <a:r>
              <a:rPr sz="2400" b="1" spc="-15" dirty="0">
                <a:latin typeface="Times New Roman"/>
                <a:cs typeface="Times New Roman"/>
              </a:rPr>
              <a:t>Методические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указания:</a:t>
            </a:r>
            <a:endParaRPr sz="2400">
              <a:latin typeface="Times New Roman"/>
              <a:cs typeface="Times New Roman"/>
            </a:endParaRPr>
          </a:p>
          <a:p>
            <a:pPr marL="86995" algn="just">
              <a:lnSpc>
                <a:spcPct val="100000"/>
              </a:lnSpc>
              <a:spcBef>
                <a:spcPts val="1115"/>
              </a:spcBef>
            </a:pPr>
            <a:r>
              <a:rPr sz="2400" dirty="0">
                <a:latin typeface="Times New Roman"/>
                <a:cs typeface="Times New Roman"/>
              </a:rPr>
              <a:t>- </a:t>
            </a:r>
            <a:r>
              <a:rPr sz="2400" spc="-30" dirty="0">
                <a:latin typeface="Times New Roman"/>
                <a:cs typeface="Times New Roman"/>
              </a:rPr>
              <a:t>Губы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нижняя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челюсть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должны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быть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неподвижны.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ts val="2590"/>
              </a:lnSpc>
              <a:spcBef>
                <a:spcPts val="1445"/>
              </a:spcBef>
            </a:pPr>
            <a:r>
              <a:rPr sz="2400" dirty="0">
                <a:latin typeface="Times New Roman"/>
                <a:cs typeface="Times New Roman"/>
              </a:rPr>
              <a:t>-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Следить,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чтобы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кончик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языка,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продвигаясь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вперёд,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доходил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до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внутренней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поверхности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верхних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зубов,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когда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он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продвигается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вперёд,</a:t>
            </a:r>
            <a:r>
              <a:rPr sz="2400" dirty="0">
                <a:latin typeface="Times New Roman"/>
                <a:cs typeface="Times New Roman"/>
              </a:rPr>
              <a:t> и</a:t>
            </a:r>
            <a:r>
              <a:rPr sz="2400" spc="-5" dirty="0">
                <a:latin typeface="Times New Roman"/>
                <a:cs typeface="Times New Roman"/>
              </a:rPr>
              <a:t> не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высовывался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изо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рта.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432074" y="3810708"/>
            <a:ext cx="2286368" cy="2279583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37981" y="1295006"/>
            <a:ext cx="2279141" cy="224183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63485" y="517630"/>
            <a:ext cx="27514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i="0" spc="-15" dirty="0">
                <a:solidFill>
                  <a:srgbClr val="FF0000"/>
                </a:solidFill>
                <a:latin typeface="Times New Roman"/>
                <a:cs typeface="Times New Roman"/>
              </a:rPr>
              <a:t>«Пулемет»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7777" y="1723613"/>
            <a:ext cx="7368540" cy="390525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107314">
              <a:lnSpc>
                <a:spcPts val="2380"/>
              </a:lnSpc>
              <a:spcBef>
                <a:spcPts val="390"/>
              </a:spcBef>
            </a:pPr>
            <a:r>
              <a:rPr sz="2200" b="1" spc="-5" dirty="0">
                <a:latin typeface="Times New Roman"/>
                <a:cs typeface="Times New Roman"/>
              </a:rPr>
              <a:t>Цель: </a:t>
            </a:r>
            <a:r>
              <a:rPr sz="2200" spc="-20" dirty="0">
                <a:latin typeface="Times New Roman"/>
                <a:cs typeface="Times New Roman"/>
              </a:rPr>
              <a:t>Вырабатывать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подъём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языка,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гибкость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и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подвижность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кончика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языка.</a:t>
            </a:r>
            <a:endParaRPr sz="2200">
              <a:latin typeface="Times New Roman"/>
              <a:cs typeface="Times New Roman"/>
            </a:endParaRPr>
          </a:p>
          <a:p>
            <a:pPr marL="12700" marR="408305">
              <a:lnSpc>
                <a:spcPts val="2380"/>
              </a:lnSpc>
              <a:spcBef>
                <a:spcPts val="1395"/>
              </a:spcBef>
            </a:pPr>
            <a:r>
              <a:rPr sz="2200" b="1" spc="-5" dirty="0">
                <a:latin typeface="Times New Roman"/>
                <a:cs typeface="Times New Roman"/>
              </a:rPr>
              <a:t>Описание:</a:t>
            </a:r>
            <a:r>
              <a:rPr sz="2200" b="1" spc="5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Рот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открыт.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Губы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в </a:t>
            </a:r>
            <a:r>
              <a:rPr sz="2200" spc="-25" dirty="0">
                <a:latin typeface="Times New Roman"/>
                <a:cs typeface="Times New Roman"/>
              </a:rPr>
              <a:t>улыбке.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Напряженным 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35" dirty="0">
                <a:latin typeface="Times New Roman"/>
                <a:cs typeface="Times New Roman"/>
              </a:rPr>
              <a:t>кончиком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языка</a:t>
            </a:r>
            <a:r>
              <a:rPr sz="2200" spc="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постучать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в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бугорки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за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верхними </a:t>
            </a:r>
            <a:r>
              <a:rPr sz="2200" spc="-15" dirty="0">
                <a:latin typeface="Times New Roman"/>
                <a:cs typeface="Times New Roman"/>
              </a:rPr>
              <a:t>зубами, 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многократно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и</a:t>
            </a:r>
            <a:r>
              <a:rPr sz="2200" spc="-15" dirty="0">
                <a:latin typeface="Times New Roman"/>
                <a:cs typeface="Times New Roman"/>
              </a:rPr>
              <a:t> отчётливо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произнося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звук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-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т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-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т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-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сначала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медленно,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постепенно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убыстряя темп.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2200" b="1" spc="-15" dirty="0">
                <a:latin typeface="Times New Roman"/>
                <a:cs typeface="Times New Roman"/>
              </a:rPr>
              <a:t>Методические</a:t>
            </a:r>
            <a:r>
              <a:rPr sz="2200" b="1" spc="-20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указания:</a:t>
            </a:r>
            <a:endParaRPr sz="2200">
              <a:latin typeface="Times New Roman"/>
              <a:cs typeface="Times New Roman"/>
            </a:endParaRPr>
          </a:p>
          <a:p>
            <a:pPr marL="12700" marR="5080">
              <a:lnSpc>
                <a:spcPct val="89400"/>
              </a:lnSpc>
              <a:spcBef>
                <a:spcPts val="1420"/>
              </a:spcBef>
            </a:pPr>
            <a:r>
              <a:rPr sz="2200" spc="-10" dirty="0">
                <a:latin typeface="Times New Roman"/>
                <a:cs typeface="Times New Roman"/>
              </a:rPr>
              <a:t>Следить,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чтобы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губы </a:t>
            </a:r>
            <a:r>
              <a:rPr sz="2200" spc="-5" dirty="0">
                <a:latin typeface="Times New Roman"/>
                <a:cs typeface="Times New Roman"/>
              </a:rPr>
              <a:t>и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нижняя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челюсть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были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неподвижны, 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звук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т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Times New Roman"/>
                <a:cs typeface="Times New Roman"/>
              </a:rPr>
              <a:t>носил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характер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чёткого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удара,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а не </a:t>
            </a:r>
            <a:r>
              <a:rPr sz="2200" dirty="0">
                <a:latin typeface="Times New Roman"/>
                <a:cs typeface="Times New Roman"/>
              </a:rPr>
              <a:t>хлюпал, </a:t>
            </a:r>
            <a:r>
              <a:rPr sz="2200" spc="-25" dirty="0">
                <a:latin typeface="Times New Roman"/>
                <a:cs typeface="Times New Roman"/>
              </a:rPr>
              <a:t>кончик 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языка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не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подворачивался,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ощущалась </a:t>
            </a:r>
            <a:r>
              <a:rPr sz="2200" spc="-10" dirty="0">
                <a:latin typeface="Times New Roman"/>
                <a:cs typeface="Times New Roman"/>
              </a:rPr>
              <a:t>выдыхаемая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воздушная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струя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воздуха.</a:t>
            </a:r>
            <a:endParaRPr sz="2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465832" y="2140546"/>
            <a:ext cx="3140798" cy="30894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82021" y="886459"/>
            <a:ext cx="41973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i="0" spc="-50" dirty="0">
                <a:solidFill>
                  <a:srgbClr val="FF0000"/>
                </a:solidFill>
                <a:latin typeface="Times New Roman"/>
                <a:cs typeface="Times New Roman"/>
              </a:rPr>
              <a:t>«Пароход</a:t>
            </a:r>
            <a:r>
              <a:rPr sz="4400" i="0" spc="-1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i="0" spc="-45" dirty="0">
                <a:solidFill>
                  <a:srgbClr val="FF0000"/>
                </a:solidFill>
                <a:latin typeface="Times New Roman"/>
                <a:cs typeface="Times New Roman"/>
              </a:rPr>
              <a:t>гудит»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7460" y="2035555"/>
            <a:ext cx="8054975" cy="836294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95580" marR="5080" indent="-182880">
              <a:lnSpc>
                <a:spcPts val="3030"/>
              </a:lnSpc>
              <a:spcBef>
                <a:spcPts val="470"/>
              </a:spcBef>
              <a:buClr>
                <a:srgbClr val="549E39"/>
              </a:buClr>
              <a:buSzPct val="80357"/>
              <a:buFont typeface="Corbel"/>
              <a:buChar char="•"/>
              <a:tabLst>
                <a:tab pos="195580" algn="l"/>
              </a:tabLst>
            </a:pPr>
            <a:r>
              <a:rPr sz="2800" spc="-15" dirty="0">
                <a:latin typeface="Times New Roman"/>
                <a:cs typeface="Times New Roman"/>
              </a:rPr>
              <a:t>Закусываем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кончик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языка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резцами,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губы </a:t>
            </a:r>
            <a:r>
              <a:rPr sz="2800" spc="-5" dirty="0">
                <a:latin typeface="Times New Roman"/>
                <a:cs typeface="Times New Roman"/>
              </a:rPr>
              <a:t>в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улыбке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и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длительно</a:t>
            </a:r>
            <a:r>
              <a:rPr sz="2800" spc="5" dirty="0">
                <a:latin typeface="Times New Roman"/>
                <a:cs typeface="Times New Roman"/>
              </a:rPr>
              <a:t> произносим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звук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Ы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(потом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Л).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55713" y="2870555"/>
            <a:ext cx="3245744" cy="3365527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96072" y="292441"/>
            <a:ext cx="24396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i="0" dirty="0">
                <a:solidFill>
                  <a:srgbClr val="FF0000"/>
                </a:solidFill>
                <a:latin typeface="Times New Roman"/>
                <a:cs typeface="Times New Roman"/>
              </a:rPr>
              <a:t>«</a:t>
            </a:r>
            <a:r>
              <a:rPr sz="4400" i="0" spc="-65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4400" i="0" spc="-180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4400" i="0" dirty="0">
                <a:solidFill>
                  <a:srgbClr val="FF0000"/>
                </a:solidFill>
                <a:latin typeface="Times New Roman"/>
                <a:cs typeface="Times New Roman"/>
              </a:rPr>
              <a:t>чел</a:t>
            </a:r>
            <a:r>
              <a:rPr sz="4400" i="0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4400" i="0" dirty="0">
                <a:solidFill>
                  <a:srgbClr val="FF0000"/>
                </a:solidFill>
                <a:latin typeface="Times New Roman"/>
                <a:cs typeface="Times New Roman"/>
              </a:rPr>
              <a:t>»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03687" y="1164055"/>
            <a:ext cx="5783580" cy="451485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62230">
              <a:lnSpc>
                <a:spcPts val="2380"/>
              </a:lnSpc>
              <a:spcBef>
                <a:spcPts val="390"/>
              </a:spcBef>
            </a:pPr>
            <a:r>
              <a:rPr sz="2200" b="1" spc="-5" dirty="0">
                <a:latin typeface="Times New Roman"/>
                <a:cs typeface="Times New Roman"/>
              </a:rPr>
              <a:t>Цель: </a:t>
            </a:r>
            <a:r>
              <a:rPr sz="2200" spc="-20" dirty="0">
                <a:latin typeface="Times New Roman"/>
                <a:cs typeface="Times New Roman"/>
              </a:rPr>
              <a:t>Вырабатывать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умение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быстро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менять 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положение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языка,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необходимое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при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соединении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некоторых</a:t>
            </a:r>
            <a:r>
              <a:rPr sz="2200" spc="-35" dirty="0">
                <a:latin typeface="Times New Roman"/>
                <a:cs typeface="Times New Roman"/>
              </a:rPr>
              <a:t> звуков</a:t>
            </a:r>
            <a:r>
              <a:rPr sz="2200" spc="-5" dirty="0">
                <a:latin typeface="Times New Roman"/>
                <a:cs typeface="Times New Roman"/>
              </a:rPr>
              <a:t> с </a:t>
            </a:r>
            <a:r>
              <a:rPr sz="2200" spc="-20" dirty="0">
                <a:latin typeface="Times New Roman"/>
                <a:cs typeface="Times New Roman"/>
              </a:rPr>
              <a:t>гласными</a:t>
            </a:r>
            <a:r>
              <a:rPr sz="2200" spc="-5" dirty="0">
                <a:latin typeface="Times New Roman"/>
                <a:cs typeface="Times New Roman"/>
              </a:rPr>
              <a:t> а,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ы,</a:t>
            </a:r>
            <a:r>
              <a:rPr sz="2200" dirty="0">
                <a:latin typeface="Times New Roman"/>
                <a:cs typeface="Times New Roman"/>
              </a:rPr>
              <a:t> о,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105" dirty="0">
                <a:latin typeface="Times New Roman"/>
                <a:cs typeface="Times New Roman"/>
              </a:rPr>
              <a:t>у.</a:t>
            </a:r>
            <a:endParaRPr sz="2200">
              <a:latin typeface="Times New Roman"/>
              <a:cs typeface="Times New Roman"/>
            </a:endParaRPr>
          </a:p>
          <a:p>
            <a:pPr marL="12700" marR="5080">
              <a:lnSpc>
                <a:spcPts val="2380"/>
              </a:lnSpc>
              <a:spcBef>
                <a:spcPts val="1390"/>
              </a:spcBef>
            </a:pPr>
            <a:r>
              <a:rPr sz="2200" b="1" spc="-5" dirty="0">
                <a:latin typeface="Times New Roman"/>
                <a:cs typeface="Times New Roman"/>
              </a:rPr>
              <a:t>Описание:</a:t>
            </a:r>
            <a:r>
              <a:rPr sz="2200" b="1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улыбнуться,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показать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зубы, 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приоткрыть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spc="-50" dirty="0">
                <a:latin typeface="Times New Roman"/>
                <a:cs typeface="Times New Roman"/>
              </a:rPr>
              <a:t>рот,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положить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широкий язык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за 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нижние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зубы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(с внутренней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стороны)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и 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удерживать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в </a:t>
            </a:r>
            <a:r>
              <a:rPr sz="2200" spc="-30" dirty="0">
                <a:latin typeface="Times New Roman"/>
                <a:cs typeface="Times New Roman"/>
              </a:rPr>
              <a:t>таком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положении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под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счёт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от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1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-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5.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Потом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поднять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широкий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язык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за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верхние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зубы</a:t>
            </a:r>
            <a:r>
              <a:rPr sz="2200" spc="-5" dirty="0">
                <a:latin typeface="Times New Roman"/>
                <a:cs typeface="Times New Roman"/>
              </a:rPr>
              <a:t> и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удерживать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под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счёт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от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1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-</a:t>
            </a:r>
            <a:r>
              <a:rPr sz="2200" dirty="0">
                <a:latin typeface="Times New Roman"/>
                <a:cs typeface="Times New Roman"/>
              </a:rPr>
              <a:t> 5. </a:t>
            </a:r>
            <a:r>
              <a:rPr sz="2200" spc="-25" dirty="0">
                <a:latin typeface="Times New Roman"/>
                <a:cs typeface="Times New Roman"/>
              </a:rPr>
              <a:t>Так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поочередно 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менять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положение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языка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4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-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6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раз.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2200" b="1" spc="-15" dirty="0">
                <a:latin typeface="Times New Roman"/>
                <a:cs typeface="Times New Roman"/>
              </a:rPr>
              <a:t>Методические</a:t>
            </a:r>
            <a:r>
              <a:rPr sz="2200" b="1" spc="-20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указания:</a:t>
            </a:r>
            <a:endParaRPr sz="2200">
              <a:latin typeface="Times New Roman"/>
              <a:cs typeface="Times New Roman"/>
            </a:endParaRPr>
          </a:p>
          <a:p>
            <a:pPr marL="12700" marR="24765">
              <a:lnSpc>
                <a:spcPts val="2380"/>
              </a:lnSpc>
              <a:spcBef>
                <a:spcPts val="1435"/>
              </a:spcBef>
            </a:pPr>
            <a:r>
              <a:rPr sz="2200" spc="-5" dirty="0">
                <a:latin typeface="Times New Roman"/>
                <a:cs typeface="Times New Roman"/>
              </a:rPr>
              <a:t>-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Следить,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чтобы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работал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только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язык,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а </a:t>
            </a:r>
            <a:r>
              <a:rPr sz="2200" spc="-10" dirty="0">
                <a:latin typeface="Times New Roman"/>
                <a:cs typeface="Times New Roman"/>
              </a:rPr>
              <a:t>нижняя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челюсть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и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губы </a:t>
            </a:r>
            <a:r>
              <a:rPr sz="2200" dirty="0">
                <a:latin typeface="Times New Roman"/>
                <a:cs typeface="Times New Roman"/>
              </a:rPr>
              <a:t>оставались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неподвижными.</a:t>
            </a:r>
            <a:endParaRPr sz="2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84686" y="1175992"/>
            <a:ext cx="2514599" cy="2473451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22672" y="3759297"/>
            <a:ext cx="2477285" cy="2483197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35493" y="538101"/>
            <a:ext cx="24885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i="0" spc="-5" dirty="0">
                <a:solidFill>
                  <a:srgbClr val="FF0000"/>
                </a:solidFill>
                <a:latin typeface="Times New Roman"/>
                <a:cs typeface="Times New Roman"/>
              </a:rPr>
              <a:t>«Часики»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2259" y="1929786"/>
            <a:ext cx="10045065" cy="836294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94945" marR="5080" indent="-182880">
              <a:lnSpc>
                <a:spcPts val="3030"/>
              </a:lnSpc>
              <a:spcBef>
                <a:spcPts val="470"/>
              </a:spcBef>
              <a:buClr>
                <a:srgbClr val="549E39"/>
              </a:buClr>
              <a:buSzPct val="80357"/>
              <a:buFont typeface="Corbel"/>
              <a:buChar char="•"/>
              <a:tabLst>
                <a:tab pos="195580" algn="l"/>
              </a:tabLst>
            </a:pPr>
            <a:r>
              <a:rPr sz="2800" spc="-40" dirty="0">
                <a:latin typeface="Times New Roman"/>
                <a:cs typeface="Times New Roman"/>
              </a:rPr>
              <a:t>Рот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приоткрыт,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губы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растянуты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65" dirty="0">
                <a:latin typeface="Times New Roman"/>
                <a:cs typeface="Times New Roman"/>
              </a:rPr>
              <a:t>улыбку,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Times New Roman"/>
                <a:cs typeface="Times New Roman"/>
              </a:rPr>
              <a:t>кончиком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40" dirty="0">
                <a:latin typeface="Times New Roman"/>
                <a:cs typeface="Times New Roman"/>
              </a:rPr>
              <a:t>узкого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языка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попеременно </a:t>
            </a:r>
            <a:r>
              <a:rPr sz="2800" spc="-10" dirty="0">
                <a:latin typeface="Times New Roman"/>
                <a:cs typeface="Times New Roman"/>
              </a:rPr>
              <a:t>тянуться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под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счет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к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уголкам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рта.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79044" y="3735517"/>
            <a:ext cx="2016415" cy="2247331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88983" y="3758222"/>
            <a:ext cx="2025530" cy="22245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9743" y="558572"/>
            <a:ext cx="94151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i="0" spc="-5" dirty="0">
                <a:solidFill>
                  <a:srgbClr val="000000"/>
                </a:solidFill>
                <a:latin typeface="Times New Roman"/>
                <a:cs typeface="Times New Roman"/>
              </a:rPr>
              <a:t>Органы</a:t>
            </a:r>
            <a:r>
              <a:rPr sz="4400" i="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4400" i="0" spc="-25" dirty="0">
                <a:solidFill>
                  <a:srgbClr val="000000"/>
                </a:solidFill>
                <a:latin typeface="Times New Roman"/>
                <a:cs typeface="Times New Roman"/>
              </a:rPr>
              <a:t>артикуляционного</a:t>
            </a:r>
            <a:r>
              <a:rPr sz="4400" i="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4400" i="0" spc="-20" dirty="0">
                <a:solidFill>
                  <a:srgbClr val="000000"/>
                </a:solidFill>
                <a:latin typeface="Times New Roman"/>
                <a:cs typeface="Times New Roman"/>
              </a:rPr>
              <a:t>аппарата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6351" y="1409715"/>
            <a:ext cx="5575300" cy="428307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276860" indent="868044">
              <a:lnSpc>
                <a:spcPts val="2380"/>
              </a:lnSpc>
              <a:spcBef>
                <a:spcPts val="390"/>
              </a:spcBef>
            </a:pPr>
            <a:r>
              <a:rPr sz="2200" spc="-5" dirty="0">
                <a:latin typeface="Times New Roman"/>
                <a:cs typeface="Times New Roman"/>
              </a:rPr>
              <a:t>Для </a:t>
            </a:r>
            <a:r>
              <a:rPr sz="2200" spc="-25" dirty="0">
                <a:latin typeface="Times New Roman"/>
                <a:cs typeface="Times New Roman"/>
              </a:rPr>
              <a:t>четкой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артикуляции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нужны 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сильные,</a:t>
            </a:r>
            <a:r>
              <a:rPr sz="2200" spc="-5" dirty="0">
                <a:latin typeface="Times New Roman"/>
                <a:cs typeface="Times New Roman"/>
              </a:rPr>
              <a:t> упругие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и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подвижные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органы</a:t>
            </a:r>
            <a:r>
              <a:rPr sz="2200" spc="-20" dirty="0">
                <a:latin typeface="Times New Roman"/>
                <a:cs typeface="Times New Roman"/>
              </a:rPr>
              <a:t> речи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ts val="2205"/>
              </a:lnSpc>
            </a:pPr>
            <a:r>
              <a:rPr sz="2200" spc="-5" dirty="0">
                <a:latin typeface="Times New Roman"/>
                <a:cs typeface="Times New Roman"/>
              </a:rPr>
              <a:t>—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язык,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губы,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мягкое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нёбо.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Артикуляция</a:t>
            </a:r>
            <a:endParaRPr sz="2200">
              <a:latin typeface="Times New Roman"/>
              <a:cs typeface="Times New Roman"/>
            </a:endParaRPr>
          </a:p>
          <a:p>
            <a:pPr marL="12700" marR="5080">
              <a:lnSpc>
                <a:spcPts val="2380"/>
              </a:lnSpc>
              <a:spcBef>
                <a:spcPts val="165"/>
              </a:spcBef>
            </a:pPr>
            <a:r>
              <a:rPr sz="2200" spc="-10" dirty="0">
                <a:latin typeface="Times New Roman"/>
                <a:cs typeface="Times New Roman"/>
              </a:rPr>
              <a:t>связана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с</a:t>
            </a:r>
            <a:r>
              <a:rPr sz="2200" spc="-10" dirty="0">
                <a:latin typeface="Times New Roman"/>
                <a:cs typeface="Times New Roman"/>
              </a:rPr>
              <a:t> работой</a:t>
            </a:r>
            <a:r>
              <a:rPr sz="2200" spc="-15" dirty="0">
                <a:latin typeface="Times New Roman"/>
                <a:cs typeface="Times New Roman"/>
              </a:rPr>
              <a:t> многочисленных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мышц,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в 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том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числе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жевательных,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глотательных, 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мимических; </a:t>
            </a:r>
            <a:r>
              <a:rPr sz="2200" spc="5" dirty="0">
                <a:latin typeface="Times New Roman"/>
                <a:cs typeface="Times New Roman"/>
              </a:rPr>
              <a:t>процесс </a:t>
            </a:r>
            <a:r>
              <a:rPr sz="2200" spc="-10" dirty="0">
                <a:latin typeface="Times New Roman"/>
                <a:cs typeface="Times New Roman"/>
              </a:rPr>
              <a:t>голосообразования 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происходит </a:t>
            </a:r>
            <a:r>
              <a:rPr sz="2200" spc="-5" dirty="0">
                <a:latin typeface="Times New Roman"/>
                <a:cs typeface="Times New Roman"/>
              </a:rPr>
              <a:t>при участии органов </a:t>
            </a:r>
            <a:r>
              <a:rPr sz="2200" spc="-10" dirty="0">
                <a:latin typeface="Times New Roman"/>
                <a:cs typeface="Times New Roman"/>
              </a:rPr>
              <a:t>дыхания 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(гортань,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трахея,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бронхи,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легкие,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диафрагма, 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межреберные </a:t>
            </a:r>
            <a:r>
              <a:rPr sz="2200" spc="-5" dirty="0">
                <a:latin typeface="Times New Roman"/>
                <a:cs typeface="Times New Roman"/>
              </a:rPr>
              <a:t>мышцы).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Таким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образом,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говоря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о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специальной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логопедической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гимнастике, 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следует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иметь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в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виду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упражнения 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многочисленных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органов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и мышц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лица, 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ротовой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полости,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шеи,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плечевого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пояса, 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грудной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клетки.</a:t>
            </a:r>
            <a:endParaRPr sz="2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022294" y="1425862"/>
            <a:ext cx="4408213" cy="4676627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0961" y="640458"/>
            <a:ext cx="59188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i="0" spc="-40" dirty="0">
                <a:solidFill>
                  <a:srgbClr val="FF0000"/>
                </a:solidFill>
                <a:latin typeface="Times New Roman"/>
                <a:cs typeface="Times New Roman"/>
              </a:rPr>
              <a:t>«Толстяки</a:t>
            </a:r>
            <a:r>
              <a:rPr sz="4400" i="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i="0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4400" i="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i="0" spc="-55" dirty="0">
                <a:solidFill>
                  <a:srgbClr val="FF0000"/>
                </a:solidFill>
                <a:latin typeface="Times New Roman"/>
                <a:cs typeface="Times New Roman"/>
              </a:rPr>
              <a:t>худышки»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7460" y="2035555"/>
            <a:ext cx="84423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95"/>
              </a:spcBef>
              <a:buClr>
                <a:srgbClr val="549E39"/>
              </a:buClr>
              <a:buSzPct val="80357"/>
              <a:buFont typeface="Corbel"/>
              <a:buChar char="•"/>
              <a:tabLst>
                <a:tab pos="195580" algn="l"/>
              </a:tabLst>
            </a:pPr>
            <a:r>
              <a:rPr sz="2800" spc="-40" dirty="0">
                <a:latin typeface="Times New Roman"/>
                <a:cs typeface="Times New Roman"/>
              </a:rPr>
              <a:t>«Толстяк»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-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надуть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обе</a:t>
            </a:r>
            <a:r>
              <a:rPr sz="2800" spc="-10" dirty="0">
                <a:latin typeface="Times New Roman"/>
                <a:cs typeface="Times New Roman"/>
              </a:rPr>
              <a:t> щеки.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Times New Roman"/>
                <a:cs typeface="Times New Roman"/>
              </a:rPr>
              <a:t>«Худой»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-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втянуть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щеки.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49866" y="3220508"/>
            <a:ext cx="4407043" cy="2505248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66144" y="463038"/>
            <a:ext cx="30226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i="0" spc="-35" dirty="0">
                <a:solidFill>
                  <a:srgbClr val="FF0000"/>
                </a:solidFill>
                <a:latin typeface="Times New Roman"/>
                <a:cs typeface="Times New Roman"/>
              </a:rPr>
              <a:t>«Иголочка»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7460" y="1602239"/>
            <a:ext cx="87033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95"/>
              </a:spcBef>
              <a:buClr>
                <a:srgbClr val="549E39"/>
              </a:buClr>
              <a:buSzPct val="80357"/>
              <a:buFont typeface="Corbel"/>
              <a:buChar char="•"/>
              <a:tabLst>
                <a:tab pos="195580" algn="l"/>
              </a:tabLst>
            </a:pPr>
            <a:r>
              <a:rPr sz="2800" spc="-40" dirty="0">
                <a:latin typeface="Times New Roman"/>
                <a:cs typeface="Times New Roman"/>
              </a:rPr>
              <a:t>Рот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40" dirty="0">
                <a:latin typeface="Times New Roman"/>
                <a:cs typeface="Times New Roman"/>
              </a:rPr>
              <a:t>открыт.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Times New Roman"/>
                <a:cs typeface="Times New Roman"/>
              </a:rPr>
              <a:t>Узкий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напряженный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язык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выдвинут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вперёд.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84156" y="2335869"/>
            <a:ext cx="4484389" cy="3972537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67497" y="647283"/>
            <a:ext cx="24257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i="0" dirty="0">
                <a:solidFill>
                  <a:srgbClr val="FF0000"/>
                </a:solidFill>
                <a:latin typeface="Times New Roman"/>
                <a:cs typeface="Times New Roman"/>
              </a:rPr>
              <a:t>«Зме</a:t>
            </a:r>
            <a:r>
              <a:rPr sz="4400" i="0" spc="-10" dirty="0">
                <a:solidFill>
                  <a:srgbClr val="FF0000"/>
                </a:solidFill>
                <a:latin typeface="Times New Roman"/>
                <a:cs typeface="Times New Roman"/>
              </a:rPr>
              <a:t>й</a:t>
            </a:r>
            <a:r>
              <a:rPr sz="4400" i="0" spc="-8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4400" i="0" dirty="0">
                <a:solidFill>
                  <a:srgbClr val="FF0000"/>
                </a:solidFill>
                <a:latin typeface="Times New Roman"/>
                <a:cs typeface="Times New Roman"/>
              </a:rPr>
              <a:t>а»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0038" y="1598827"/>
            <a:ext cx="9275445" cy="836294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95580" marR="5080" indent="-182880">
              <a:lnSpc>
                <a:spcPts val="3030"/>
              </a:lnSpc>
              <a:spcBef>
                <a:spcPts val="470"/>
              </a:spcBef>
              <a:buClr>
                <a:srgbClr val="549E39"/>
              </a:buClr>
              <a:buSzPct val="80357"/>
              <a:buFont typeface="Corbel"/>
              <a:buChar char="•"/>
              <a:tabLst>
                <a:tab pos="195580" algn="l"/>
              </a:tabLst>
            </a:pPr>
            <a:r>
              <a:rPr sz="2800" spc="-40" dirty="0">
                <a:latin typeface="Times New Roman"/>
                <a:cs typeface="Times New Roman"/>
              </a:rPr>
              <a:t>Рот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широко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40" dirty="0">
                <a:latin typeface="Times New Roman"/>
                <a:cs typeface="Times New Roman"/>
              </a:rPr>
              <a:t>открыт,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узкий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язык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сильно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выдвинуть</a:t>
            </a:r>
            <a:r>
              <a:rPr sz="2800" spc="3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вперед,</a:t>
            </a:r>
            <a:r>
              <a:rPr sz="2800" spc="-5" dirty="0">
                <a:latin typeface="Times New Roman"/>
                <a:cs typeface="Times New Roman"/>
              </a:rPr>
              <a:t> а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затем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убрать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40" dirty="0">
                <a:latin typeface="Times New Roman"/>
                <a:cs typeface="Times New Roman"/>
              </a:rPr>
              <a:t>глубь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рта.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79722" y="2609570"/>
            <a:ext cx="3015500" cy="3597816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03385" y="613163"/>
            <a:ext cx="67525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i="0" spc="-35" dirty="0">
                <a:solidFill>
                  <a:srgbClr val="FF0000"/>
                </a:solidFill>
                <a:latin typeface="Times New Roman"/>
                <a:cs typeface="Times New Roman"/>
              </a:rPr>
              <a:t>«Конфетка»</a:t>
            </a:r>
            <a:r>
              <a:rPr sz="4400" i="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i="0" spc="-5" dirty="0">
                <a:solidFill>
                  <a:srgbClr val="FF0000"/>
                </a:solidFill>
                <a:latin typeface="Times New Roman"/>
                <a:cs typeface="Times New Roman"/>
              </a:rPr>
              <a:t>или</a:t>
            </a:r>
            <a:r>
              <a:rPr sz="4400" i="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i="0" spc="-15" dirty="0">
                <a:solidFill>
                  <a:srgbClr val="FF0000"/>
                </a:solidFill>
                <a:latin typeface="Times New Roman"/>
                <a:cs typeface="Times New Roman"/>
              </a:rPr>
              <a:t>«Футбол»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7460" y="1708009"/>
            <a:ext cx="9130030" cy="836294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95580" marR="5080" indent="-182880">
              <a:lnSpc>
                <a:spcPts val="3030"/>
              </a:lnSpc>
              <a:spcBef>
                <a:spcPts val="470"/>
              </a:spcBef>
              <a:buClr>
                <a:srgbClr val="549E39"/>
              </a:buClr>
              <a:buSzPct val="80357"/>
              <a:buFont typeface="Corbel"/>
              <a:buChar char="•"/>
              <a:tabLst>
                <a:tab pos="195580" algn="l"/>
              </a:tabLst>
            </a:pPr>
            <a:r>
              <a:rPr sz="2800" spc="-40" dirty="0">
                <a:latin typeface="Times New Roman"/>
                <a:cs typeface="Times New Roman"/>
              </a:rPr>
              <a:t>Рот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закрыт,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напряженным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40" dirty="0">
                <a:latin typeface="Times New Roman"/>
                <a:cs typeface="Times New Roman"/>
              </a:rPr>
              <a:t>языком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упираться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то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75" dirty="0">
                <a:latin typeface="Times New Roman"/>
                <a:cs typeface="Times New Roman"/>
              </a:rPr>
              <a:t>одну,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то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другую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Times New Roman"/>
                <a:cs typeface="Times New Roman"/>
              </a:rPr>
              <a:t>щеку.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45393" y="3066991"/>
            <a:ext cx="3007246" cy="2987462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42757" y="647283"/>
            <a:ext cx="207708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i="0" dirty="0">
                <a:solidFill>
                  <a:srgbClr val="FF0000"/>
                </a:solidFill>
                <a:latin typeface="Times New Roman"/>
                <a:cs typeface="Times New Roman"/>
              </a:rPr>
              <a:t>«</a:t>
            </a:r>
            <a:r>
              <a:rPr sz="4400" i="0" spc="-390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4400" i="0" dirty="0">
                <a:solidFill>
                  <a:srgbClr val="FF0000"/>
                </a:solidFill>
                <a:latin typeface="Times New Roman"/>
                <a:cs typeface="Times New Roman"/>
              </a:rPr>
              <a:t>ор</a:t>
            </a:r>
            <a:r>
              <a:rPr sz="4400" i="0" spc="-8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4400" i="0" dirty="0">
                <a:solidFill>
                  <a:srgbClr val="FF0000"/>
                </a:solidFill>
                <a:latin typeface="Times New Roman"/>
                <a:cs typeface="Times New Roman"/>
              </a:rPr>
              <a:t>а»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58278" y="1776248"/>
            <a:ext cx="9420225" cy="836294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94945" marR="5080" indent="-182880">
              <a:lnSpc>
                <a:spcPts val="3030"/>
              </a:lnSpc>
              <a:spcBef>
                <a:spcPts val="470"/>
              </a:spcBef>
              <a:buClr>
                <a:srgbClr val="549E39"/>
              </a:buClr>
              <a:buSzPct val="80357"/>
              <a:buFont typeface="Corbel"/>
              <a:buChar char="•"/>
              <a:tabLst>
                <a:tab pos="195580" algn="l"/>
              </a:tabLst>
            </a:pPr>
            <a:r>
              <a:rPr sz="2800" spc="-40" dirty="0">
                <a:latin typeface="Times New Roman"/>
                <a:cs typeface="Times New Roman"/>
              </a:rPr>
              <a:t>Рот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40" dirty="0">
                <a:latin typeface="Times New Roman"/>
                <a:cs typeface="Times New Roman"/>
              </a:rPr>
              <a:t>открыт,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кончик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языка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упирается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нижние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резцы,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спинка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языка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поднята </a:t>
            </a:r>
            <a:r>
              <a:rPr sz="2800" spc="-5" dirty="0">
                <a:latin typeface="Times New Roman"/>
                <a:cs typeface="Times New Roman"/>
              </a:rPr>
              <a:t>вверх.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14062" y="2965253"/>
            <a:ext cx="3091421" cy="3098812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503045" marR="5080" indent="-1490980">
              <a:lnSpc>
                <a:spcPts val="3890"/>
              </a:lnSpc>
              <a:spcBef>
                <a:spcPts val="585"/>
              </a:spcBef>
            </a:pPr>
            <a:r>
              <a:rPr spc="-5" dirty="0"/>
              <a:t>Причины,</a:t>
            </a:r>
            <a:r>
              <a:rPr spc="-20" dirty="0"/>
              <a:t> </a:t>
            </a:r>
            <a:r>
              <a:rPr dirty="0"/>
              <a:t>по</a:t>
            </a:r>
            <a:r>
              <a:rPr spc="-5" dirty="0"/>
              <a:t> </a:t>
            </a:r>
            <a:r>
              <a:rPr spc="-30" dirty="0"/>
              <a:t>которым</a:t>
            </a:r>
            <a:r>
              <a:rPr spc="-10" dirty="0"/>
              <a:t> </a:t>
            </a:r>
            <a:r>
              <a:rPr spc="-25" dirty="0"/>
              <a:t>необходимо</a:t>
            </a:r>
            <a:r>
              <a:rPr spc="-20" dirty="0"/>
              <a:t> </a:t>
            </a:r>
            <a:r>
              <a:rPr spc="-5" dirty="0"/>
              <a:t>заниматься </a:t>
            </a:r>
            <a:r>
              <a:rPr spc="-885" dirty="0"/>
              <a:t> </a:t>
            </a:r>
            <a:r>
              <a:rPr spc="-10" dirty="0"/>
              <a:t>артикуляционной</a:t>
            </a:r>
            <a:r>
              <a:rPr spc="-50" dirty="0"/>
              <a:t> </a:t>
            </a:r>
            <a:r>
              <a:rPr spc="-15" dirty="0"/>
              <a:t>гимнастикой: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4836" y="2043176"/>
            <a:ext cx="10946765" cy="388747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94945" marR="241935" indent="-182880">
              <a:lnSpc>
                <a:spcPts val="2590"/>
              </a:lnSpc>
              <a:spcBef>
                <a:spcPts val="425"/>
              </a:spcBef>
              <a:buClr>
                <a:srgbClr val="549E39"/>
              </a:buClr>
              <a:buSzPct val="79166"/>
              <a:buFont typeface="Corbel"/>
              <a:buChar char="•"/>
              <a:tabLst>
                <a:tab pos="195580" algn="l"/>
              </a:tabLst>
            </a:pPr>
            <a:r>
              <a:rPr sz="2400" spc="-20" dirty="0">
                <a:latin typeface="Times New Roman"/>
                <a:cs typeface="Times New Roman"/>
              </a:rPr>
              <a:t>Благодаря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своевременным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занятиям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артикуляционной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гимнастикой</a:t>
            </a:r>
            <a:r>
              <a:rPr sz="2400" dirty="0">
                <a:latin typeface="Times New Roman"/>
                <a:cs typeface="Times New Roman"/>
              </a:rPr>
              <a:t> и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упражнениям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развитию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речевого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слуха</a:t>
            </a:r>
            <a:r>
              <a:rPr sz="2400" spc="-25" dirty="0">
                <a:latin typeface="Times New Roman"/>
                <a:cs typeface="Times New Roman"/>
              </a:rPr>
              <a:t> некоторые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дети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сами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могут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научиться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говорить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чисто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-5" dirty="0">
                <a:latin typeface="Times New Roman"/>
                <a:cs typeface="Times New Roman"/>
              </a:rPr>
              <a:t> правильно,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без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помощи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специалиста.</a:t>
            </a:r>
            <a:endParaRPr sz="2400">
              <a:latin typeface="Times New Roman"/>
              <a:cs typeface="Times New Roman"/>
            </a:endParaRPr>
          </a:p>
          <a:p>
            <a:pPr marL="194945" marR="118110" indent="-182880">
              <a:lnSpc>
                <a:spcPts val="2590"/>
              </a:lnSpc>
              <a:spcBef>
                <a:spcPts val="1410"/>
              </a:spcBef>
              <a:buClr>
                <a:srgbClr val="549E39"/>
              </a:buClr>
              <a:buSzPct val="79166"/>
              <a:buFont typeface="Corbel"/>
              <a:buChar char="•"/>
              <a:tabLst>
                <a:tab pos="195580" algn="l"/>
              </a:tabLst>
            </a:pPr>
            <a:r>
              <a:rPr sz="2400" dirty="0">
                <a:latin typeface="Times New Roman"/>
                <a:cs typeface="Times New Roman"/>
              </a:rPr>
              <a:t>Дети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со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сложными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нарушениями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звукопроизношения</a:t>
            </a:r>
            <a:r>
              <a:rPr sz="2400" dirty="0">
                <a:latin typeface="Times New Roman"/>
                <a:cs typeface="Times New Roman"/>
              </a:rPr>
              <a:t> смогут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быстрее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преодолеть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свои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речевые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дефекты,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когда</a:t>
            </a:r>
            <a:r>
              <a:rPr sz="2400" dirty="0">
                <a:latin typeface="Times New Roman"/>
                <a:cs typeface="Times New Roman"/>
              </a:rPr>
              <a:t> с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ним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начнет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заниматься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логопед: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их </a:t>
            </a:r>
            <a:r>
              <a:rPr sz="2400" dirty="0">
                <a:latin typeface="Times New Roman"/>
                <a:cs typeface="Times New Roman"/>
              </a:rPr>
              <a:t>мышцы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уже 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45" dirty="0">
                <a:latin typeface="Times New Roman"/>
                <a:cs typeface="Times New Roman"/>
              </a:rPr>
              <a:t>будут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подготовлены.</a:t>
            </a:r>
            <a:endParaRPr sz="2400">
              <a:latin typeface="Times New Roman"/>
              <a:cs typeface="Times New Roman"/>
            </a:endParaRPr>
          </a:p>
          <a:p>
            <a:pPr marL="194945" marR="5080" indent="-182880">
              <a:lnSpc>
                <a:spcPts val="2590"/>
              </a:lnSpc>
              <a:spcBef>
                <a:spcPts val="1400"/>
              </a:spcBef>
              <a:buClr>
                <a:srgbClr val="549E39"/>
              </a:buClr>
              <a:buSzPct val="79166"/>
              <a:buFont typeface="Corbel"/>
              <a:buChar char="•"/>
              <a:tabLst>
                <a:tab pos="195580" algn="l"/>
              </a:tabLst>
            </a:pPr>
            <a:r>
              <a:rPr sz="2400" spc="-15" dirty="0">
                <a:latin typeface="Times New Roman"/>
                <a:cs typeface="Times New Roman"/>
              </a:rPr>
              <a:t>Артикуляционная</a:t>
            </a:r>
            <a:r>
              <a:rPr sz="2400" spc="-10" dirty="0">
                <a:latin typeface="Times New Roman"/>
                <a:cs typeface="Times New Roman"/>
              </a:rPr>
              <a:t> гимнастика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очень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полезна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также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детям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</a:t>
            </a:r>
            <a:r>
              <a:rPr sz="2400" spc="-5" dirty="0">
                <a:latin typeface="Times New Roman"/>
                <a:cs typeface="Times New Roman"/>
              </a:rPr>
              <a:t> правильным,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но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вялым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звукопроизношением, </a:t>
            </a:r>
            <a:r>
              <a:rPr sz="2400" spc="-5" dirty="0">
                <a:latin typeface="Times New Roman"/>
                <a:cs typeface="Times New Roman"/>
              </a:rPr>
              <a:t>про </a:t>
            </a:r>
            <a:r>
              <a:rPr sz="2400" spc="-35" dirty="0">
                <a:latin typeface="Times New Roman"/>
                <a:cs typeface="Times New Roman"/>
              </a:rPr>
              <a:t>которых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говорят,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что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 </a:t>
            </a:r>
            <a:r>
              <a:rPr sz="2400" spc="-5" dirty="0">
                <a:latin typeface="Times New Roman"/>
                <a:cs typeface="Times New Roman"/>
              </a:rPr>
              <a:t>них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«каша во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рту».</a:t>
            </a:r>
            <a:endParaRPr sz="2400">
              <a:latin typeface="Times New Roman"/>
              <a:cs typeface="Times New Roman"/>
            </a:endParaRPr>
          </a:p>
          <a:p>
            <a:pPr marL="194945" marR="607060" indent="-182880">
              <a:lnSpc>
                <a:spcPts val="2590"/>
              </a:lnSpc>
              <a:spcBef>
                <a:spcPts val="1405"/>
              </a:spcBef>
              <a:buClr>
                <a:srgbClr val="549E39"/>
              </a:buClr>
              <a:buSzPct val="79166"/>
              <a:buFont typeface="Corbel"/>
              <a:buChar char="•"/>
              <a:tabLst>
                <a:tab pos="195580" algn="l"/>
              </a:tabLst>
            </a:pPr>
            <a:r>
              <a:rPr sz="2400" spc="-5" dirty="0">
                <a:latin typeface="Times New Roman"/>
                <a:cs typeface="Times New Roman"/>
              </a:rPr>
              <a:t>Занятия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артикуляционной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гимнастикой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позволят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всем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детям</a:t>
            </a:r>
            <a:r>
              <a:rPr sz="2400" dirty="0">
                <a:latin typeface="Times New Roman"/>
                <a:cs typeface="Times New Roman"/>
              </a:rPr>
              <a:t> и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взрослым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научиться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говорить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правильно,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четко</a:t>
            </a:r>
            <a:r>
              <a:rPr sz="2400" dirty="0">
                <a:latin typeface="Times New Roman"/>
                <a:cs typeface="Times New Roman"/>
              </a:rPr>
              <a:t> и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красиво.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4401" y="481326"/>
            <a:ext cx="11433810" cy="434149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141605" indent="914400">
              <a:lnSpc>
                <a:spcPts val="2590"/>
              </a:lnSpc>
              <a:spcBef>
                <a:spcPts val="425"/>
              </a:spcBef>
            </a:pPr>
            <a:r>
              <a:rPr sz="2400" dirty="0">
                <a:latin typeface="Times New Roman"/>
                <a:cs typeface="Times New Roman"/>
              </a:rPr>
              <a:t>Мы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правильно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произносим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различные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звуки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как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изолированно,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так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 в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речевом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потоке,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благодаря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хорошей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подвижности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дифференцированной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работе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органов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артикуляционного </a:t>
            </a:r>
            <a:r>
              <a:rPr sz="2400" spc="-10" dirty="0">
                <a:latin typeface="Times New Roman"/>
                <a:cs typeface="Times New Roman"/>
              </a:rPr>
              <a:t>аппарата.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Точность,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сила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 </a:t>
            </a:r>
            <a:r>
              <a:rPr sz="2400" spc="-5" dirty="0">
                <a:latin typeface="Times New Roman"/>
                <a:cs typeface="Times New Roman"/>
              </a:rPr>
              <a:t>дифференцированность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этих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движений 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развиваются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 </a:t>
            </a:r>
            <a:r>
              <a:rPr sz="2400" spc="-10" dirty="0">
                <a:latin typeface="Times New Roman"/>
                <a:cs typeface="Times New Roman"/>
              </a:rPr>
              <a:t>ребёнка </a:t>
            </a:r>
            <a:r>
              <a:rPr sz="2400" dirty="0">
                <a:latin typeface="Times New Roman"/>
                <a:cs typeface="Times New Roman"/>
              </a:rPr>
              <a:t>постепенно, в</a:t>
            </a:r>
            <a:r>
              <a:rPr sz="2400" spc="5" dirty="0">
                <a:latin typeface="Times New Roman"/>
                <a:cs typeface="Times New Roman"/>
              </a:rPr>
              <a:t> процессе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речевой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деятельности.</a:t>
            </a:r>
            <a:endParaRPr sz="2400">
              <a:latin typeface="Times New Roman"/>
              <a:cs typeface="Times New Roman"/>
            </a:endParaRPr>
          </a:p>
          <a:p>
            <a:pPr marL="12700" marR="5080" indent="914400">
              <a:lnSpc>
                <a:spcPts val="2590"/>
              </a:lnSpc>
              <a:spcBef>
                <a:spcPts val="10"/>
              </a:spcBef>
            </a:pP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процессе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предварительного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логопедического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обследования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часто 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обнаруживаются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нарушения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строении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органов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артикуляционного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аппарата.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Работа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развитию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основных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движений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органов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артикуляционного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аппарата,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начальном 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этапе,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проводится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форме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b="1" spc="-15" dirty="0">
                <a:latin typeface="Times New Roman"/>
                <a:cs typeface="Times New Roman"/>
              </a:rPr>
              <a:t>артикуляционной</a:t>
            </a:r>
            <a:r>
              <a:rPr sz="2400" b="1" spc="4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гимнастики</a:t>
            </a:r>
            <a:r>
              <a:rPr sz="2400" b="1" spc="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для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развития,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уточнения </a:t>
            </a:r>
            <a:r>
              <a:rPr sz="2400" dirty="0">
                <a:latin typeface="Times New Roman"/>
                <a:cs typeface="Times New Roman"/>
              </a:rPr>
              <a:t>и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совершенствования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основных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движений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органов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речи.</a:t>
            </a:r>
            <a:endParaRPr sz="2400">
              <a:latin typeface="Times New Roman"/>
              <a:cs typeface="Times New Roman"/>
            </a:endParaRPr>
          </a:p>
          <a:p>
            <a:pPr marL="12700" marR="1166495" indent="914400">
              <a:lnSpc>
                <a:spcPts val="2590"/>
              </a:lnSpc>
              <a:spcBef>
                <a:spcPts val="10"/>
              </a:spcBef>
            </a:pPr>
            <a:r>
              <a:rPr sz="2400" b="1" spc="-15" dirty="0">
                <a:latin typeface="Times New Roman"/>
                <a:cs typeface="Times New Roman"/>
              </a:rPr>
              <a:t>Артикуляционная</a:t>
            </a:r>
            <a:r>
              <a:rPr sz="2400" b="1" spc="4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гимнастика</a:t>
            </a:r>
            <a:r>
              <a:rPr sz="2400" b="1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— </a:t>
            </a:r>
            <a:r>
              <a:rPr sz="2400" i="1" spc="-20" dirty="0">
                <a:latin typeface="Times New Roman"/>
                <a:cs typeface="Times New Roman"/>
              </a:rPr>
              <a:t>это</a:t>
            </a:r>
            <a:r>
              <a:rPr sz="2400" i="1" spc="15" dirty="0">
                <a:latin typeface="Times New Roman"/>
                <a:cs typeface="Times New Roman"/>
              </a:rPr>
              <a:t> </a:t>
            </a:r>
            <a:r>
              <a:rPr sz="2400" i="1" spc="-10" dirty="0">
                <a:latin typeface="Times New Roman"/>
                <a:cs typeface="Times New Roman"/>
              </a:rPr>
              <a:t>совокупность</a:t>
            </a:r>
            <a:r>
              <a:rPr sz="2400" i="1" spc="-15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специальных </a:t>
            </a:r>
            <a:r>
              <a:rPr sz="2400" i="1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упражнений,</a:t>
            </a:r>
            <a:r>
              <a:rPr sz="2400" i="1" spc="-2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направленных</a:t>
            </a:r>
            <a:r>
              <a:rPr sz="2400" i="1" spc="5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на</a:t>
            </a:r>
            <a:r>
              <a:rPr sz="2400" i="1" spc="10" dirty="0">
                <a:latin typeface="Times New Roman"/>
                <a:cs typeface="Times New Roman"/>
              </a:rPr>
              <a:t> </a:t>
            </a:r>
            <a:r>
              <a:rPr sz="2400" i="1" spc="5" dirty="0">
                <a:latin typeface="Times New Roman"/>
                <a:cs typeface="Times New Roman"/>
              </a:rPr>
              <a:t>укрепление</a:t>
            </a:r>
            <a:r>
              <a:rPr sz="2400" i="1" spc="-20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мышц</a:t>
            </a:r>
            <a:r>
              <a:rPr sz="2400" i="1" spc="20" dirty="0">
                <a:latin typeface="Times New Roman"/>
                <a:cs typeface="Times New Roman"/>
              </a:rPr>
              <a:t> </a:t>
            </a:r>
            <a:r>
              <a:rPr sz="2400" i="1" spc="-10" dirty="0">
                <a:latin typeface="Times New Roman"/>
                <a:cs typeface="Times New Roman"/>
              </a:rPr>
              <a:t>артикуляционного</a:t>
            </a:r>
            <a:r>
              <a:rPr sz="2400" i="1" spc="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аппарата, </a:t>
            </a:r>
            <a:r>
              <a:rPr sz="2400" i="1" spc="-585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развитие</a:t>
            </a:r>
            <a:r>
              <a:rPr sz="2400" i="1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силы,</a:t>
            </a:r>
            <a:r>
              <a:rPr sz="2400" i="1" spc="10" dirty="0">
                <a:latin typeface="Times New Roman"/>
                <a:cs typeface="Times New Roman"/>
              </a:rPr>
              <a:t> </a:t>
            </a:r>
            <a:r>
              <a:rPr sz="2400" i="1" spc="-10" dirty="0">
                <a:latin typeface="Times New Roman"/>
                <a:cs typeface="Times New Roman"/>
              </a:rPr>
              <a:t>подвижности</a:t>
            </a:r>
            <a:r>
              <a:rPr sz="2400" i="1" spc="2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и</a:t>
            </a:r>
            <a:r>
              <a:rPr sz="2400" i="1" spc="15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дифференцированности</a:t>
            </a:r>
            <a:r>
              <a:rPr sz="2400" i="1" spc="-15" dirty="0">
                <a:latin typeface="Times New Roman"/>
                <a:cs typeface="Times New Roman"/>
              </a:rPr>
              <a:t> </a:t>
            </a:r>
            <a:r>
              <a:rPr sz="2400" i="1" spc="-10" dirty="0">
                <a:latin typeface="Times New Roman"/>
                <a:cs typeface="Times New Roman"/>
              </a:rPr>
              <a:t>движений</a:t>
            </a:r>
            <a:r>
              <a:rPr sz="2400" i="1" spc="10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органов, </a:t>
            </a:r>
            <a:r>
              <a:rPr sz="2400" i="1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участвующих</a:t>
            </a:r>
            <a:r>
              <a:rPr sz="2400" i="1" spc="-3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в</a:t>
            </a:r>
            <a:r>
              <a:rPr sz="2400" i="1" spc="-10" dirty="0">
                <a:latin typeface="Times New Roman"/>
                <a:cs typeface="Times New Roman"/>
              </a:rPr>
              <a:t> </a:t>
            </a:r>
            <a:r>
              <a:rPr sz="2400" i="1" spc="-25" dirty="0">
                <a:latin typeface="Times New Roman"/>
                <a:cs typeface="Times New Roman"/>
              </a:rPr>
              <a:t>речевом</a:t>
            </a:r>
            <a:r>
              <a:rPr sz="2400" i="1" spc="15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процессе.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16195" y="4556540"/>
            <a:ext cx="2377645" cy="192040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8636" y="559277"/>
            <a:ext cx="88747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0" spc="-40" dirty="0">
                <a:solidFill>
                  <a:srgbClr val="000000"/>
                </a:solidFill>
                <a:latin typeface="Times New Roman"/>
                <a:cs typeface="Times New Roman"/>
              </a:rPr>
              <a:t>Указания</a:t>
            </a:r>
            <a:r>
              <a:rPr sz="2800" i="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i="0" spc="-5" dirty="0">
                <a:solidFill>
                  <a:srgbClr val="000000"/>
                </a:solidFill>
                <a:latin typeface="Times New Roman"/>
                <a:cs typeface="Times New Roman"/>
              </a:rPr>
              <a:t>к </a:t>
            </a:r>
            <a:r>
              <a:rPr sz="2800" i="0" spc="-20" dirty="0">
                <a:solidFill>
                  <a:srgbClr val="000000"/>
                </a:solidFill>
                <a:latin typeface="Times New Roman"/>
                <a:cs typeface="Times New Roman"/>
              </a:rPr>
              <a:t>проведению</a:t>
            </a:r>
            <a:r>
              <a:rPr sz="2800" i="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i="0" spc="-15" dirty="0">
                <a:solidFill>
                  <a:srgbClr val="000000"/>
                </a:solidFill>
                <a:latin typeface="Times New Roman"/>
                <a:cs typeface="Times New Roman"/>
              </a:rPr>
              <a:t>артикуляционной</a:t>
            </a:r>
            <a:r>
              <a:rPr sz="2800" i="0" spc="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i="0" spc="-10" dirty="0">
                <a:solidFill>
                  <a:srgbClr val="000000"/>
                </a:solidFill>
                <a:latin typeface="Times New Roman"/>
                <a:cs typeface="Times New Roman"/>
              </a:rPr>
              <a:t>гимнастики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7820" y="1130868"/>
            <a:ext cx="7349490" cy="5237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0388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40029" algn="l"/>
              </a:tabLst>
            </a:pPr>
            <a:r>
              <a:rPr sz="1800" spc="-10" dirty="0">
                <a:latin typeface="Times New Roman"/>
                <a:cs typeface="Times New Roman"/>
              </a:rPr>
              <a:t>Артикуляционная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гимнастика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проводится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ежедневно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 </a:t>
            </a:r>
            <a:r>
              <a:rPr sz="1800" dirty="0">
                <a:latin typeface="Times New Roman"/>
                <a:cs typeface="Times New Roman"/>
              </a:rPr>
              <a:t>3-5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минут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несколько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раз в</a:t>
            </a:r>
            <a:r>
              <a:rPr sz="1800" spc="-5" dirty="0">
                <a:latin typeface="Times New Roman"/>
                <a:cs typeface="Times New Roman"/>
              </a:rPr>
              <a:t> день:</a:t>
            </a:r>
            <a:endParaRPr sz="1800">
              <a:latin typeface="Times New Roman"/>
              <a:cs typeface="Times New Roman"/>
            </a:endParaRPr>
          </a:p>
          <a:p>
            <a:pPr marL="12700" marR="984885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а) в </a:t>
            </a:r>
            <a:r>
              <a:rPr sz="1800" spc="-20" dirty="0">
                <a:latin typeface="Times New Roman"/>
                <a:cs typeface="Times New Roman"/>
              </a:rPr>
              <a:t>детском </a:t>
            </a:r>
            <a:r>
              <a:rPr sz="1800" spc="5" dirty="0">
                <a:latin typeface="Times New Roman"/>
                <a:cs typeface="Times New Roman"/>
              </a:rPr>
              <a:t>саду </a:t>
            </a:r>
            <a:r>
              <a:rPr sz="1800" dirty="0">
                <a:latin typeface="Times New Roman"/>
                <a:cs typeface="Times New Roman"/>
              </a:rPr>
              <a:t>с </a:t>
            </a:r>
            <a:r>
              <a:rPr sz="1800" spc="-15" dirty="0">
                <a:latin typeface="Times New Roman"/>
                <a:cs typeface="Times New Roman"/>
              </a:rPr>
              <a:t>логопедом </a:t>
            </a:r>
            <a:r>
              <a:rPr sz="1800" spc="-5" dirty="0">
                <a:latin typeface="Times New Roman"/>
                <a:cs typeface="Times New Roman"/>
              </a:rPr>
              <a:t>во </a:t>
            </a:r>
            <a:r>
              <a:rPr sz="1800" dirty="0">
                <a:latin typeface="Times New Roman"/>
                <a:cs typeface="Times New Roman"/>
              </a:rPr>
              <a:t>время </a:t>
            </a:r>
            <a:r>
              <a:rPr sz="1800" spc="-5" dirty="0">
                <a:latin typeface="Times New Roman"/>
                <a:cs typeface="Times New Roman"/>
              </a:rPr>
              <a:t>индивидуальных занятий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б)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детском </a:t>
            </a:r>
            <a:r>
              <a:rPr sz="1800" spc="5" dirty="0">
                <a:latin typeface="Times New Roman"/>
                <a:cs typeface="Times New Roman"/>
              </a:rPr>
              <a:t>саду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 воспитателем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 самостоятельно;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в)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родителями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дома.</a:t>
            </a:r>
            <a:endParaRPr sz="1800">
              <a:latin typeface="Times New Roman"/>
              <a:cs typeface="Times New Roman"/>
            </a:endParaRPr>
          </a:p>
          <a:p>
            <a:pPr marL="12700" marR="846455">
              <a:lnSpc>
                <a:spcPct val="100000"/>
              </a:lnSpc>
              <a:buAutoNum type="arabicPeriod" startAt="2"/>
              <a:tabLst>
                <a:tab pos="240029" algn="l"/>
              </a:tabLst>
            </a:pPr>
            <a:r>
              <a:rPr sz="1800" dirty="0">
                <a:latin typeface="Times New Roman"/>
                <a:cs typeface="Times New Roman"/>
              </a:rPr>
              <a:t>Выполняется </a:t>
            </a:r>
            <a:r>
              <a:rPr sz="1800" spc="-10" dirty="0">
                <a:latin typeface="Times New Roman"/>
                <a:cs typeface="Times New Roman"/>
              </a:rPr>
              <a:t>артикуляционная </a:t>
            </a:r>
            <a:r>
              <a:rPr sz="1800" spc="-5" dirty="0">
                <a:latin typeface="Times New Roman"/>
                <a:cs typeface="Times New Roman"/>
              </a:rPr>
              <a:t>гимнастика, </a:t>
            </a:r>
            <a:r>
              <a:rPr sz="1800" spc="-15" dirty="0">
                <a:latin typeface="Times New Roman"/>
                <a:cs typeface="Times New Roman"/>
              </a:rPr>
              <a:t>стоя </a:t>
            </a:r>
            <a:r>
              <a:rPr sz="1800" spc="-5" dirty="0">
                <a:latin typeface="Times New Roman"/>
                <a:cs typeface="Times New Roman"/>
              </a:rPr>
              <a:t>или сидя перед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зеркалом,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 </a:t>
            </a:r>
            <a:r>
              <a:rPr sz="1800" spc="-10" dirty="0">
                <a:latin typeface="Times New Roman"/>
                <a:cs typeface="Times New Roman"/>
              </a:rPr>
              <a:t>обязательным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соблюдением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правильной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осанки.</a:t>
            </a:r>
            <a:endParaRPr sz="1800">
              <a:latin typeface="Times New Roman"/>
              <a:cs typeface="Times New Roman"/>
            </a:endParaRPr>
          </a:p>
          <a:p>
            <a:pPr marL="12700" marR="865505">
              <a:lnSpc>
                <a:spcPct val="100000"/>
              </a:lnSpc>
              <a:buAutoNum type="arabicPeriod" startAt="2"/>
              <a:tabLst>
                <a:tab pos="240029" algn="l"/>
              </a:tabLst>
            </a:pPr>
            <a:r>
              <a:rPr sz="1800" spc="-25" dirty="0">
                <a:latin typeface="Times New Roman"/>
                <a:cs typeface="Times New Roman"/>
              </a:rPr>
              <a:t>Необходимо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добиваться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четкого,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точного,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плавного </a:t>
            </a:r>
            <a:r>
              <a:rPr sz="1800" spc="-5" dirty="0">
                <a:latin typeface="Times New Roman"/>
                <a:cs typeface="Times New Roman"/>
              </a:rPr>
              <a:t>выполнения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движений.</a:t>
            </a:r>
            <a:endParaRPr sz="1800">
              <a:latin typeface="Times New Roman"/>
              <a:cs typeface="Times New Roman"/>
            </a:endParaRPr>
          </a:p>
          <a:p>
            <a:pPr marL="12700" marR="1090930">
              <a:lnSpc>
                <a:spcPct val="100000"/>
              </a:lnSpc>
              <a:buAutoNum type="arabicPeriod" startAt="2"/>
              <a:tabLst>
                <a:tab pos="240029" algn="l"/>
              </a:tabLst>
            </a:pPr>
            <a:r>
              <a:rPr sz="1800" spc="-10" dirty="0">
                <a:latin typeface="Times New Roman"/>
                <a:cs typeface="Times New Roman"/>
              </a:rPr>
              <a:t>Вначале артикуляционные </a:t>
            </a:r>
            <a:r>
              <a:rPr sz="1800" spc="-5" dirty="0">
                <a:latin typeface="Times New Roman"/>
                <a:cs typeface="Times New Roman"/>
              </a:rPr>
              <a:t>движения выполняются медленно,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неторопливо, но </a:t>
            </a:r>
            <a:r>
              <a:rPr sz="1800" dirty="0">
                <a:latin typeface="Times New Roman"/>
                <a:cs typeface="Times New Roman"/>
              </a:rPr>
              <a:t>постепенно, </a:t>
            </a:r>
            <a:r>
              <a:rPr sz="1800" spc="-5" dirty="0">
                <a:latin typeface="Times New Roman"/>
                <a:cs typeface="Times New Roman"/>
              </a:rPr>
              <a:t>по </a:t>
            </a:r>
            <a:r>
              <a:rPr sz="1800" dirty="0">
                <a:latin typeface="Times New Roman"/>
                <a:cs typeface="Times New Roman"/>
              </a:rPr>
              <a:t>мере </a:t>
            </a:r>
            <a:r>
              <a:rPr sz="1800" spc="-5" dirty="0">
                <a:latin typeface="Times New Roman"/>
                <a:cs typeface="Times New Roman"/>
              </a:rPr>
              <a:t>овладения ими, </a:t>
            </a:r>
            <a:r>
              <a:rPr sz="1800" dirty="0">
                <a:latin typeface="Times New Roman"/>
                <a:cs typeface="Times New Roman"/>
              </a:rPr>
              <a:t>темп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артикуляционной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гимнастики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увеличивается.</a:t>
            </a:r>
            <a:endParaRPr sz="1800">
              <a:latin typeface="Times New Roman"/>
              <a:cs typeface="Times New Roman"/>
            </a:endParaRPr>
          </a:p>
          <a:p>
            <a:pPr marL="12700" marR="641985">
              <a:lnSpc>
                <a:spcPct val="100000"/>
              </a:lnSpc>
              <a:buAutoNum type="arabicPeriod" startAt="2"/>
              <a:tabLst>
                <a:tab pos="240029" algn="l"/>
              </a:tabLst>
            </a:pPr>
            <a:r>
              <a:rPr sz="1800" spc="-25" dirty="0">
                <a:latin typeface="Times New Roman"/>
                <a:cs typeface="Times New Roman"/>
              </a:rPr>
              <a:t>Комплекс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артикуляционной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гимнастики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неуклонно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усложняется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расширяется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счет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вновь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отобранных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логопедом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упражнений.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AutoNum type="arabicPeriod" startAt="2"/>
              <a:tabLst>
                <a:tab pos="240029" algn="l"/>
              </a:tabLst>
            </a:pPr>
            <a:r>
              <a:rPr sz="1800" spc="-5" dirty="0">
                <a:latin typeface="Times New Roman"/>
                <a:cs typeface="Times New Roman"/>
              </a:rPr>
              <a:t>Каждое </a:t>
            </a:r>
            <a:r>
              <a:rPr sz="1800" dirty="0">
                <a:latin typeface="Times New Roman"/>
                <a:cs typeface="Times New Roman"/>
              </a:rPr>
              <a:t>упражнение </a:t>
            </a:r>
            <a:r>
              <a:rPr sz="1800" spc="-5" dirty="0">
                <a:latin typeface="Times New Roman"/>
                <a:cs typeface="Times New Roman"/>
              </a:rPr>
              <a:t>выполняется </a:t>
            </a:r>
            <a:r>
              <a:rPr sz="1800" spc="-15" dirty="0">
                <a:latin typeface="Times New Roman"/>
                <a:cs typeface="Times New Roman"/>
              </a:rPr>
              <a:t>от </a:t>
            </a:r>
            <a:r>
              <a:rPr sz="1800" dirty="0">
                <a:latin typeface="Times New Roman"/>
                <a:cs typeface="Times New Roman"/>
              </a:rPr>
              <a:t>5 </a:t>
            </a:r>
            <a:r>
              <a:rPr sz="1800" spc="-5" dirty="0">
                <a:latin typeface="Times New Roman"/>
                <a:cs typeface="Times New Roman"/>
              </a:rPr>
              <a:t>до </a:t>
            </a:r>
            <a:r>
              <a:rPr sz="1800" dirty="0">
                <a:latin typeface="Times New Roman"/>
                <a:cs typeface="Times New Roman"/>
              </a:rPr>
              <a:t>20 раз. </a:t>
            </a:r>
            <a:r>
              <a:rPr sz="1800" spc="-10" dirty="0">
                <a:latin typeface="Times New Roman"/>
                <a:cs typeface="Times New Roman"/>
              </a:rPr>
              <a:t>Количество повторений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возрастает </a:t>
            </a:r>
            <a:r>
              <a:rPr sz="1800" spc="-5" dirty="0">
                <a:latin typeface="Times New Roman"/>
                <a:cs typeface="Times New Roman"/>
              </a:rPr>
              <a:t>по </a:t>
            </a:r>
            <a:r>
              <a:rPr sz="1800" dirty="0">
                <a:latin typeface="Times New Roman"/>
                <a:cs typeface="Times New Roman"/>
              </a:rPr>
              <a:t>мере </a:t>
            </a:r>
            <a:r>
              <a:rPr sz="1800" spc="-5" dirty="0">
                <a:latin typeface="Times New Roman"/>
                <a:cs typeface="Times New Roman"/>
              </a:rPr>
              <a:t>совершенствования </a:t>
            </a:r>
            <a:r>
              <a:rPr sz="1800" spc="-10" dirty="0">
                <a:latin typeface="Times New Roman"/>
                <a:cs typeface="Times New Roman"/>
              </a:rPr>
              <a:t>артикуляционной моторики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параллельно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 увеличением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темпа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движений.</a:t>
            </a:r>
            <a:endParaRPr sz="1800">
              <a:latin typeface="Times New Roman"/>
              <a:cs typeface="Times New Roman"/>
            </a:endParaRPr>
          </a:p>
          <a:p>
            <a:pPr marL="12700" marR="83185">
              <a:lnSpc>
                <a:spcPct val="100000"/>
              </a:lnSpc>
              <a:buAutoNum type="arabicPeriod" startAt="2"/>
              <a:tabLst>
                <a:tab pos="240029" algn="l"/>
              </a:tabLst>
            </a:pPr>
            <a:r>
              <a:rPr sz="1800" spc="-10" dirty="0">
                <a:latin typeface="Times New Roman"/>
                <a:cs typeface="Times New Roman"/>
              </a:rPr>
              <a:t>Возможно,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10" dirty="0">
                <a:latin typeface="Times New Roman"/>
                <a:cs typeface="Times New Roman"/>
              </a:rPr>
              <a:t>желательно </a:t>
            </a:r>
            <a:r>
              <a:rPr sz="1800" spc="-5" dirty="0">
                <a:latin typeface="Times New Roman"/>
                <a:cs typeface="Times New Roman"/>
              </a:rPr>
              <a:t>выполнение </a:t>
            </a:r>
            <a:r>
              <a:rPr sz="1800" spc="-10" dirty="0">
                <a:latin typeface="Times New Roman"/>
                <a:cs typeface="Times New Roman"/>
              </a:rPr>
              <a:t>артикуляционной </a:t>
            </a:r>
            <a:r>
              <a:rPr sz="1800" dirty="0">
                <a:latin typeface="Times New Roman"/>
                <a:cs typeface="Times New Roman"/>
              </a:rPr>
              <a:t>гимнастики </a:t>
            </a:r>
            <a:r>
              <a:rPr sz="1800" spc="-20" dirty="0">
                <a:latin typeface="Times New Roman"/>
                <a:cs typeface="Times New Roman"/>
              </a:rPr>
              <a:t>под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счет, </a:t>
            </a:r>
            <a:r>
              <a:rPr sz="1800" spc="-20" dirty="0">
                <a:latin typeface="Times New Roman"/>
                <a:cs typeface="Times New Roman"/>
              </a:rPr>
              <a:t>под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музыку,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 </a:t>
            </a:r>
            <a:r>
              <a:rPr sz="1800" spc="-5" dirty="0">
                <a:latin typeface="Times New Roman"/>
                <a:cs typeface="Times New Roman"/>
              </a:rPr>
              <a:t>хлопками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т.д.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44907" y="2343937"/>
            <a:ext cx="3063273" cy="380314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2429" y="1261931"/>
            <a:ext cx="7617459" cy="4085590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 marR="5080" algn="ctr">
              <a:lnSpc>
                <a:spcPts val="7780"/>
              </a:lnSpc>
              <a:spcBef>
                <a:spcPts val="1075"/>
              </a:spcBef>
            </a:pPr>
            <a:r>
              <a:rPr sz="7200" b="1" i="1" dirty="0">
                <a:solidFill>
                  <a:srgbClr val="549E39"/>
                </a:solidFill>
                <a:latin typeface="Times New Roman"/>
                <a:cs typeface="Times New Roman"/>
              </a:rPr>
              <a:t>А</a:t>
            </a:r>
            <a:r>
              <a:rPr sz="7200" b="1" i="1" spc="-95" dirty="0">
                <a:solidFill>
                  <a:srgbClr val="549E39"/>
                </a:solidFill>
                <a:latin typeface="Times New Roman"/>
                <a:cs typeface="Times New Roman"/>
              </a:rPr>
              <a:t>р</a:t>
            </a:r>
            <a:r>
              <a:rPr sz="7200" b="1" i="1" dirty="0">
                <a:solidFill>
                  <a:srgbClr val="549E39"/>
                </a:solidFill>
                <a:latin typeface="Times New Roman"/>
                <a:cs typeface="Times New Roman"/>
              </a:rPr>
              <a:t>т</a:t>
            </a:r>
            <a:r>
              <a:rPr sz="7200" b="1" i="1" spc="5" dirty="0">
                <a:solidFill>
                  <a:srgbClr val="549E39"/>
                </a:solidFill>
                <a:latin typeface="Times New Roman"/>
                <a:cs typeface="Times New Roman"/>
              </a:rPr>
              <a:t>и</a:t>
            </a:r>
            <a:r>
              <a:rPr sz="7200" b="1" i="1" dirty="0">
                <a:solidFill>
                  <a:srgbClr val="549E39"/>
                </a:solidFill>
                <a:latin typeface="Times New Roman"/>
                <a:cs typeface="Times New Roman"/>
              </a:rPr>
              <a:t>к</a:t>
            </a:r>
            <a:r>
              <a:rPr sz="7200" b="1" i="1" spc="-195" dirty="0">
                <a:solidFill>
                  <a:srgbClr val="549E39"/>
                </a:solidFill>
                <a:latin typeface="Times New Roman"/>
                <a:cs typeface="Times New Roman"/>
              </a:rPr>
              <a:t>у</a:t>
            </a:r>
            <a:r>
              <a:rPr sz="7200" b="1" i="1" spc="-5" dirty="0">
                <a:solidFill>
                  <a:srgbClr val="549E39"/>
                </a:solidFill>
                <a:latin typeface="Times New Roman"/>
                <a:cs typeface="Times New Roman"/>
              </a:rPr>
              <a:t>ля</a:t>
            </a:r>
            <a:r>
              <a:rPr sz="7200" b="1" i="1" spc="5" dirty="0">
                <a:solidFill>
                  <a:srgbClr val="549E39"/>
                </a:solidFill>
                <a:latin typeface="Times New Roman"/>
                <a:cs typeface="Times New Roman"/>
              </a:rPr>
              <a:t>ци</a:t>
            </a:r>
            <a:r>
              <a:rPr sz="7200" b="1" i="1" dirty="0">
                <a:solidFill>
                  <a:srgbClr val="549E39"/>
                </a:solidFill>
                <a:latin typeface="Times New Roman"/>
                <a:cs typeface="Times New Roman"/>
              </a:rPr>
              <a:t>онн</a:t>
            </a:r>
            <a:r>
              <a:rPr sz="7200" b="1" i="1" spc="-10" dirty="0">
                <a:solidFill>
                  <a:srgbClr val="549E39"/>
                </a:solidFill>
                <a:latin typeface="Times New Roman"/>
                <a:cs typeface="Times New Roman"/>
              </a:rPr>
              <a:t>ы</a:t>
            </a:r>
            <a:r>
              <a:rPr sz="7200" b="1" i="1" dirty="0">
                <a:solidFill>
                  <a:srgbClr val="549E39"/>
                </a:solidFill>
                <a:latin typeface="Times New Roman"/>
                <a:cs typeface="Times New Roman"/>
              </a:rPr>
              <a:t>е  </a:t>
            </a:r>
            <a:r>
              <a:rPr sz="7200" b="1" i="1" spc="-5" dirty="0">
                <a:solidFill>
                  <a:srgbClr val="549E39"/>
                </a:solidFill>
                <a:latin typeface="Times New Roman"/>
                <a:cs typeface="Times New Roman"/>
              </a:rPr>
              <a:t>упражнения</a:t>
            </a:r>
            <a:endParaRPr sz="7200">
              <a:latin typeface="Times New Roman"/>
              <a:cs typeface="Times New Roman"/>
            </a:endParaRPr>
          </a:p>
          <a:p>
            <a:pPr marL="1905" algn="ctr">
              <a:lnSpc>
                <a:spcPts val="7225"/>
              </a:lnSpc>
            </a:pPr>
            <a:r>
              <a:rPr sz="7200" b="1" i="1" dirty="0">
                <a:solidFill>
                  <a:srgbClr val="549E39"/>
                </a:solidFill>
                <a:latin typeface="Times New Roman"/>
                <a:cs typeface="Times New Roman"/>
              </a:rPr>
              <a:t>и</a:t>
            </a:r>
            <a:r>
              <a:rPr sz="7200" b="1" i="1" spc="-50" dirty="0">
                <a:solidFill>
                  <a:srgbClr val="549E39"/>
                </a:solidFill>
                <a:latin typeface="Times New Roman"/>
                <a:cs typeface="Times New Roman"/>
              </a:rPr>
              <a:t> </a:t>
            </a:r>
            <a:r>
              <a:rPr sz="7200" b="1" i="1" spc="-60" dirty="0">
                <a:solidFill>
                  <a:srgbClr val="549E39"/>
                </a:solidFill>
                <a:latin typeface="Times New Roman"/>
                <a:cs typeface="Times New Roman"/>
              </a:rPr>
              <a:t>методика</a:t>
            </a:r>
            <a:r>
              <a:rPr sz="7200" b="1" i="1" spc="-15" dirty="0">
                <a:solidFill>
                  <a:srgbClr val="549E39"/>
                </a:solidFill>
                <a:latin typeface="Times New Roman"/>
                <a:cs typeface="Times New Roman"/>
              </a:rPr>
              <a:t> </a:t>
            </a:r>
            <a:r>
              <a:rPr sz="7200" b="1" i="1" spc="5" dirty="0">
                <a:solidFill>
                  <a:srgbClr val="549E39"/>
                </a:solidFill>
                <a:latin typeface="Times New Roman"/>
                <a:cs typeface="Times New Roman"/>
              </a:rPr>
              <a:t>их</a:t>
            </a:r>
            <a:endParaRPr sz="7200">
              <a:latin typeface="Times New Roman"/>
              <a:cs typeface="Times New Roman"/>
            </a:endParaRPr>
          </a:p>
          <a:p>
            <a:pPr algn="ctr">
              <a:lnSpc>
                <a:spcPts val="8210"/>
              </a:lnSpc>
            </a:pPr>
            <a:r>
              <a:rPr sz="7200" b="1" i="1" spc="-25" dirty="0">
                <a:solidFill>
                  <a:srgbClr val="549E39"/>
                </a:solidFill>
                <a:latin typeface="Times New Roman"/>
                <a:cs typeface="Times New Roman"/>
              </a:rPr>
              <a:t>выполнения</a:t>
            </a:r>
            <a:endParaRPr sz="72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74306" y="3099288"/>
            <a:ext cx="3197443" cy="323960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40206" y="451798"/>
            <a:ext cx="541909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i="0" spc="-15" dirty="0">
                <a:latin typeface="Times New Roman"/>
                <a:cs typeface="Times New Roman"/>
              </a:rPr>
              <a:t>Артикуляционные</a:t>
            </a:r>
            <a:r>
              <a:rPr sz="3200" b="0" i="0" spc="-110" dirty="0">
                <a:latin typeface="Times New Roman"/>
                <a:cs typeface="Times New Roman"/>
              </a:rPr>
              <a:t> </a:t>
            </a:r>
            <a:r>
              <a:rPr sz="3200" b="0" i="0" dirty="0">
                <a:latin typeface="Times New Roman"/>
                <a:cs typeface="Times New Roman"/>
              </a:rPr>
              <a:t>упражнения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7010467" y="1249744"/>
            <a:ext cx="1392555" cy="1094105"/>
            <a:chOff x="7010467" y="1249744"/>
            <a:chExt cx="1392555" cy="1094105"/>
          </a:xfrm>
        </p:grpSpPr>
        <p:sp>
          <p:nvSpPr>
            <p:cNvPr id="4" name="object 4"/>
            <p:cNvSpPr/>
            <p:nvPr/>
          </p:nvSpPr>
          <p:spPr>
            <a:xfrm>
              <a:off x="7016817" y="1256094"/>
              <a:ext cx="1336675" cy="1049020"/>
            </a:xfrm>
            <a:custGeom>
              <a:avLst/>
              <a:gdLst/>
              <a:ahLst/>
              <a:cxnLst/>
              <a:rect l="l" t="t" r="r" b="b"/>
              <a:pathLst>
                <a:path w="1336675" h="1049020">
                  <a:moveTo>
                    <a:pt x="0" y="0"/>
                  </a:moveTo>
                  <a:lnTo>
                    <a:pt x="1336078" y="1048448"/>
                  </a:lnTo>
                </a:path>
              </a:pathLst>
            </a:custGeom>
            <a:ln w="12700">
              <a:solidFill>
                <a:srgbClr val="549E3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319391" y="2266734"/>
              <a:ext cx="83820" cy="77470"/>
            </a:xfrm>
            <a:custGeom>
              <a:avLst/>
              <a:gdLst/>
              <a:ahLst/>
              <a:cxnLst/>
              <a:rect l="l" t="t" r="r" b="b"/>
              <a:pathLst>
                <a:path w="83820" h="77469">
                  <a:moveTo>
                    <a:pt x="47040" y="0"/>
                  </a:moveTo>
                  <a:lnTo>
                    <a:pt x="0" y="59944"/>
                  </a:lnTo>
                  <a:lnTo>
                    <a:pt x="83464" y="77012"/>
                  </a:lnTo>
                  <a:lnTo>
                    <a:pt x="47040" y="0"/>
                  </a:lnTo>
                  <a:close/>
                </a:path>
              </a:pathLst>
            </a:custGeom>
            <a:solidFill>
              <a:srgbClr val="549E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3898229" y="1249744"/>
            <a:ext cx="1276985" cy="1094105"/>
            <a:chOff x="3898229" y="1249744"/>
            <a:chExt cx="1276985" cy="1094105"/>
          </a:xfrm>
        </p:grpSpPr>
        <p:sp>
          <p:nvSpPr>
            <p:cNvPr id="7" name="object 7"/>
            <p:cNvSpPr/>
            <p:nvPr/>
          </p:nvSpPr>
          <p:spPr>
            <a:xfrm>
              <a:off x="3946466" y="1256094"/>
              <a:ext cx="1222375" cy="1046480"/>
            </a:xfrm>
            <a:custGeom>
              <a:avLst/>
              <a:gdLst/>
              <a:ahLst/>
              <a:cxnLst/>
              <a:rect l="l" t="t" r="r" b="b"/>
              <a:pathLst>
                <a:path w="1222375" h="1046480">
                  <a:moveTo>
                    <a:pt x="1222298" y="0"/>
                  </a:moveTo>
                  <a:lnTo>
                    <a:pt x="0" y="1046365"/>
                  </a:lnTo>
                </a:path>
              </a:pathLst>
            </a:custGeom>
            <a:ln w="12700">
              <a:solidFill>
                <a:srgbClr val="549E3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898229" y="2265248"/>
              <a:ext cx="83185" cy="78740"/>
            </a:xfrm>
            <a:custGeom>
              <a:avLst/>
              <a:gdLst/>
              <a:ahLst/>
              <a:cxnLst/>
              <a:rect l="l" t="t" r="r" b="b"/>
              <a:pathLst>
                <a:path w="83185" h="78739">
                  <a:moveTo>
                    <a:pt x="33108" y="0"/>
                  </a:moveTo>
                  <a:lnTo>
                    <a:pt x="0" y="78498"/>
                  </a:lnTo>
                  <a:lnTo>
                    <a:pt x="82664" y="57886"/>
                  </a:lnTo>
                  <a:lnTo>
                    <a:pt x="33108" y="0"/>
                  </a:lnTo>
                  <a:close/>
                </a:path>
              </a:pathLst>
            </a:custGeom>
            <a:solidFill>
              <a:srgbClr val="549E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1155132" y="2560421"/>
            <a:ext cx="4023360" cy="3561715"/>
            <a:chOff x="1155132" y="2560421"/>
            <a:chExt cx="4023360" cy="3561715"/>
          </a:xfrm>
        </p:grpSpPr>
        <p:sp>
          <p:nvSpPr>
            <p:cNvPr id="10" name="object 10"/>
            <p:cNvSpPr/>
            <p:nvPr/>
          </p:nvSpPr>
          <p:spPr>
            <a:xfrm>
              <a:off x="1164657" y="2569946"/>
              <a:ext cx="4004310" cy="3542665"/>
            </a:xfrm>
            <a:custGeom>
              <a:avLst/>
              <a:gdLst/>
              <a:ahLst/>
              <a:cxnLst/>
              <a:rect l="l" t="t" r="r" b="b"/>
              <a:pathLst>
                <a:path w="4004310" h="3542665">
                  <a:moveTo>
                    <a:pt x="3413747" y="0"/>
                  </a:moveTo>
                  <a:lnTo>
                    <a:pt x="590359" y="0"/>
                  </a:lnTo>
                  <a:lnTo>
                    <a:pt x="541940" y="1957"/>
                  </a:lnTo>
                  <a:lnTo>
                    <a:pt x="494599" y="7726"/>
                  </a:lnTo>
                  <a:lnTo>
                    <a:pt x="448489" y="17157"/>
                  </a:lnTo>
                  <a:lnTo>
                    <a:pt x="403760" y="30096"/>
                  </a:lnTo>
                  <a:lnTo>
                    <a:pt x="360564" y="46393"/>
                  </a:lnTo>
                  <a:lnTo>
                    <a:pt x="319055" y="65894"/>
                  </a:lnTo>
                  <a:lnTo>
                    <a:pt x="279383" y="88449"/>
                  </a:lnTo>
                  <a:lnTo>
                    <a:pt x="241700" y="113904"/>
                  </a:lnTo>
                  <a:lnTo>
                    <a:pt x="206159" y="142109"/>
                  </a:lnTo>
                  <a:lnTo>
                    <a:pt x="172912" y="172912"/>
                  </a:lnTo>
                  <a:lnTo>
                    <a:pt x="142109" y="206159"/>
                  </a:lnTo>
                  <a:lnTo>
                    <a:pt x="113904" y="241700"/>
                  </a:lnTo>
                  <a:lnTo>
                    <a:pt x="88449" y="279383"/>
                  </a:lnTo>
                  <a:lnTo>
                    <a:pt x="65894" y="319055"/>
                  </a:lnTo>
                  <a:lnTo>
                    <a:pt x="46393" y="360564"/>
                  </a:lnTo>
                  <a:lnTo>
                    <a:pt x="30096" y="403760"/>
                  </a:lnTo>
                  <a:lnTo>
                    <a:pt x="17157" y="448489"/>
                  </a:lnTo>
                  <a:lnTo>
                    <a:pt x="7726" y="494599"/>
                  </a:lnTo>
                  <a:lnTo>
                    <a:pt x="1957" y="541940"/>
                  </a:lnTo>
                  <a:lnTo>
                    <a:pt x="0" y="590359"/>
                  </a:lnTo>
                  <a:lnTo>
                    <a:pt x="0" y="2951734"/>
                  </a:lnTo>
                  <a:lnTo>
                    <a:pt x="1957" y="3000152"/>
                  </a:lnTo>
                  <a:lnTo>
                    <a:pt x="7726" y="3047493"/>
                  </a:lnTo>
                  <a:lnTo>
                    <a:pt x="17157" y="3093604"/>
                  </a:lnTo>
                  <a:lnTo>
                    <a:pt x="30096" y="3138333"/>
                  </a:lnTo>
                  <a:lnTo>
                    <a:pt x="46393" y="3181528"/>
                  </a:lnTo>
                  <a:lnTo>
                    <a:pt x="65894" y="3223038"/>
                  </a:lnTo>
                  <a:lnTo>
                    <a:pt x="88449" y="3262710"/>
                  </a:lnTo>
                  <a:lnTo>
                    <a:pt x="113904" y="3300392"/>
                  </a:lnTo>
                  <a:lnTo>
                    <a:pt x="142109" y="3335933"/>
                  </a:lnTo>
                  <a:lnTo>
                    <a:pt x="172912" y="3369181"/>
                  </a:lnTo>
                  <a:lnTo>
                    <a:pt x="206159" y="3399983"/>
                  </a:lnTo>
                  <a:lnTo>
                    <a:pt x="241700" y="3428188"/>
                  </a:lnTo>
                  <a:lnTo>
                    <a:pt x="279383" y="3453644"/>
                  </a:lnTo>
                  <a:lnTo>
                    <a:pt x="319055" y="3476198"/>
                  </a:lnTo>
                  <a:lnTo>
                    <a:pt x="360564" y="3495700"/>
                  </a:lnTo>
                  <a:lnTo>
                    <a:pt x="403760" y="3511996"/>
                  </a:lnTo>
                  <a:lnTo>
                    <a:pt x="448489" y="3524936"/>
                  </a:lnTo>
                  <a:lnTo>
                    <a:pt x="494599" y="3534366"/>
                  </a:lnTo>
                  <a:lnTo>
                    <a:pt x="541940" y="3540136"/>
                  </a:lnTo>
                  <a:lnTo>
                    <a:pt x="590359" y="3542093"/>
                  </a:lnTo>
                  <a:lnTo>
                    <a:pt x="3413747" y="3542093"/>
                  </a:lnTo>
                  <a:lnTo>
                    <a:pt x="3462166" y="3540136"/>
                  </a:lnTo>
                  <a:lnTo>
                    <a:pt x="3509506" y="3534366"/>
                  </a:lnTo>
                  <a:lnTo>
                    <a:pt x="3555617" y="3524936"/>
                  </a:lnTo>
                  <a:lnTo>
                    <a:pt x="3600346" y="3511996"/>
                  </a:lnTo>
                  <a:lnTo>
                    <a:pt x="3643542" y="3495700"/>
                  </a:lnTo>
                  <a:lnTo>
                    <a:pt x="3685051" y="3476198"/>
                  </a:lnTo>
                  <a:lnTo>
                    <a:pt x="3724723" y="3453644"/>
                  </a:lnTo>
                  <a:lnTo>
                    <a:pt x="3762406" y="3428188"/>
                  </a:lnTo>
                  <a:lnTo>
                    <a:pt x="3797947" y="3399983"/>
                  </a:lnTo>
                  <a:lnTo>
                    <a:pt x="3831194" y="3369181"/>
                  </a:lnTo>
                  <a:lnTo>
                    <a:pt x="3861996" y="3335933"/>
                  </a:lnTo>
                  <a:lnTo>
                    <a:pt x="3890201" y="3300392"/>
                  </a:lnTo>
                  <a:lnTo>
                    <a:pt x="3915657" y="3262710"/>
                  </a:lnTo>
                  <a:lnTo>
                    <a:pt x="3938212" y="3223038"/>
                  </a:lnTo>
                  <a:lnTo>
                    <a:pt x="3957713" y="3181528"/>
                  </a:lnTo>
                  <a:lnTo>
                    <a:pt x="3974009" y="3138333"/>
                  </a:lnTo>
                  <a:lnTo>
                    <a:pt x="3986949" y="3093604"/>
                  </a:lnTo>
                  <a:lnTo>
                    <a:pt x="3996380" y="3047493"/>
                  </a:lnTo>
                  <a:lnTo>
                    <a:pt x="4002149" y="3000152"/>
                  </a:lnTo>
                  <a:lnTo>
                    <a:pt x="4004106" y="2951734"/>
                  </a:lnTo>
                  <a:lnTo>
                    <a:pt x="4004106" y="590359"/>
                  </a:lnTo>
                  <a:lnTo>
                    <a:pt x="4002149" y="541940"/>
                  </a:lnTo>
                  <a:lnTo>
                    <a:pt x="3996380" y="494599"/>
                  </a:lnTo>
                  <a:lnTo>
                    <a:pt x="3986949" y="448489"/>
                  </a:lnTo>
                  <a:lnTo>
                    <a:pt x="3974009" y="403760"/>
                  </a:lnTo>
                  <a:lnTo>
                    <a:pt x="3957713" y="360564"/>
                  </a:lnTo>
                  <a:lnTo>
                    <a:pt x="3938212" y="319055"/>
                  </a:lnTo>
                  <a:lnTo>
                    <a:pt x="3915657" y="279383"/>
                  </a:lnTo>
                  <a:lnTo>
                    <a:pt x="3890201" y="241700"/>
                  </a:lnTo>
                  <a:lnTo>
                    <a:pt x="3861996" y="206159"/>
                  </a:lnTo>
                  <a:lnTo>
                    <a:pt x="3831194" y="172912"/>
                  </a:lnTo>
                  <a:lnTo>
                    <a:pt x="3797947" y="142109"/>
                  </a:lnTo>
                  <a:lnTo>
                    <a:pt x="3762406" y="113904"/>
                  </a:lnTo>
                  <a:lnTo>
                    <a:pt x="3724723" y="88449"/>
                  </a:lnTo>
                  <a:lnTo>
                    <a:pt x="3685051" y="65894"/>
                  </a:lnTo>
                  <a:lnTo>
                    <a:pt x="3643542" y="46393"/>
                  </a:lnTo>
                  <a:lnTo>
                    <a:pt x="3600346" y="30096"/>
                  </a:lnTo>
                  <a:lnTo>
                    <a:pt x="3555617" y="17157"/>
                  </a:lnTo>
                  <a:lnTo>
                    <a:pt x="3509506" y="7726"/>
                  </a:lnTo>
                  <a:lnTo>
                    <a:pt x="3462166" y="1957"/>
                  </a:lnTo>
                  <a:lnTo>
                    <a:pt x="3413747" y="0"/>
                  </a:lnTo>
                  <a:close/>
                </a:path>
              </a:pathLst>
            </a:custGeom>
            <a:solidFill>
              <a:srgbClr val="549E39">
                <a:alpha val="8784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64657" y="2569946"/>
              <a:ext cx="4004310" cy="3542665"/>
            </a:xfrm>
            <a:custGeom>
              <a:avLst/>
              <a:gdLst/>
              <a:ahLst/>
              <a:cxnLst/>
              <a:rect l="l" t="t" r="r" b="b"/>
              <a:pathLst>
                <a:path w="4004310" h="3542665">
                  <a:moveTo>
                    <a:pt x="0" y="590359"/>
                  </a:moveTo>
                  <a:lnTo>
                    <a:pt x="1957" y="541940"/>
                  </a:lnTo>
                  <a:lnTo>
                    <a:pt x="7726" y="494599"/>
                  </a:lnTo>
                  <a:lnTo>
                    <a:pt x="17157" y="448489"/>
                  </a:lnTo>
                  <a:lnTo>
                    <a:pt x="30096" y="403760"/>
                  </a:lnTo>
                  <a:lnTo>
                    <a:pt x="46393" y="360564"/>
                  </a:lnTo>
                  <a:lnTo>
                    <a:pt x="65894" y="319055"/>
                  </a:lnTo>
                  <a:lnTo>
                    <a:pt x="88449" y="279383"/>
                  </a:lnTo>
                  <a:lnTo>
                    <a:pt x="113904" y="241700"/>
                  </a:lnTo>
                  <a:lnTo>
                    <a:pt x="142109" y="206159"/>
                  </a:lnTo>
                  <a:lnTo>
                    <a:pt x="172912" y="172912"/>
                  </a:lnTo>
                  <a:lnTo>
                    <a:pt x="206159" y="142109"/>
                  </a:lnTo>
                  <a:lnTo>
                    <a:pt x="241700" y="113904"/>
                  </a:lnTo>
                  <a:lnTo>
                    <a:pt x="279383" y="88449"/>
                  </a:lnTo>
                  <a:lnTo>
                    <a:pt x="319055" y="65894"/>
                  </a:lnTo>
                  <a:lnTo>
                    <a:pt x="360564" y="46393"/>
                  </a:lnTo>
                  <a:lnTo>
                    <a:pt x="403760" y="30096"/>
                  </a:lnTo>
                  <a:lnTo>
                    <a:pt x="448489" y="17157"/>
                  </a:lnTo>
                  <a:lnTo>
                    <a:pt x="494599" y="7726"/>
                  </a:lnTo>
                  <a:lnTo>
                    <a:pt x="541940" y="1957"/>
                  </a:lnTo>
                  <a:lnTo>
                    <a:pt x="590359" y="0"/>
                  </a:lnTo>
                  <a:lnTo>
                    <a:pt x="3413747" y="0"/>
                  </a:lnTo>
                  <a:lnTo>
                    <a:pt x="3462166" y="1957"/>
                  </a:lnTo>
                  <a:lnTo>
                    <a:pt x="3509506" y="7726"/>
                  </a:lnTo>
                  <a:lnTo>
                    <a:pt x="3555617" y="17157"/>
                  </a:lnTo>
                  <a:lnTo>
                    <a:pt x="3600346" y="30096"/>
                  </a:lnTo>
                  <a:lnTo>
                    <a:pt x="3643542" y="46393"/>
                  </a:lnTo>
                  <a:lnTo>
                    <a:pt x="3685051" y="65894"/>
                  </a:lnTo>
                  <a:lnTo>
                    <a:pt x="3724723" y="88449"/>
                  </a:lnTo>
                  <a:lnTo>
                    <a:pt x="3762406" y="113904"/>
                  </a:lnTo>
                  <a:lnTo>
                    <a:pt x="3797947" y="142109"/>
                  </a:lnTo>
                  <a:lnTo>
                    <a:pt x="3831194" y="172912"/>
                  </a:lnTo>
                  <a:lnTo>
                    <a:pt x="3861996" y="206159"/>
                  </a:lnTo>
                  <a:lnTo>
                    <a:pt x="3890201" y="241700"/>
                  </a:lnTo>
                  <a:lnTo>
                    <a:pt x="3915657" y="279383"/>
                  </a:lnTo>
                  <a:lnTo>
                    <a:pt x="3938212" y="319055"/>
                  </a:lnTo>
                  <a:lnTo>
                    <a:pt x="3957713" y="360564"/>
                  </a:lnTo>
                  <a:lnTo>
                    <a:pt x="3974009" y="403760"/>
                  </a:lnTo>
                  <a:lnTo>
                    <a:pt x="3986949" y="448489"/>
                  </a:lnTo>
                  <a:lnTo>
                    <a:pt x="3996380" y="494599"/>
                  </a:lnTo>
                  <a:lnTo>
                    <a:pt x="4002149" y="541940"/>
                  </a:lnTo>
                  <a:lnTo>
                    <a:pt x="4004106" y="590359"/>
                  </a:lnTo>
                  <a:lnTo>
                    <a:pt x="4004106" y="2951734"/>
                  </a:lnTo>
                  <a:lnTo>
                    <a:pt x="4002149" y="3000152"/>
                  </a:lnTo>
                  <a:lnTo>
                    <a:pt x="3996380" y="3047493"/>
                  </a:lnTo>
                  <a:lnTo>
                    <a:pt x="3986949" y="3093604"/>
                  </a:lnTo>
                  <a:lnTo>
                    <a:pt x="3974009" y="3138333"/>
                  </a:lnTo>
                  <a:lnTo>
                    <a:pt x="3957713" y="3181528"/>
                  </a:lnTo>
                  <a:lnTo>
                    <a:pt x="3938212" y="3223038"/>
                  </a:lnTo>
                  <a:lnTo>
                    <a:pt x="3915657" y="3262710"/>
                  </a:lnTo>
                  <a:lnTo>
                    <a:pt x="3890201" y="3300392"/>
                  </a:lnTo>
                  <a:lnTo>
                    <a:pt x="3861996" y="3335933"/>
                  </a:lnTo>
                  <a:lnTo>
                    <a:pt x="3831194" y="3369181"/>
                  </a:lnTo>
                  <a:lnTo>
                    <a:pt x="3797947" y="3399983"/>
                  </a:lnTo>
                  <a:lnTo>
                    <a:pt x="3762406" y="3428188"/>
                  </a:lnTo>
                  <a:lnTo>
                    <a:pt x="3724723" y="3453644"/>
                  </a:lnTo>
                  <a:lnTo>
                    <a:pt x="3685051" y="3476198"/>
                  </a:lnTo>
                  <a:lnTo>
                    <a:pt x="3643542" y="3495700"/>
                  </a:lnTo>
                  <a:lnTo>
                    <a:pt x="3600346" y="3511996"/>
                  </a:lnTo>
                  <a:lnTo>
                    <a:pt x="3555617" y="3524936"/>
                  </a:lnTo>
                  <a:lnTo>
                    <a:pt x="3509506" y="3534366"/>
                  </a:lnTo>
                  <a:lnTo>
                    <a:pt x="3462166" y="3540136"/>
                  </a:lnTo>
                  <a:lnTo>
                    <a:pt x="3413747" y="3542093"/>
                  </a:lnTo>
                  <a:lnTo>
                    <a:pt x="590359" y="3542093"/>
                  </a:lnTo>
                  <a:lnTo>
                    <a:pt x="541940" y="3540136"/>
                  </a:lnTo>
                  <a:lnTo>
                    <a:pt x="494599" y="3534366"/>
                  </a:lnTo>
                  <a:lnTo>
                    <a:pt x="448489" y="3524936"/>
                  </a:lnTo>
                  <a:lnTo>
                    <a:pt x="403760" y="3511996"/>
                  </a:lnTo>
                  <a:lnTo>
                    <a:pt x="360564" y="3495700"/>
                  </a:lnTo>
                  <a:lnTo>
                    <a:pt x="319055" y="3476198"/>
                  </a:lnTo>
                  <a:lnTo>
                    <a:pt x="279383" y="3453644"/>
                  </a:lnTo>
                  <a:lnTo>
                    <a:pt x="241700" y="3428188"/>
                  </a:lnTo>
                  <a:lnTo>
                    <a:pt x="206159" y="3399983"/>
                  </a:lnTo>
                  <a:lnTo>
                    <a:pt x="172912" y="3369181"/>
                  </a:lnTo>
                  <a:lnTo>
                    <a:pt x="142109" y="3335933"/>
                  </a:lnTo>
                  <a:lnTo>
                    <a:pt x="113904" y="3300392"/>
                  </a:lnTo>
                  <a:lnTo>
                    <a:pt x="88449" y="3262710"/>
                  </a:lnTo>
                  <a:lnTo>
                    <a:pt x="65894" y="3223038"/>
                  </a:lnTo>
                  <a:lnTo>
                    <a:pt x="46393" y="3181528"/>
                  </a:lnTo>
                  <a:lnTo>
                    <a:pt x="30096" y="3138333"/>
                  </a:lnTo>
                  <a:lnTo>
                    <a:pt x="17157" y="3093604"/>
                  </a:lnTo>
                  <a:lnTo>
                    <a:pt x="7726" y="3047493"/>
                  </a:lnTo>
                  <a:lnTo>
                    <a:pt x="1957" y="3000152"/>
                  </a:lnTo>
                  <a:lnTo>
                    <a:pt x="0" y="2951734"/>
                  </a:lnTo>
                  <a:lnTo>
                    <a:pt x="0" y="590359"/>
                  </a:lnTo>
                  <a:close/>
                </a:path>
              </a:pathLst>
            </a:custGeom>
            <a:ln w="19050">
              <a:solidFill>
                <a:srgbClr val="3B73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449892" y="3333119"/>
            <a:ext cx="3434079" cy="19805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12190" marR="630555" indent="-37338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Corbel"/>
                <a:cs typeface="Corbel"/>
              </a:rPr>
              <a:t>Дин</a:t>
            </a:r>
            <a:r>
              <a:rPr sz="2400" b="1" spc="-5" dirty="0">
                <a:solidFill>
                  <a:srgbClr val="FFFFFF"/>
                </a:solidFill>
                <a:latin typeface="Corbel"/>
                <a:cs typeface="Corbel"/>
              </a:rPr>
              <a:t>а</a:t>
            </a:r>
            <a:r>
              <a:rPr sz="2400" b="1" dirty="0">
                <a:solidFill>
                  <a:srgbClr val="FFFFFF"/>
                </a:solidFill>
                <a:latin typeface="Corbel"/>
                <a:cs typeface="Corbel"/>
              </a:rPr>
              <a:t>мич</a:t>
            </a:r>
            <a:r>
              <a:rPr sz="2400" b="1" spc="5" dirty="0">
                <a:solidFill>
                  <a:srgbClr val="FFFFFF"/>
                </a:solidFill>
                <a:latin typeface="Corbel"/>
                <a:cs typeface="Corbel"/>
              </a:rPr>
              <a:t>е</a:t>
            </a:r>
            <a:r>
              <a:rPr sz="2400" b="1" spc="-5" dirty="0">
                <a:solidFill>
                  <a:srgbClr val="FFFFFF"/>
                </a:solidFill>
                <a:latin typeface="Corbel"/>
                <a:cs typeface="Corbel"/>
              </a:rPr>
              <a:t>с</a:t>
            </a:r>
            <a:r>
              <a:rPr sz="2400" b="1" spc="-45" dirty="0">
                <a:solidFill>
                  <a:srgbClr val="FFFFFF"/>
                </a:solidFill>
                <a:latin typeface="Corbel"/>
                <a:cs typeface="Corbel"/>
              </a:rPr>
              <a:t>к</a:t>
            </a:r>
            <a:r>
              <a:rPr sz="2400" b="1" dirty="0">
                <a:solidFill>
                  <a:srgbClr val="FFFFFF"/>
                </a:solidFill>
                <a:latin typeface="Corbel"/>
                <a:cs typeface="Corbel"/>
              </a:rPr>
              <a:t>о</a:t>
            </a:r>
            <a:r>
              <a:rPr sz="2400" b="1" spc="5" dirty="0">
                <a:solidFill>
                  <a:srgbClr val="FFFFFF"/>
                </a:solidFill>
                <a:latin typeface="Corbel"/>
                <a:cs typeface="Corbel"/>
              </a:rPr>
              <a:t>г</a:t>
            </a:r>
            <a:r>
              <a:rPr sz="2400" b="1" dirty="0">
                <a:solidFill>
                  <a:srgbClr val="FFFFFF"/>
                </a:solidFill>
                <a:latin typeface="Corbel"/>
                <a:cs typeface="Corbel"/>
              </a:rPr>
              <a:t>о  </a:t>
            </a:r>
            <a:r>
              <a:rPr sz="2400" b="1" spc="-5" dirty="0">
                <a:solidFill>
                  <a:srgbClr val="FFFFFF"/>
                </a:solidFill>
                <a:latin typeface="Corbel"/>
                <a:cs typeface="Corbel"/>
              </a:rPr>
              <a:t>характера</a:t>
            </a:r>
            <a:endParaRPr sz="2400">
              <a:latin typeface="Corbel"/>
              <a:cs typeface="Corbel"/>
            </a:endParaRPr>
          </a:p>
          <a:p>
            <a:pPr marL="354965" indent="-342900">
              <a:lnSpc>
                <a:spcPct val="100000"/>
              </a:lnSpc>
              <a:spcBef>
                <a:spcPts val="2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Заключаются</a:t>
            </a:r>
            <a:r>
              <a:rPr sz="2000" spc="-7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в</a:t>
            </a:r>
            <a:r>
              <a:rPr sz="2000" spc="-4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выполнении</a:t>
            </a:r>
            <a:endParaRPr sz="2000">
              <a:latin typeface="Corbel"/>
              <a:cs typeface="Corbel"/>
            </a:endParaRPr>
          </a:p>
          <a:p>
            <a:pPr marL="899160" marR="549275" indent="-635" algn="ctr">
              <a:lnSpc>
                <a:spcPct val="100000"/>
              </a:lnSpc>
            </a:pPr>
            <a:r>
              <a:rPr sz="2000" spc="-10" dirty="0">
                <a:solidFill>
                  <a:srgbClr val="FFFFFF"/>
                </a:solidFill>
                <a:latin typeface="Corbel"/>
                <a:cs typeface="Corbel"/>
              </a:rPr>
              <a:t>определенных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ар</a:t>
            </a:r>
            <a:r>
              <a:rPr sz="2000" spc="-10" dirty="0">
                <a:solidFill>
                  <a:srgbClr val="FFFFFF"/>
                </a:solidFill>
                <a:latin typeface="Corbel"/>
                <a:cs typeface="Corbel"/>
              </a:rPr>
              <a:t>т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и</a:t>
            </a:r>
            <a:r>
              <a:rPr sz="2000" spc="5" dirty="0">
                <a:solidFill>
                  <a:srgbClr val="FFFFFF"/>
                </a:solidFill>
                <a:latin typeface="Corbel"/>
                <a:cs typeface="Corbel"/>
              </a:rPr>
              <a:t>к</a:t>
            </a:r>
            <a:r>
              <a:rPr sz="2000" spc="-75" dirty="0">
                <a:solidFill>
                  <a:srgbClr val="FFFFFF"/>
                </a:solidFill>
                <a:latin typeface="Corbel"/>
                <a:cs typeface="Corbel"/>
              </a:rPr>
              <a:t>у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л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я</a:t>
            </a:r>
            <a:r>
              <a:rPr sz="2000" spc="-20" dirty="0">
                <a:solidFill>
                  <a:srgbClr val="FFFFFF"/>
                </a:solidFill>
                <a:latin typeface="Corbel"/>
                <a:cs typeface="Corbel"/>
              </a:rPr>
              <a:t>ц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ио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нн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ых  движений</a:t>
            </a:r>
            <a:endParaRPr sz="2000">
              <a:latin typeface="Corbel"/>
              <a:cs typeface="Corbe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7007292" y="2560421"/>
            <a:ext cx="4023360" cy="3561715"/>
            <a:chOff x="7007292" y="2560421"/>
            <a:chExt cx="4023360" cy="3561715"/>
          </a:xfrm>
        </p:grpSpPr>
        <p:sp>
          <p:nvSpPr>
            <p:cNvPr id="14" name="object 14"/>
            <p:cNvSpPr/>
            <p:nvPr/>
          </p:nvSpPr>
          <p:spPr>
            <a:xfrm>
              <a:off x="7016817" y="2569946"/>
              <a:ext cx="4004310" cy="3542665"/>
            </a:xfrm>
            <a:custGeom>
              <a:avLst/>
              <a:gdLst/>
              <a:ahLst/>
              <a:cxnLst/>
              <a:rect l="l" t="t" r="r" b="b"/>
              <a:pathLst>
                <a:path w="4004309" h="3542665">
                  <a:moveTo>
                    <a:pt x="3413747" y="0"/>
                  </a:moveTo>
                  <a:lnTo>
                    <a:pt x="590359" y="0"/>
                  </a:lnTo>
                  <a:lnTo>
                    <a:pt x="541940" y="1957"/>
                  </a:lnTo>
                  <a:lnTo>
                    <a:pt x="494599" y="7726"/>
                  </a:lnTo>
                  <a:lnTo>
                    <a:pt x="448489" y="17157"/>
                  </a:lnTo>
                  <a:lnTo>
                    <a:pt x="403760" y="30096"/>
                  </a:lnTo>
                  <a:lnTo>
                    <a:pt x="360564" y="46393"/>
                  </a:lnTo>
                  <a:lnTo>
                    <a:pt x="319055" y="65894"/>
                  </a:lnTo>
                  <a:lnTo>
                    <a:pt x="279383" y="88449"/>
                  </a:lnTo>
                  <a:lnTo>
                    <a:pt x="241700" y="113904"/>
                  </a:lnTo>
                  <a:lnTo>
                    <a:pt x="206159" y="142109"/>
                  </a:lnTo>
                  <a:lnTo>
                    <a:pt x="172912" y="172912"/>
                  </a:lnTo>
                  <a:lnTo>
                    <a:pt x="142109" y="206159"/>
                  </a:lnTo>
                  <a:lnTo>
                    <a:pt x="113904" y="241700"/>
                  </a:lnTo>
                  <a:lnTo>
                    <a:pt x="88449" y="279383"/>
                  </a:lnTo>
                  <a:lnTo>
                    <a:pt x="65894" y="319055"/>
                  </a:lnTo>
                  <a:lnTo>
                    <a:pt x="46393" y="360564"/>
                  </a:lnTo>
                  <a:lnTo>
                    <a:pt x="30096" y="403760"/>
                  </a:lnTo>
                  <a:lnTo>
                    <a:pt x="17157" y="448489"/>
                  </a:lnTo>
                  <a:lnTo>
                    <a:pt x="7726" y="494599"/>
                  </a:lnTo>
                  <a:lnTo>
                    <a:pt x="1957" y="541940"/>
                  </a:lnTo>
                  <a:lnTo>
                    <a:pt x="0" y="590359"/>
                  </a:lnTo>
                  <a:lnTo>
                    <a:pt x="0" y="2951734"/>
                  </a:lnTo>
                  <a:lnTo>
                    <a:pt x="1957" y="3000152"/>
                  </a:lnTo>
                  <a:lnTo>
                    <a:pt x="7726" y="3047493"/>
                  </a:lnTo>
                  <a:lnTo>
                    <a:pt x="17157" y="3093604"/>
                  </a:lnTo>
                  <a:lnTo>
                    <a:pt x="30096" y="3138333"/>
                  </a:lnTo>
                  <a:lnTo>
                    <a:pt x="46393" y="3181528"/>
                  </a:lnTo>
                  <a:lnTo>
                    <a:pt x="65894" y="3223038"/>
                  </a:lnTo>
                  <a:lnTo>
                    <a:pt x="88449" y="3262710"/>
                  </a:lnTo>
                  <a:lnTo>
                    <a:pt x="113904" y="3300392"/>
                  </a:lnTo>
                  <a:lnTo>
                    <a:pt x="142109" y="3335933"/>
                  </a:lnTo>
                  <a:lnTo>
                    <a:pt x="172912" y="3369181"/>
                  </a:lnTo>
                  <a:lnTo>
                    <a:pt x="206159" y="3399983"/>
                  </a:lnTo>
                  <a:lnTo>
                    <a:pt x="241700" y="3428188"/>
                  </a:lnTo>
                  <a:lnTo>
                    <a:pt x="279383" y="3453644"/>
                  </a:lnTo>
                  <a:lnTo>
                    <a:pt x="319055" y="3476198"/>
                  </a:lnTo>
                  <a:lnTo>
                    <a:pt x="360564" y="3495700"/>
                  </a:lnTo>
                  <a:lnTo>
                    <a:pt x="403760" y="3511996"/>
                  </a:lnTo>
                  <a:lnTo>
                    <a:pt x="448489" y="3524936"/>
                  </a:lnTo>
                  <a:lnTo>
                    <a:pt x="494599" y="3534366"/>
                  </a:lnTo>
                  <a:lnTo>
                    <a:pt x="541940" y="3540136"/>
                  </a:lnTo>
                  <a:lnTo>
                    <a:pt x="590359" y="3542093"/>
                  </a:lnTo>
                  <a:lnTo>
                    <a:pt x="3413747" y="3542093"/>
                  </a:lnTo>
                  <a:lnTo>
                    <a:pt x="3462166" y="3540136"/>
                  </a:lnTo>
                  <a:lnTo>
                    <a:pt x="3509506" y="3534366"/>
                  </a:lnTo>
                  <a:lnTo>
                    <a:pt x="3555617" y="3524936"/>
                  </a:lnTo>
                  <a:lnTo>
                    <a:pt x="3600346" y="3511996"/>
                  </a:lnTo>
                  <a:lnTo>
                    <a:pt x="3643542" y="3495700"/>
                  </a:lnTo>
                  <a:lnTo>
                    <a:pt x="3685051" y="3476198"/>
                  </a:lnTo>
                  <a:lnTo>
                    <a:pt x="3724723" y="3453644"/>
                  </a:lnTo>
                  <a:lnTo>
                    <a:pt x="3762406" y="3428188"/>
                  </a:lnTo>
                  <a:lnTo>
                    <a:pt x="3797947" y="3399983"/>
                  </a:lnTo>
                  <a:lnTo>
                    <a:pt x="3831194" y="3369181"/>
                  </a:lnTo>
                  <a:lnTo>
                    <a:pt x="3861996" y="3335933"/>
                  </a:lnTo>
                  <a:lnTo>
                    <a:pt x="3890201" y="3300392"/>
                  </a:lnTo>
                  <a:lnTo>
                    <a:pt x="3915657" y="3262710"/>
                  </a:lnTo>
                  <a:lnTo>
                    <a:pt x="3938212" y="3223038"/>
                  </a:lnTo>
                  <a:lnTo>
                    <a:pt x="3957713" y="3181528"/>
                  </a:lnTo>
                  <a:lnTo>
                    <a:pt x="3974009" y="3138333"/>
                  </a:lnTo>
                  <a:lnTo>
                    <a:pt x="3986949" y="3093604"/>
                  </a:lnTo>
                  <a:lnTo>
                    <a:pt x="3996380" y="3047493"/>
                  </a:lnTo>
                  <a:lnTo>
                    <a:pt x="4002149" y="3000152"/>
                  </a:lnTo>
                  <a:lnTo>
                    <a:pt x="4004106" y="2951734"/>
                  </a:lnTo>
                  <a:lnTo>
                    <a:pt x="4004106" y="590359"/>
                  </a:lnTo>
                  <a:lnTo>
                    <a:pt x="4002149" y="541940"/>
                  </a:lnTo>
                  <a:lnTo>
                    <a:pt x="3996380" y="494599"/>
                  </a:lnTo>
                  <a:lnTo>
                    <a:pt x="3986949" y="448489"/>
                  </a:lnTo>
                  <a:lnTo>
                    <a:pt x="3974009" y="403760"/>
                  </a:lnTo>
                  <a:lnTo>
                    <a:pt x="3957713" y="360564"/>
                  </a:lnTo>
                  <a:lnTo>
                    <a:pt x="3938212" y="319055"/>
                  </a:lnTo>
                  <a:lnTo>
                    <a:pt x="3915657" y="279383"/>
                  </a:lnTo>
                  <a:lnTo>
                    <a:pt x="3890201" y="241700"/>
                  </a:lnTo>
                  <a:lnTo>
                    <a:pt x="3861996" y="206159"/>
                  </a:lnTo>
                  <a:lnTo>
                    <a:pt x="3831194" y="172912"/>
                  </a:lnTo>
                  <a:lnTo>
                    <a:pt x="3797947" y="142109"/>
                  </a:lnTo>
                  <a:lnTo>
                    <a:pt x="3762406" y="113904"/>
                  </a:lnTo>
                  <a:lnTo>
                    <a:pt x="3724723" y="88449"/>
                  </a:lnTo>
                  <a:lnTo>
                    <a:pt x="3685051" y="65894"/>
                  </a:lnTo>
                  <a:lnTo>
                    <a:pt x="3643542" y="46393"/>
                  </a:lnTo>
                  <a:lnTo>
                    <a:pt x="3600346" y="30096"/>
                  </a:lnTo>
                  <a:lnTo>
                    <a:pt x="3555617" y="17157"/>
                  </a:lnTo>
                  <a:lnTo>
                    <a:pt x="3509506" y="7726"/>
                  </a:lnTo>
                  <a:lnTo>
                    <a:pt x="3462166" y="1957"/>
                  </a:lnTo>
                  <a:lnTo>
                    <a:pt x="3413747" y="0"/>
                  </a:lnTo>
                  <a:close/>
                </a:path>
              </a:pathLst>
            </a:custGeom>
            <a:solidFill>
              <a:srgbClr val="549E39">
                <a:alpha val="8784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016817" y="2569946"/>
              <a:ext cx="4004310" cy="3542665"/>
            </a:xfrm>
            <a:custGeom>
              <a:avLst/>
              <a:gdLst/>
              <a:ahLst/>
              <a:cxnLst/>
              <a:rect l="l" t="t" r="r" b="b"/>
              <a:pathLst>
                <a:path w="4004309" h="3542665">
                  <a:moveTo>
                    <a:pt x="0" y="590359"/>
                  </a:moveTo>
                  <a:lnTo>
                    <a:pt x="1957" y="541940"/>
                  </a:lnTo>
                  <a:lnTo>
                    <a:pt x="7726" y="494599"/>
                  </a:lnTo>
                  <a:lnTo>
                    <a:pt x="17157" y="448489"/>
                  </a:lnTo>
                  <a:lnTo>
                    <a:pt x="30096" y="403760"/>
                  </a:lnTo>
                  <a:lnTo>
                    <a:pt x="46393" y="360564"/>
                  </a:lnTo>
                  <a:lnTo>
                    <a:pt x="65894" y="319055"/>
                  </a:lnTo>
                  <a:lnTo>
                    <a:pt x="88449" y="279383"/>
                  </a:lnTo>
                  <a:lnTo>
                    <a:pt x="113904" y="241700"/>
                  </a:lnTo>
                  <a:lnTo>
                    <a:pt x="142109" y="206159"/>
                  </a:lnTo>
                  <a:lnTo>
                    <a:pt x="172912" y="172912"/>
                  </a:lnTo>
                  <a:lnTo>
                    <a:pt x="206159" y="142109"/>
                  </a:lnTo>
                  <a:lnTo>
                    <a:pt x="241700" y="113904"/>
                  </a:lnTo>
                  <a:lnTo>
                    <a:pt x="279383" y="88449"/>
                  </a:lnTo>
                  <a:lnTo>
                    <a:pt x="319055" y="65894"/>
                  </a:lnTo>
                  <a:lnTo>
                    <a:pt x="360564" y="46393"/>
                  </a:lnTo>
                  <a:lnTo>
                    <a:pt x="403760" y="30096"/>
                  </a:lnTo>
                  <a:lnTo>
                    <a:pt x="448489" y="17157"/>
                  </a:lnTo>
                  <a:lnTo>
                    <a:pt x="494599" y="7726"/>
                  </a:lnTo>
                  <a:lnTo>
                    <a:pt x="541940" y="1957"/>
                  </a:lnTo>
                  <a:lnTo>
                    <a:pt x="590359" y="0"/>
                  </a:lnTo>
                  <a:lnTo>
                    <a:pt x="3413747" y="0"/>
                  </a:lnTo>
                  <a:lnTo>
                    <a:pt x="3462166" y="1957"/>
                  </a:lnTo>
                  <a:lnTo>
                    <a:pt x="3509506" y="7726"/>
                  </a:lnTo>
                  <a:lnTo>
                    <a:pt x="3555617" y="17157"/>
                  </a:lnTo>
                  <a:lnTo>
                    <a:pt x="3600346" y="30096"/>
                  </a:lnTo>
                  <a:lnTo>
                    <a:pt x="3643542" y="46393"/>
                  </a:lnTo>
                  <a:lnTo>
                    <a:pt x="3685051" y="65894"/>
                  </a:lnTo>
                  <a:lnTo>
                    <a:pt x="3724723" y="88449"/>
                  </a:lnTo>
                  <a:lnTo>
                    <a:pt x="3762406" y="113904"/>
                  </a:lnTo>
                  <a:lnTo>
                    <a:pt x="3797947" y="142109"/>
                  </a:lnTo>
                  <a:lnTo>
                    <a:pt x="3831194" y="172912"/>
                  </a:lnTo>
                  <a:lnTo>
                    <a:pt x="3861996" y="206159"/>
                  </a:lnTo>
                  <a:lnTo>
                    <a:pt x="3890201" y="241700"/>
                  </a:lnTo>
                  <a:lnTo>
                    <a:pt x="3915657" y="279383"/>
                  </a:lnTo>
                  <a:lnTo>
                    <a:pt x="3938212" y="319055"/>
                  </a:lnTo>
                  <a:lnTo>
                    <a:pt x="3957713" y="360564"/>
                  </a:lnTo>
                  <a:lnTo>
                    <a:pt x="3974009" y="403760"/>
                  </a:lnTo>
                  <a:lnTo>
                    <a:pt x="3986949" y="448489"/>
                  </a:lnTo>
                  <a:lnTo>
                    <a:pt x="3996380" y="494599"/>
                  </a:lnTo>
                  <a:lnTo>
                    <a:pt x="4002149" y="541940"/>
                  </a:lnTo>
                  <a:lnTo>
                    <a:pt x="4004106" y="590359"/>
                  </a:lnTo>
                  <a:lnTo>
                    <a:pt x="4004106" y="2951734"/>
                  </a:lnTo>
                  <a:lnTo>
                    <a:pt x="4002149" y="3000152"/>
                  </a:lnTo>
                  <a:lnTo>
                    <a:pt x="3996380" y="3047493"/>
                  </a:lnTo>
                  <a:lnTo>
                    <a:pt x="3986949" y="3093604"/>
                  </a:lnTo>
                  <a:lnTo>
                    <a:pt x="3974009" y="3138333"/>
                  </a:lnTo>
                  <a:lnTo>
                    <a:pt x="3957713" y="3181528"/>
                  </a:lnTo>
                  <a:lnTo>
                    <a:pt x="3938212" y="3223038"/>
                  </a:lnTo>
                  <a:lnTo>
                    <a:pt x="3915657" y="3262710"/>
                  </a:lnTo>
                  <a:lnTo>
                    <a:pt x="3890201" y="3300392"/>
                  </a:lnTo>
                  <a:lnTo>
                    <a:pt x="3861996" y="3335933"/>
                  </a:lnTo>
                  <a:lnTo>
                    <a:pt x="3831194" y="3369181"/>
                  </a:lnTo>
                  <a:lnTo>
                    <a:pt x="3797947" y="3399983"/>
                  </a:lnTo>
                  <a:lnTo>
                    <a:pt x="3762406" y="3428188"/>
                  </a:lnTo>
                  <a:lnTo>
                    <a:pt x="3724723" y="3453644"/>
                  </a:lnTo>
                  <a:lnTo>
                    <a:pt x="3685051" y="3476198"/>
                  </a:lnTo>
                  <a:lnTo>
                    <a:pt x="3643542" y="3495700"/>
                  </a:lnTo>
                  <a:lnTo>
                    <a:pt x="3600346" y="3511996"/>
                  </a:lnTo>
                  <a:lnTo>
                    <a:pt x="3555617" y="3524936"/>
                  </a:lnTo>
                  <a:lnTo>
                    <a:pt x="3509506" y="3534366"/>
                  </a:lnTo>
                  <a:lnTo>
                    <a:pt x="3462166" y="3540136"/>
                  </a:lnTo>
                  <a:lnTo>
                    <a:pt x="3413747" y="3542093"/>
                  </a:lnTo>
                  <a:lnTo>
                    <a:pt x="590359" y="3542093"/>
                  </a:lnTo>
                  <a:lnTo>
                    <a:pt x="541940" y="3540136"/>
                  </a:lnTo>
                  <a:lnTo>
                    <a:pt x="494599" y="3534366"/>
                  </a:lnTo>
                  <a:lnTo>
                    <a:pt x="448489" y="3524936"/>
                  </a:lnTo>
                  <a:lnTo>
                    <a:pt x="403760" y="3511996"/>
                  </a:lnTo>
                  <a:lnTo>
                    <a:pt x="360564" y="3495700"/>
                  </a:lnTo>
                  <a:lnTo>
                    <a:pt x="319055" y="3476198"/>
                  </a:lnTo>
                  <a:lnTo>
                    <a:pt x="279383" y="3453644"/>
                  </a:lnTo>
                  <a:lnTo>
                    <a:pt x="241700" y="3428188"/>
                  </a:lnTo>
                  <a:lnTo>
                    <a:pt x="206159" y="3399983"/>
                  </a:lnTo>
                  <a:lnTo>
                    <a:pt x="172912" y="3369181"/>
                  </a:lnTo>
                  <a:lnTo>
                    <a:pt x="142109" y="3335933"/>
                  </a:lnTo>
                  <a:lnTo>
                    <a:pt x="113904" y="3300392"/>
                  </a:lnTo>
                  <a:lnTo>
                    <a:pt x="88449" y="3262710"/>
                  </a:lnTo>
                  <a:lnTo>
                    <a:pt x="65894" y="3223038"/>
                  </a:lnTo>
                  <a:lnTo>
                    <a:pt x="46393" y="3181528"/>
                  </a:lnTo>
                  <a:lnTo>
                    <a:pt x="30096" y="3138333"/>
                  </a:lnTo>
                  <a:lnTo>
                    <a:pt x="17157" y="3093604"/>
                  </a:lnTo>
                  <a:lnTo>
                    <a:pt x="7726" y="3047493"/>
                  </a:lnTo>
                  <a:lnTo>
                    <a:pt x="1957" y="3000152"/>
                  </a:lnTo>
                  <a:lnTo>
                    <a:pt x="0" y="2951734"/>
                  </a:lnTo>
                  <a:lnTo>
                    <a:pt x="0" y="590359"/>
                  </a:lnTo>
                  <a:close/>
                </a:path>
              </a:pathLst>
            </a:custGeom>
            <a:ln w="19050">
              <a:solidFill>
                <a:srgbClr val="3B73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7454452" y="3333119"/>
            <a:ext cx="3128645" cy="19805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9790" marR="652780" indent="-201295">
              <a:lnSpc>
                <a:spcPct val="100000"/>
              </a:lnSpc>
              <a:spcBef>
                <a:spcPts val="100"/>
              </a:spcBef>
            </a:pPr>
            <a:r>
              <a:rPr sz="2400" b="1" spc="-120" dirty="0">
                <a:solidFill>
                  <a:srgbClr val="FFFFFF"/>
                </a:solidFill>
                <a:latin typeface="Corbel"/>
                <a:cs typeface="Corbel"/>
              </a:rPr>
              <a:t>С</a:t>
            </a:r>
            <a:r>
              <a:rPr sz="2400" b="1" spc="-5" dirty="0">
                <a:solidFill>
                  <a:srgbClr val="FFFFFF"/>
                </a:solidFill>
                <a:latin typeface="Corbel"/>
                <a:cs typeface="Corbel"/>
              </a:rPr>
              <a:t>т</a:t>
            </a:r>
            <a:r>
              <a:rPr sz="2400" b="1" spc="-40" dirty="0">
                <a:solidFill>
                  <a:srgbClr val="FFFFFF"/>
                </a:solidFill>
                <a:latin typeface="Corbel"/>
                <a:cs typeface="Corbel"/>
              </a:rPr>
              <a:t>а</a:t>
            </a:r>
            <a:r>
              <a:rPr sz="2400" b="1" spc="-5" dirty="0">
                <a:solidFill>
                  <a:srgbClr val="FFFFFF"/>
                </a:solidFill>
                <a:latin typeface="Corbel"/>
                <a:cs typeface="Corbel"/>
              </a:rPr>
              <a:t>т</a:t>
            </a:r>
            <a:r>
              <a:rPr sz="2400" b="1" dirty="0">
                <a:solidFill>
                  <a:srgbClr val="FFFFFF"/>
                </a:solidFill>
                <a:latin typeface="Corbel"/>
                <a:cs typeface="Corbel"/>
              </a:rPr>
              <a:t>ич</a:t>
            </a:r>
            <a:r>
              <a:rPr sz="2400" b="1" spc="5" dirty="0">
                <a:solidFill>
                  <a:srgbClr val="FFFFFF"/>
                </a:solidFill>
                <a:latin typeface="Corbel"/>
                <a:cs typeface="Corbel"/>
              </a:rPr>
              <a:t>е</a:t>
            </a:r>
            <a:r>
              <a:rPr sz="2400" b="1" spc="-5" dirty="0">
                <a:solidFill>
                  <a:srgbClr val="FFFFFF"/>
                </a:solidFill>
                <a:latin typeface="Corbel"/>
                <a:cs typeface="Corbel"/>
              </a:rPr>
              <a:t>с</a:t>
            </a:r>
            <a:r>
              <a:rPr sz="2400" b="1" spc="-45" dirty="0">
                <a:solidFill>
                  <a:srgbClr val="FFFFFF"/>
                </a:solidFill>
                <a:latin typeface="Corbel"/>
                <a:cs typeface="Corbel"/>
              </a:rPr>
              <a:t>к</a:t>
            </a:r>
            <a:r>
              <a:rPr sz="2400" b="1" dirty="0">
                <a:solidFill>
                  <a:srgbClr val="FFFFFF"/>
                </a:solidFill>
                <a:latin typeface="Corbel"/>
                <a:cs typeface="Corbel"/>
              </a:rPr>
              <a:t>о</a:t>
            </a:r>
            <a:r>
              <a:rPr sz="2400" b="1" spc="5" dirty="0">
                <a:solidFill>
                  <a:srgbClr val="FFFFFF"/>
                </a:solidFill>
                <a:latin typeface="Corbel"/>
                <a:cs typeface="Corbel"/>
              </a:rPr>
              <a:t>г</a:t>
            </a:r>
            <a:r>
              <a:rPr sz="2400" b="1" dirty="0">
                <a:solidFill>
                  <a:srgbClr val="FFFFFF"/>
                </a:solidFill>
                <a:latin typeface="Corbel"/>
                <a:cs typeface="Corbel"/>
              </a:rPr>
              <a:t>о  </a:t>
            </a:r>
            <a:r>
              <a:rPr sz="2400" b="1" spc="-5" dirty="0">
                <a:solidFill>
                  <a:srgbClr val="FFFFFF"/>
                </a:solidFill>
                <a:latin typeface="Corbel"/>
                <a:cs typeface="Corbel"/>
              </a:rPr>
              <a:t>характера</a:t>
            </a:r>
            <a:endParaRPr sz="2400">
              <a:latin typeface="Corbel"/>
              <a:cs typeface="Corbel"/>
            </a:endParaRPr>
          </a:p>
          <a:p>
            <a:pPr marL="354965" marR="5080" indent="-354965">
              <a:lnSpc>
                <a:spcPct val="100000"/>
              </a:lnSpc>
              <a:spcBef>
                <a:spcPts val="2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Заключаются</a:t>
            </a:r>
            <a:r>
              <a:rPr sz="2000" spc="-8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в</a:t>
            </a:r>
            <a:r>
              <a:rPr sz="2000" spc="-4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принятии </a:t>
            </a:r>
            <a:r>
              <a:rPr sz="2000" spc="-38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orbel"/>
                <a:cs typeface="Corbel"/>
              </a:rPr>
              <a:t>определенной</a:t>
            </a:r>
            <a:endParaRPr sz="2000">
              <a:latin typeface="Corbel"/>
              <a:cs typeface="Corbel"/>
            </a:endParaRPr>
          </a:p>
          <a:p>
            <a:pPr marL="841375" marR="13335" indent="-478790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solidFill>
                  <a:srgbClr val="FFFFFF"/>
                </a:solidFill>
                <a:latin typeface="Corbel"/>
                <a:cs typeface="Corbel"/>
              </a:rPr>
              <a:t>артикуляционной</a:t>
            </a:r>
            <a:r>
              <a:rPr sz="2000" spc="-6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orbel"/>
                <a:cs typeface="Corbel"/>
              </a:rPr>
              <a:t>позы</a:t>
            </a:r>
            <a:r>
              <a:rPr sz="2000" spc="-2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и </a:t>
            </a:r>
            <a:r>
              <a:rPr sz="2000" spc="-38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Corbel"/>
                <a:cs typeface="Corbel"/>
              </a:rPr>
              <a:t>удерживании</a:t>
            </a:r>
            <a:r>
              <a:rPr sz="2000" spc="-3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ее</a:t>
            </a:r>
            <a:endParaRPr sz="20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7478" y="644304"/>
            <a:ext cx="10377805" cy="341884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405255" marR="5080" indent="-1212215">
              <a:lnSpc>
                <a:spcPts val="3460"/>
              </a:lnSpc>
              <a:spcBef>
                <a:spcPts val="535"/>
              </a:spcBef>
            </a:pPr>
            <a:r>
              <a:rPr sz="3200" dirty="0">
                <a:latin typeface="Times New Roman"/>
                <a:cs typeface="Times New Roman"/>
              </a:rPr>
              <a:t>В </a:t>
            </a:r>
            <a:r>
              <a:rPr sz="3200" spc="-15" dirty="0">
                <a:latin typeface="Times New Roman"/>
                <a:cs typeface="Times New Roman"/>
              </a:rPr>
              <a:t>логопедической практике артикуляционные </a:t>
            </a:r>
            <a:r>
              <a:rPr sz="3200" dirty="0">
                <a:latin typeface="Times New Roman"/>
                <a:cs typeface="Times New Roman"/>
              </a:rPr>
              <a:t>упражнения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объединяются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в </a:t>
            </a:r>
            <a:r>
              <a:rPr sz="3200" spc="-35" dirty="0">
                <a:latin typeface="Times New Roman"/>
                <a:cs typeface="Times New Roman"/>
              </a:rPr>
              <a:t>комплексы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для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10" dirty="0">
                <a:latin typeface="Times New Roman"/>
                <a:cs typeface="Times New Roman"/>
              </a:rPr>
              <a:t>постановки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:</a:t>
            </a:r>
            <a:endParaRPr sz="32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950"/>
              </a:spcBef>
              <a:buClr>
                <a:srgbClr val="549E39"/>
              </a:buClr>
              <a:buSzPct val="79687"/>
              <a:buFont typeface="Corbel"/>
              <a:buChar char="•"/>
              <a:tabLst>
                <a:tab pos="195580" algn="l"/>
              </a:tabLst>
            </a:pPr>
            <a:r>
              <a:rPr sz="3200" spc="-5" dirty="0">
                <a:latin typeface="Times New Roman"/>
                <a:cs typeface="Times New Roman"/>
              </a:rPr>
              <a:t>Свистящих</a:t>
            </a:r>
            <a:r>
              <a:rPr sz="3200" spc="-45" dirty="0">
                <a:latin typeface="Times New Roman"/>
                <a:cs typeface="Times New Roman"/>
              </a:rPr>
              <a:t> звуков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(с,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сь,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з,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зь,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ц);</a:t>
            </a:r>
            <a:endParaRPr sz="32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1019"/>
              </a:spcBef>
              <a:buClr>
                <a:srgbClr val="549E39"/>
              </a:buClr>
              <a:buSzPct val="79687"/>
              <a:buFont typeface="Corbel"/>
              <a:buChar char="•"/>
              <a:tabLst>
                <a:tab pos="195580" algn="l"/>
              </a:tabLst>
            </a:pPr>
            <a:r>
              <a:rPr sz="3200" dirty="0">
                <a:latin typeface="Times New Roman"/>
                <a:cs typeface="Times New Roman"/>
              </a:rPr>
              <a:t>Шипящих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звуков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(ш,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ж, ч, </a:t>
            </a:r>
            <a:r>
              <a:rPr sz="3200" dirty="0">
                <a:latin typeface="Times New Roman"/>
                <a:cs typeface="Times New Roman"/>
              </a:rPr>
              <a:t>щ);</a:t>
            </a:r>
            <a:endParaRPr sz="32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1019"/>
              </a:spcBef>
              <a:buClr>
                <a:srgbClr val="549E39"/>
              </a:buClr>
              <a:buSzPct val="79687"/>
              <a:buFont typeface="Corbel"/>
              <a:buChar char="•"/>
              <a:tabLst>
                <a:tab pos="195580" algn="l"/>
              </a:tabLst>
            </a:pPr>
            <a:r>
              <a:rPr sz="3200" spc="-45" dirty="0">
                <a:latin typeface="Times New Roman"/>
                <a:cs typeface="Times New Roman"/>
              </a:rPr>
              <a:t>Звуков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л,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ль;</a:t>
            </a:r>
            <a:endParaRPr sz="32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1010"/>
              </a:spcBef>
              <a:buClr>
                <a:srgbClr val="549E39"/>
              </a:buClr>
              <a:buSzPct val="79687"/>
              <a:buFont typeface="Corbel"/>
              <a:buChar char="•"/>
              <a:tabLst>
                <a:tab pos="195580" algn="l"/>
              </a:tabLst>
            </a:pPr>
            <a:r>
              <a:rPr sz="3200" spc="-45" dirty="0">
                <a:latin typeface="Times New Roman"/>
                <a:cs typeface="Times New Roman"/>
              </a:rPr>
              <a:t>Звуков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р,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рь.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77610" y="3141116"/>
            <a:ext cx="5123781" cy="324989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3081" y="886459"/>
            <a:ext cx="98317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i="0" spc="-20" dirty="0">
                <a:solidFill>
                  <a:srgbClr val="FF0000"/>
                </a:solidFill>
                <a:latin typeface="Times New Roman"/>
                <a:cs typeface="Times New Roman"/>
              </a:rPr>
              <a:t>Чередование</a:t>
            </a:r>
            <a:r>
              <a:rPr sz="4400" i="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i="0" spc="-20" dirty="0">
                <a:solidFill>
                  <a:srgbClr val="FF0000"/>
                </a:solidFill>
                <a:latin typeface="Times New Roman"/>
                <a:cs typeface="Times New Roman"/>
              </a:rPr>
              <a:t>«Заборчик»</a:t>
            </a:r>
            <a:r>
              <a:rPr sz="4400" i="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i="0" dirty="0">
                <a:solidFill>
                  <a:srgbClr val="FF0000"/>
                </a:solidFill>
                <a:latin typeface="Times New Roman"/>
                <a:cs typeface="Times New Roman"/>
              </a:rPr>
              <a:t>–</a:t>
            </a:r>
            <a:r>
              <a:rPr sz="4400" i="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i="0" spc="-55" dirty="0">
                <a:solidFill>
                  <a:srgbClr val="FF0000"/>
                </a:solidFill>
                <a:latin typeface="Times New Roman"/>
                <a:cs typeface="Times New Roman"/>
              </a:rPr>
              <a:t>«Трубочка»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7460" y="2035555"/>
            <a:ext cx="3653154" cy="293497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94945" marR="271780" indent="-182880">
              <a:lnSpc>
                <a:spcPts val="3030"/>
              </a:lnSpc>
              <a:spcBef>
                <a:spcPts val="470"/>
              </a:spcBef>
              <a:buClr>
                <a:srgbClr val="549E39"/>
              </a:buClr>
              <a:buSzPct val="80357"/>
              <a:buFont typeface="Corbel"/>
              <a:buChar char="•"/>
              <a:tabLst>
                <a:tab pos="195580" algn="l"/>
              </a:tabLst>
            </a:pPr>
            <a:r>
              <a:rPr sz="2800" spc="-35" dirty="0">
                <a:latin typeface="Times New Roman"/>
                <a:cs typeface="Times New Roman"/>
              </a:rPr>
              <a:t>«Трубочка»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-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удерживание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губ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улыбке. </a:t>
            </a:r>
            <a:r>
              <a:rPr sz="2800" spc="-10" dirty="0">
                <a:latin typeface="Times New Roman"/>
                <a:cs typeface="Times New Roman"/>
              </a:rPr>
              <a:t>Зубы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видны.</a:t>
            </a:r>
            <a:endParaRPr sz="2800">
              <a:latin typeface="Times New Roman"/>
              <a:cs typeface="Times New Roman"/>
            </a:endParaRPr>
          </a:p>
          <a:p>
            <a:pPr marL="195580" marR="5080" indent="-183515">
              <a:lnSpc>
                <a:spcPts val="3030"/>
              </a:lnSpc>
              <a:spcBef>
                <a:spcPts val="1385"/>
              </a:spcBef>
              <a:buClr>
                <a:srgbClr val="549E39"/>
              </a:buClr>
              <a:buSzPct val="80357"/>
              <a:buFont typeface="Corbel"/>
              <a:buChar char="•"/>
              <a:tabLst>
                <a:tab pos="281940" algn="l"/>
                <a:tab pos="282575" algn="l"/>
              </a:tabLst>
            </a:pPr>
            <a:r>
              <a:rPr dirty="0"/>
              <a:t>	</a:t>
            </a:r>
            <a:r>
              <a:rPr sz="2800" spc="-30" dirty="0">
                <a:latin typeface="Times New Roman"/>
                <a:cs typeface="Times New Roman"/>
              </a:rPr>
              <a:t>«Трубочка»-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зубы 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сомкнутые. </a:t>
            </a:r>
            <a:r>
              <a:rPr sz="2800" spc="-35" dirty="0">
                <a:latin typeface="Times New Roman"/>
                <a:cs typeface="Times New Roman"/>
              </a:rPr>
              <a:t>Губы 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округлены </a:t>
            </a:r>
            <a:r>
              <a:rPr sz="2800" spc="-5" dirty="0">
                <a:latin typeface="Times New Roman"/>
                <a:cs typeface="Times New Roman"/>
              </a:rPr>
              <a:t>и </a:t>
            </a:r>
            <a:r>
              <a:rPr sz="2800" spc="-10" dirty="0">
                <a:latin typeface="Times New Roman"/>
                <a:cs typeface="Times New Roman"/>
              </a:rPr>
              <a:t>вытянуты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вперёд.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05353" y="1793190"/>
            <a:ext cx="2659385" cy="178748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07473" y="4072792"/>
            <a:ext cx="2659360" cy="200803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7814" y="422094"/>
            <a:ext cx="86410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i="0" spc="-20" dirty="0">
                <a:solidFill>
                  <a:srgbClr val="FF0000"/>
                </a:solidFill>
                <a:latin typeface="Times New Roman"/>
                <a:cs typeface="Times New Roman"/>
              </a:rPr>
              <a:t>«Накажем</a:t>
            </a:r>
            <a:r>
              <a:rPr sz="4400" i="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i="0" dirty="0">
                <a:solidFill>
                  <a:srgbClr val="FF0000"/>
                </a:solidFill>
                <a:latin typeface="Times New Roman"/>
                <a:cs typeface="Times New Roman"/>
              </a:rPr>
              <a:t>непослушный</a:t>
            </a:r>
            <a:r>
              <a:rPr sz="4400" i="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i="0" dirty="0">
                <a:solidFill>
                  <a:srgbClr val="FF0000"/>
                </a:solidFill>
                <a:latin typeface="Times New Roman"/>
                <a:cs typeface="Times New Roman"/>
              </a:rPr>
              <a:t>язычок»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2950" y="1485369"/>
            <a:ext cx="9399270" cy="4288155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2700" marR="921385">
              <a:lnSpc>
                <a:spcPts val="2110"/>
              </a:lnSpc>
              <a:spcBef>
                <a:spcPts val="605"/>
              </a:spcBef>
            </a:pPr>
            <a:r>
              <a:rPr sz="2200" b="1" spc="-5" dirty="0">
                <a:latin typeface="Times New Roman"/>
                <a:cs typeface="Times New Roman"/>
              </a:rPr>
              <a:t>Цель:</a:t>
            </a:r>
            <a:r>
              <a:rPr sz="2200" b="1" spc="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Вырабатывать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умение,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расслабив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мышцы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языка,</a:t>
            </a:r>
            <a:r>
              <a:rPr sz="2200" spc="35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удерживать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его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широким,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распластанным.</a:t>
            </a:r>
            <a:endParaRPr sz="2200">
              <a:latin typeface="Times New Roman"/>
              <a:cs typeface="Times New Roman"/>
            </a:endParaRPr>
          </a:p>
          <a:p>
            <a:pPr marL="12700" marR="480695">
              <a:lnSpc>
                <a:spcPts val="2110"/>
              </a:lnSpc>
              <a:spcBef>
                <a:spcPts val="1410"/>
              </a:spcBef>
            </a:pPr>
            <a:r>
              <a:rPr sz="2200" b="1" spc="-5" dirty="0">
                <a:latin typeface="Times New Roman"/>
                <a:cs typeface="Times New Roman"/>
              </a:rPr>
              <a:t>Описание:</a:t>
            </a:r>
            <a:r>
              <a:rPr sz="2200" b="1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немного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приоткрыть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0" dirty="0">
                <a:latin typeface="Times New Roman"/>
                <a:cs typeface="Times New Roman"/>
              </a:rPr>
              <a:t>рот,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спокойно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положить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язык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на </a:t>
            </a:r>
            <a:r>
              <a:rPr sz="2200" spc="-10" dirty="0">
                <a:latin typeface="Times New Roman"/>
                <a:cs typeface="Times New Roman"/>
              </a:rPr>
              <a:t>нижнюю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губу </a:t>
            </a:r>
            <a:r>
              <a:rPr sz="2200" spc="-5" dirty="0">
                <a:latin typeface="Times New Roman"/>
                <a:cs typeface="Times New Roman"/>
              </a:rPr>
              <a:t>и,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пошлёпывая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его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губами,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произнести </a:t>
            </a:r>
            <a:r>
              <a:rPr sz="2200" spc="-20" dirty="0">
                <a:latin typeface="Times New Roman"/>
                <a:cs typeface="Times New Roman"/>
              </a:rPr>
              <a:t>звук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«пя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-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пя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-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пя».</a:t>
            </a:r>
            <a:endParaRPr sz="2200">
              <a:latin typeface="Times New Roman"/>
              <a:cs typeface="Times New Roman"/>
            </a:endParaRPr>
          </a:p>
          <a:p>
            <a:pPr marL="12700" marR="5080">
              <a:lnSpc>
                <a:spcPts val="2110"/>
              </a:lnSpc>
              <a:spcBef>
                <a:spcPts val="1395"/>
              </a:spcBef>
            </a:pPr>
            <a:r>
              <a:rPr sz="2200" spc="-45" dirty="0">
                <a:latin typeface="Times New Roman"/>
                <a:cs typeface="Times New Roman"/>
              </a:rPr>
              <a:t>Удерживать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широкий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язык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в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спокойном положении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при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открытом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рте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под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счёт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от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1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-</a:t>
            </a:r>
            <a:r>
              <a:rPr sz="2200" dirty="0">
                <a:latin typeface="Times New Roman"/>
                <a:cs typeface="Times New Roman"/>
              </a:rPr>
              <a:t> 5,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5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-</a:t>
            </a:r>
            <a:r>
              <a:rPr sz="2200" dirty="0">
                <a:latin typeface="Times New Roman"/>
                <a:cs typeface="Times New Roman"/>
              </a:rPr>
              <a:t> 10.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2200" b="1" spc="-15" dirty="0">
                <a:latin typeface="Times New Roman"/>
                <a:cs typeface="Times New Roman"/>
              </a:rPr>
              <a:t>Методические</a:t>
            </a:r>
            <a:r>
              <a:rPr sz="2200" b="1" spc="-20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указания:</a:t>
            </a:r>
            <a:endParaRPr sz="2200">
              <a:latin typeface="Times New Roman"/>
              <a:cs typeface="Times New Roman"/>
            </a:endParaRPr>
          </a:p>
          <a:p>
            <a:pPr marL="173990" indent="-161925">
              <a:lnSpc>
                <a:spcPct val="100000"/>
              </a:lnSpc>
              <a:spcBef>
                <a:spcPts val="875"/>
              </a:spcBef>
              <a:buChar char="-"/>
              <a:tabLst>
                <a:tab pos="174625" algn="l"/>
              </a:tabLst>
            </a:pPr>
            <a:r>
              <a:rPr sz="2200" spc="-10" dirty="0">
                <a:latin typeface="Times New Roman"/>
                <a:cs typeface="Times New Roman"/>
              </a:rPr>
              <a:t>Нижнюю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губу</a:t>
            </a:r>
            <a:r>
              <a:rPr sz="2200" spc="-5" dirty="0">
                <a:latin typeface="Times New Roman"/>
                <a:cs typeface="Times New Roman"/>
              </a:rPr>
              <a:t> не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следует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подворачивать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и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натягивать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на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нижние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зубы.</a:t>
            </a:r>
            <a:endParaRPr sz="2200">
              <a:latin typeface="Times New Roman"/>
              <a:cs typeface="Times New Roman"/>
            </a:endParaRPr>
          </a:p>
          <a:p>
            <a:pPr marL="173990" indent="-161925">
              <a:lnSpc>
                <a:spcPct val="100000"/>
              </a:lnSpc>
              <a:spcBef>
                <a:spcPts val="865"/>
              </a:spcBef>
              <a:buChar char="-"/>
              <a:tabLst>
                <a:tab pos="174625" algn="l"/>
              </a:tabLst>
            </a:pPr>
            <a:r>
              <a:rPr sz="2200" spc="-5" dirty="0">
                <a:latin typeface="Times New Roman"/>
                <a:cs typeface="Times New Roman"/>
              </a:rPr>
              <a:t>Язык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должен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быть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широким,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края </a:t>
            </a:r>
            <a:r>
              <a:rPr sz="2200" spc="-30" dirty="0">
                <a:latin typeface="Times New Roman"/>
                <a:cs typeface="Times New Roman"/>
              </a:rPr>
              <a:t>его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касаются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уголков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рта.</a:t>
            </a:r>
            <a:endParaRPr sz="2200">
              <a:latin typeface="Times New Roman"/>
              <a:cs typeface="Times New Roman"/>
            </a:endParaRPr>
          </a:p>
          <a:p>
            <a:pPr marL="12700" marR="1025525">
              <a:lnSpc>
                <a:spcPct val="133200"/>
              </a:lnSpc>
              <a:buChar char="-"/>
              <a:tabLst>
                <a:tab pos="174625" algn="l"/>
              </a:tabLst>
            </a:pPr>
            <a:r>
              <a:rPr sz="2200" spc="-20" dirty="0">
                <a:latin typeface="Times New Roman"/>
                <a:cs typeface="Times New Roman"/>
              </a:rPr>
              <a:t>Похлопывать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язык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губами надо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несколько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раз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на </a:t>
            </a:r>
            <a:r>
              <a:rPr sz="2200" spc="-25" dirty="0">
                <a:latin typeface="Times New Roman"/>
                <a:cs typeface="Times New Roman"/>
              </a:rPr>
              <a:t>одном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выдохе. 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Следить,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чтобы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ребёнок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не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задерживал</a:t>
            </a:r>
            <a:r>
              <a:rPr sz="2200" spc="4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при </a:t>
            </a:r>
            <a:r>
              <a:rPr sz="2200" spc="-20" dirty="0">
                <a:latin typeface="Times New Roman"/>
                <a:cs typeface="Times New Roman"/>
              </a:rPr>
              <a:t>этом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выдыхаемый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воздух.</a:t>
            </a:r>
            <a:endParaRPr sz="2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24771" y="3573703"/>
            <a:ext cx="2251228" cy="227133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1452</Words>
  <Application>Microsoft Office PowerPoint</Application>
  <PresentationFormat>Произвольный</PresentationFormat>
  <Paragraphs>114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Office Theme</vt:lpstr>
      <vt:lpstr>АРТИКУЛЯЦИОННАЯ  ГИМНАСТИКА</vt:lpstr>
      <vt:lpstr>Органы артикуляционного аппарата</vt:lpstr>
      <vt:lpstr>Слайд 3</vt:lpstr>
      <vt:lpstr>Указания к проведению артикуляционной гимнастики</vt:lpstr>
      <vt:lpstr>Слайд 5</vt:lpstr>
      <vt:lpstr>Артикуляционные упражнения</vt:lpstr>
      <vt:lpstr>Слайд 7</vt:lpstr>
      <vt:lpstr>Чередование «Заборчик» – «Трубочка»</vt:lpstr>
      <vt:lpstr>«Накажем непослушный язычок»</vt:lpstr>
      <vt:lpstr>«Лопатка»</vt:lpstr>
      <vt:lpstr>«Чашечка»</vt:lpstr>
      <vt:lpstr>«Вкусное варенье»</vt:lpstr>
      <vt:lpstr>«Лошадка»</vt:lpstr>
      <vt:lpstr>«Грибок»</vt:lpstr>
      <vt:lpstr>«Маляр»</vt:lpstr>
      <vt:lpstr>«Пулемет»</vt:lpstr>
      <vt:lpstr>«Пароход гудит»</vt:lpstr>
      <vt:lpstr>«Качели»</vt:lpstr>
      <vt:lpstr>«Часики»</vt:lpstr>
      <vt:lpstr>«Толстяки и худышки»</vt:lpstr>
      <vt:lpstr>«Иголочка»</vt:lpstr>
      <vt:lpstr>«Змейка»</vt:lpstr>
      <vt:lpstr>«Конфетка» или «Футбол»</vt:lpstr>
      <vt:lpstr>«Горка»</vt:lpstr>
      <vt:lpstr>Причины, по которым необходимо заниматься  артикуляционной гимнастикой: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Таня</dc:creator>
  <cp:lastModifiedBy>Пользователь</cp:lastModifiedBy>
  <cp:revision>1</cp:revision>
  <dcterms:created xsi:type="dcterms:W3CDTF">2024-01-15T10:07:40Z</dcterms:created>
  <dcterms:modified xsi:type="dcterms:W3CDTF">2024-01-17T08:38:28Z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2017-10-25T00:00:00Z</vt:filetime>
  </property>
  <property fmtid="{D5CDD505-2E9C-101B-9397-08002B2CF9AE}" pid="3" name="Creator">
    <vt:lpwstr>Acrobat PDFMaker 10.0 for PowerPoint</vt:lpwstr>
  </property>
  <property fmtid="{D5CDD505-2E9C-101B-9397-08002B2CF9AE}" pid="4" name="LastSaved">
    <vt:filetime>2024-01-15T00:00:00Z</vt:filetime>
  </property>
</Properties>
</file>