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62" r:id="rId3"/>
    <p:sldId id="271" r:id="rId4"/>
    <p:sldId id="263" r:id="rId5"/>
    <p:sldId id="264" r:id="rId6"/>
    <p:sldId id="265" r:id="rId7"/>
    <p:sldId id="266" r:id="rId8"/>
    <p:sldId id="258" r:id="rId9"/>
    <p:sldId id="259" r:id="rId10"/>
    <p:sldId id="267" r:id="rId11"/>
    <p:sldId id="260" r:id="rId12"/>
    <p:sldId id="257" r:id="rId13"/>
    <p:sldId id="261" r:id="rId14"/>
    <p:sldId id="268" r:id="rId15"/>
    <p:sldId id="269" r:id="rId16"/>
    <p:sldId id="270"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61C0DF3-B472-4CF9-9490-1835AE404AA2}" type="datetimeFigureOut">
              <a:rPr lang="ru-RU" smtClean="0"/>
              <a:t>22.03.2023</a:t>
            </a:fld>
            <a:endParaRPr lang="ru-RU"/>
          </a:p>
        </p:txBody>
      </p:sp>
      <p:sp>
        <p:nvSpPr>
          <p:cNvPr id="5" name="Footer Placeholder 4"/>
          <p:cNvSpPr>
            <a:spLocks noGrp="1"/>
          </p:cNvSpPr>
          <p:nvPr>
            <p:ph type="ftr" sz="quarter" idx="11"/>
          </p:nvPr>
        </p:nvSpPr>
        <p:spPr>
          <a:xfrm>
            <a:off x="1876424" y="5410201"/>
            <a:ext cx="5124886" cy="365125"/>
          </a:xfrm>
        </p:spPr>
        <p:txBody>
          <a:bodyPr/>
          <a:lstStyle/>
          <a:p>
            <a:endParaRPr lang="ru-RU"/>
          </a:p>
        </p:txBody>
      </p:sp>
      <p:sp>
        <p:nvSpPr>
          <p:cNvPr id="6" name="Slide Number Placeholder 5"/>
          <p:cNvSpPr>
            <a:spLocks noGrp="1"/>
          </p:cNvSpPr>
          <p:nvPr>
            <p:ph type="sldNum" sz="quarter" idx="12"/>
          </p:nvPr>
        </p:nvSpPr>
        <p:spPr>
          <a:xfrm>
            <a:off x="9896911" y="5410199"/>
            <a:ext cx="771089" cy="365125"/>
          </a:xfrm>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3297212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61C0DF3-B472-4CF9-9490-1835AE404AA2}" type="datetimeFigureOut">
              <a:rPr lang="ru-RU" smtClean="0"/>
              <a:t>22.03.2023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259387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61C0DF3-B472-4CF9-9490-1835AE404AA2}" type="datetimeFigureOut">
              <a:rPr lang="ru-RU" smtClean="0"/>
              <a:t>22.03.2023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427246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61C0DF3-B472-4CF9-9490-1835AE404AA2}" type="datetimeFigureOut">
              <a:rPr lang="ru-RU" smtClean="0"/>
              <a:t>22.03.2023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C45156-76D1-41F6-B1FA-807A4D0E414B}" type="slidenum">
              <a:rPr lang="ru-RU" smtClean="0"/>
              <a:t>‹#›</a:t>
            </a:fld>
            <a:endParaRPr lang="ru-RU"/>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05334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61C0DF3-B472-4CF9-9490-1835AE404AA2}" type="datetimeFigureOut">
              <a:rPr lang="ru-RU" smtClean="0"/>
              <a:t>22.03.2023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4143152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361C0DF3-B472-4CF9-9490-1835AE404AA2}" type="datetimeFigureOut">
              <a:rPr lang="ru-RU" smtClean="0"/>
              <a:t>22.03.2023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191917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361C0DF3-B472-4CF9-9490-1835AE404AA2}" type="datetimeFigureOut">
              <a:rPr lang="ru-RU" smtClean="0"/>
              <a:t>22.03.2023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479244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61C0DF3-B472-4CF9-9490-1835AE404AA2}" type="datetimeFigureOut">
              <a:rPr lang="ru-RU" smtClean="0"/>
              <a:t>22.03.2023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1502529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61C0DF3-B472-4CF9-9490-1835AE404AA2}" type="datetimeFigureOut">
              <a:rPr lang="ru-RU" smtClean="0"/>
              <a:t>22.03.2023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207569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61C0DF3-B472-4CF9-9490-1835AE404AA2}" type="datetimeFigureOut">
              <a:rPr lang="ru-RU" smtClean="0"/>
              <a:t>22.03.2023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186216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61C0DF3-B472-4CF9-9490-1835AE404AA2}" type="datetimeFigureOut">
              <a:rPr lang="ru-RU" smtClean="0"/>
              <a:t>22.03.2023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3938924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61C0DF3-B472-4CF9-9490-1835AE404AA2}" type="datetimeFigureOut">
              <a:rPr lang="ru-RU" smtClean="0"/>
              <a:t>22.03.2023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304633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61C0DF3-B472-4CF9-9490-1835AE404AA2}" type="datetimeFigureOut">
              <a:rPr lang="ru-RU" smtClean="0"/>
              <a:t>22.03.2023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322643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61C0DF3-B472-4CF9-9490-1835AE404AA2}" type="datetimeFigureOut">
              <a:rPr lang="ru-RU" smtClean="0"/>
              <a:t>22.03.2023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1896488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C0DF3-B472-4CF9-9490-1835AE404AA2}" type="datetimeFigureOut">
              <a:rPr lang="ru-RU" smtClean="0"/>
              <a:t>22.03.2023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178154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61C0DF3-B472-4CF9-9490-1835AE404AA2}" type="datetimeFigureOut">
              <a:rPr lang="ru-RU" smtClean="0"/>
              <a:t>22.03.2023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117256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61C0DF3-B472-4CF9-9490-1835AE404AA2}" type="datetimeFigureOut">
              <a:rPr lang="ru-RU" smtClean="0"/>
              <a:t>22.03.2023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C45156-76D1-41F6-B1FA-807A4D0E414B}" type="slidenum">
              <a:rPr lang="ru-RU" smtClean="0"/>
              <a:t>‹#›</a:t>
            </a:fld>
            <a:endParaRPr lang="ru-RU"/>
          </a:p>
        </p:txBody>
      </p:sp>
    </p:spTree>
    <p:extLst>
      <p:ext uri="{BB962C8B-B14F-4D97-AF65-F5344CB8AC3E}">
        <p14:creationId xmlns:p14="http://schemas.microsoft.com/office/powerpoint/2010/main" val="413824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1C0DF3-B472-4CF9-9490-1835AE404AA2}" type="datetimeFigureOut">
              <a:rPr lang="ru-RU" smtClean="0"/>
              <a:t>22.03.2023</a:t>
            </a:fld>
            <a:endParaRPr lang="ru-RU"/>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FC45156-76D1-41F6-B1FA-807A4D0E414B}" type="slidenum">
              <a:rPr lang="ru-RU" smtClean="0"/>
              <a:t>‹#›</a:t>
            </a:fld>
            <a:endParaRPr lang="ru-RU"/>
          </a:p>
        </p:txBody>
      </p:sp>
    </p:spTree>
    <p:extLst>
      <p:ext uri="{BB962C8B-B14F-4D97-AF65-F5344CB8AC3E}">
        <p14:creationId xmlns:p14="http://schemas.microsoft.com/office/powerpoint/2010/main" val="22844991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429" y="207038"/>
            <a:ext cx="11442116" cy="5014186"/>
          </a:xfrm>
        </p:spPr>
        <p:txBody>
          <a:bodyPr>
            <a:normAutofit/>
          </a:bodyPr>
          <a:lstStyle/>
          <a:p>
            <a:pPr algn="r"/>
            <a:r>
              <a:rPr lang="ru-RU" b="1" dirty="0" err="1" smtClean="0"/>
              <a:t>Здоровьесберегающие</a:t>
            </a:r>
            <a:r>
              <a:rPr lang="ru-RU" b="1" dirty="0" smtClean="0"/>
              <a:t> технологии в </a:t>
            </a:r>
            <a:r>
              <a:rPr lang="ru-RU" b="1" dirty="0" err="1" smtClean="0"/>
              <a:t>доу</a:t>
            </a:r>
            <a:r>
              <a:rPr lang="ru-RU" b="1" dirty="0" smtClean="0"/>
              <a:t/>
            </a:r>
            <a:br>
              <a:rPr lang="ru-RU" b="1" dirty="0" smtClean="0"/>
            </a:br>
            <a:r>
              <a:rPr lang="ru-RU" b="1" dirty="0" smtClean="0"/>
              <a:t>«Мы здоровье бережем»</a:t>
            </a:r>
            <a:br>
              <a:rPr lang="ru-RU" b="1" dirty="0" smtClean="0"/>
            </a:br>
            <a:r>
              <a:rPr lang="ru-RU" b="1" dirty="0" smtClean="0"/>
              <a:t>Физкультурно- </a:t>
            </a:r>
            <a:r>
              <a:rPr lang="ru-RU" b="1" dirty="0" smtClean="0"/>
              <a:t>оздоровительные упражнения.                             </a:t>
            </a:r>
            <a:br>
              <a:rPr lang="ru-RU" b="1" dirty="0" smtClean="0"/>
            </a:br>
            <a:r>
              <a:rPr lang="ru-RU" b="1" dirty="0"/>
              <a:t/>
            </a:r>
            <a:br>
              <a:rPr lang="ru-RU" b="1" dirty="0"/>
            </a:br>
            <a:r>
              <a:rPr lang="ru-RU" sz="1800" b="1" dirty="0" smtClean="0"/>
              <a:t>подготовили воспитатели: </a:t>
            </a:r>
            <a:br>
              <a:rPr lang="ru-RU" sz="1800" b="1" dirty="0" smtClean="0"/>
            </a:br>
            <a:r>
              <a:rPr lang="ru-RU" sz="1800" b="1" dirty="0" smtClean="0"/>
              <a:t>Горбунова </a:t>
            </a:r>
            <a:r>
              <a:rPr lang="ru-RU" sz="1800" b="1" dirty="0" smtClean="0"/>
              <a:t>О</a:t>
            </a:r>
            <a:r>
              <a:rPr lang="ru-RU" sz="1800" b="1" dirty="0" smtClean="0"/>
              <a:t>льга Васильевна</a:t>
            </a:r>
            <a:r>
              <a:rPr lang="ru-RU" sz="1800" b="1" dirty="0" smtClean="0"/>
              <a:t/>
            </a:r>
            <a:br>
              <a:rPr lang="ru-RU" sz="1800" b="1" dirty="0" smtClean="0"/>
            </a:br>
            <a:r>
              <a:rPr lang="ru-RU" sz="1800" b="1" dirty="0" smtClean="0"/>
              <a:t>Егорова </a:t>
            </a:r>
            <a:r>
              <a:rPr lang="ru-RU" sz="1800" b="1" dirty="0" smtClean="0"/>
              <a:t>С</a:t>
            </a:r>
            <a:r>
              <a:rPr lang="ru-RU" sz="1800" b="1" dirty="0" smtClean="0"/>
              <a:t>ветлана Анатольевна</a:t>
            </a:r>
            <a:r>
              <a:rPr lang="ru-RU" sz="1800" b="1" dirty="0" smtClean="0"/>
              <a:t/>
            </a:r>
            <a:br>
              <a:rPr lang="ru-RU" sz="1800" b="1" dirty="0" smtClean="0"/>
            </a:br>
            <a:r>
              <a:rPr lang="ru-RU" sz="1800" b="1" dirty="0" smtClean="0"/>
              <a:t>МБДОУ г. Иркутска детский сад № 171</a:t>
            </a:r>
            <a:r>
              <a:rPr lang="ru-RU" b="1" dirty="0" smtClean="0"/>
              <a:t> </a:t>
            </a:r>
            <a:r>
              <a:rPr lang="ru-RU" b="1" dirty="0" smtClean="0">
                <a:solidFill>
                  <a:srgbClr val="FF0000"/>
                </a:solidFill>
              </a:rPr>
              <a:t>               </a:t>
            </a:r>
            <a:endParaRPr lang="ru-RU" b="1" dirty="0">
              <a:solidFill>
                <a:srgbClr val="FF0000"/>
              </a:solidFill>
            </a:endParaRPr>
          </a:p>
        </p:txBody>
      </p:sp>
    </p:spTree>
    <p:extLst>
      <p:ext uri="{BB962C8B-B14F-4D97-AF65-F5344CB8AC3E}">
        <p14:creationId xmlns:p14="http://schemas.microsoft.com/office/powerpoint/2010/main" val="3234526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Динамическая пауза</a:t>
            </a:r>
            <a:br>
              <a:rPr lang="ru-RU" dirty="0" smtClean="0">
                <a:solidFill>
                  <a:schemeClr val="bg1"/>
                </a:solidFill>
              </a:rPr>
            </a:br>
            <a:r>
              <a:rPr lang="ru-RU" sz="1600" dirty="0" smtClean="0">
                <a:solidFill>
                  <a:schemeClr val="bg1"/>
                </a:solidFill>
              </a:rPr>
              <a:t>Динамические паузы, </a:t>
            </a:r>
            <a:r>
              <a:rPr lang="ru-RU" sz="1600" dirty="0">
                <a:solidFill>
                  <a:schemeClr val="bg1"/>
                </a:solidFill>
              </a:rPr>
              <a:t>как </a:t>
            </a:r>
            <a:r>
              <a:rPr lang="ru-RU" sz="1600" dirty="0" smtClean="0">
                <a:solidFill>
                  <a:schemeClr val="bg1"/>
                </a:solidFill>
              </a:rPr>
              <a:t>правило, </a:t>
            </a:r>
            <a:r>
              <a:rPr lang="ru-RU" sz="1600" dirty="0">
                <a:solidFill>
                  <a:schemeClr val="bg1"/>
                </a:solidFill>
              </a:rPr>
              <a:t>проводятся под </a:t>
            </a:r>
            <a:r>
              <a:rPr lang="ru-RU" sz="1600" dirty="0" smtClean="0">
                <a:solidFill>
                  <a:schemeClr val="bg1"/>
                </a:solidFill>
              </a:rPr>
              <a:t>музыку, Помогают </a:t>
            </a:r>
            <a:r>
              <a:rPr lang="ru-RU" sz="1600" dirty="0">
                <a:solidFill>
                  <a:schemeClr val="bg1"/>
                </a:solidFill>
              </a:rPr>
              <a:t>детям двигаться ритмично, повторять движения, контактировать со сверстниками, играть в парах, змейкой, паровозиком </a:t>
            </a:r>
            <a:r>
              <a:rPr lang="ru-RU" sz="1600" dirty="0" smtClean="0">
                <a:solidFill>
                  <a:schemeClr val="bg1"/>
                </a:solidFill>
              </a:rPr>
              <a:t>или </a:t>
            </a:r>
            <a:r>
              <a:rPr lang="ru-RU" sz="1600" dirty="0">
                <a:solidFill>
                  <a:schemeClr val="bg1"/>
                </a:solidFill>
              </a:rPr>
              <a:t>по </a:t>
            </a:r>
            <a:r>
              <a:rPr lang="ru-RU" sz="1600" dirty="0" smtClean="0">
                <a:solidFill>
                  <a:schemeClr val="bg1"/>
                </a:solidFill>
              </a:rPr>
              <a:t>одному, развивать мелкую моторику. </a:t>
            </a:r>
            <a:r>
              <a:rPr lang="ru-RU" sz="1600" dirty="0">
                <a:solidFill>
                  <a:schemeClr val="bg1"/>
                </a:solidFill>
              </a:rPr>
              <a:t>формируют представление об окружающем мире, развивают память, слух, дружеские отношения со сверстниками. (" На полянке зайки танцевали", "Где же наши ручки", "Дождик пошел", "Полянка бабочек", "</a:t>
            </a:r>
            <a:r>
              <a:rPr lang="ru-RU" sz="1600" dirty="0" smtClean="0">
                <a:solidFill>
                  <a:schemeClr val="bg1"/>
                </a:solidFill>
              </a:rPr>
              <a:t>Светофор«, «Ты похлопай вместе с нами», динамическая пауза на развитие мелкой моторики </a:t>
            </a:r>
            <a:r>
              <a:rPr lang="ru-RU" sz="1600" dirty="0">
                <a:solidFill>
                  <a:schemeClr val="bg1"/>
                </a:solidFill>
              </a:rPr>
              <a:t>и др.)</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48079" y="2888437"/>
            <a:ext cx="4118643" cy="309518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35090" y="2933272"/>
            <a:ext cx="4118643" cy="300550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45818" y="2702023"/>
            <a:ext cx="4169661" cy="3416990"/>
          </a:xfrm>
          <a:prstGeom prst="rect">
            <a:avLst/>
          </a:prstGeom>
        </p:spPr>
      </p:pic>
    </p:spTree>
    <p:extLst>
      <p:ext uri="{BB962C8B-B14F-4D97-AF65-F5344CB8AC3E}">
        <p14:creationId xmlns:p14="http://schemas.microsoft.com/office/powerpoint/2010/main" val="1030335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Гимнастика для глаз:</a:t>
            </a:r>
            <a:br>
              <a:rPr lang="ru-RU" dirty="0" smtClean="0">
                <a:solidFill>
                  <a:schemeClr val="bg1"/>
                </a:solidFill>
              </a:rPr>
            </a:br>
            <a:r>
              <a:rPr lang="ru-RU" sz="1600" dirty="0" smtClean="0">
                <a:solidFill>
                  <a:schemeClr val="bg1"/>
                </a:solidFill>
              </a:rPr>
              <a:t>Зрительная гимнастика повышает силу, эластичность и тонус глазных мышц и глазодвигательных нервов. Укрепляет мышцы век, снимает переутомление зрительного аппарата.  Детям с младшего возраста можно проводить зрительную гимнастику под стихотворный текст. Вначале это короткие произведения, затем более длинные.</a:t>
            </a:r>
            <a:endParaRPr lang="ru-RU" sz="1600" dirty="0">
              <a:solidFill>
                <a:schemeClr val="bg1"/>
              </a:solidFill>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21209" y="2569464"/>
            <a:ext cx="3694176" cy="3931920"/>
          </a:xfrm>
        </p:spPr>
      </p:pic>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476487" y="2569464"/>
            <a:ext cx="3154681" cy="3931920"/>
          </a:xfrm>
        </p:spPr>
      </p:pic>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296" y="2569464"/>
            <a:ext cx="3383280" cy="3931920"/>
          </a:xfrm>
          <a:prstGeom prst="rect">
            <a:avLst/>
          </a:prstGeom>
        </p:spPr>
      </p:pic>
    </p:spTree>
    <p:extLst>
      <p:ext uri="{BB962C8B-B14F-4D97-AF65-F5344CB8AC3E}">
        <p14:creationId xmlns:p14="http://schemas.microsoft.com/office/powerpoint/2010/main" val="3947550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071" y="152174"/>
            <a:ext cx="11795760" cy="1478570"/>
          </a:xfrm>
        </p:spPr>
        <p:txBody>
          <a:bodyPr>
            <a:normAutofit/>
          </a:bodyPr>
          <a:lstStyle/>
          <a:p>
            <a:pPr algn="ctr"/>
            <a:r>
              <a:rPr lang="ru-RU" dirty="0" smtClean="0">
                <a:solidFill>
                  <a:schemeClr val="bg1"/>
                </a:solidFill>
              </a:rPr>
              <a:t>Дыхательная гимнастика:</a:t>
            </a:r>
            <a:br>
              <a:rPr lang="ru-RU" dirty="0" smtClean="0">
                <a:solidFill>
                  <a:schemeClr val="bg1"/>
                </a:solidFill>
              </a:rPr>
            </a:br>
            <a:r>
              <a:rPr lang="ru-RU" sz="1400" dirty="0" smtClean="0">
                <a:solidFill>
                  <a:schemeClr val="bg1"/>
                </a:solidFill>
              </a:rPr>
              <a:t>проводится для укрепления дыхательной системы детей. Дыхательная гимнастика укрепляет иммунитет, развитие мышц гортани и носоглотки. При регулярном занятии дыхательной гимнастикой дети меньше болеют простудными заболеваниями. Эти упражнения помогают головному мозгу насытиться кислородом.   </a:t>
            </a:r>
            <a:endParaRPr lang="ru-RU" sz="1400" dirty="0">
              <a:solidFill>
                <a:schemeClr val="bg1"/>
              </a:solidFill>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77868" y="2167131"/>
            <a:ext cx="3727704" cy="4352548"/>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7947658" y="2671576"/>
            <a:ext cx="4352547" cy="3343657"/>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102" y="2602996"/>
            <a:ext cx="4352548" cy="3480816"/>
          </a:xfrm>
          <a:prstGeom prst="rect">
            <a:avLst/>
          </a:prstGeom>
        </p:spPr>
      </p:pic>
    </p:spTree>
    <p:extLst>
      <p:ext uri="{BB962C8B-B14F-4D97-AF65-F5344CB8AC3E}">
        <p14:creationId xmlns:p14="http://schemas.microsoft.com/office/powerpoint/2010/main" val="3042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Гимнастика после сна</a:t>
            </a:r>
            <a:br>
              <a:rPr lang="ru-RU" dirty="0" smtClean="0">
                <a:solidFill>
                  <a:schemeClr val="bg1"/>
                </a:solidFill>
              </a:rPr>
            </a:br>
            <a:r>
              <a:rPr lang="ru-RU" sz="1600" dirty="0">
                <a:solidFill>
                  <a:schemeClr val="bg1"/>
                </a:solidFill>
              </a:rPr>
              <a:t>Гимнастика после дневного сна в детском саду - это ключ к пробуждению ребенка, его постепенного перехода от сна к бодрствованию, с целью мягкого перехода к активной деятельности, приему пищи. Помогает правильному эмоциональному настрою, поднятию мышечного тонуса, сохранить и укрепить здоровье. Гимнастику желательно проводить в сопровождении легкой негромкой музыки. Вначале упражнения проводятся в кроватях (руки, ноги, голова, самомассаж), затем постепенное вставание и прохождение босиком по специальным коврикам, для массажа стоп, принятия воздушных ванн и </a:t>
            </a:r>
            <a:r>
              <a:rPr lang="ru-RU" sz="1600" dirty="0" err="1">
                <a:solidFill>
                  <a:schemeClr val="bg1"/>
                </a:solidFill>
              </a:rPr>
              <a:t>пеоднятия</a:t>
            </a:r>
            <a:r>
              <a:rPr lang="ru-RU" sz="1600" dirty="0">
                <a:solidFill>
                  <a:schemeClr val="bg1"/>
                </a:solidFill>
              </a:rPr>
              <a:t> мышечного тонуса, перехода к бодрствованию. (Упражнения: "</a:t>
            </a:r>
            <a:r>
              <a:rPr lang="ru-RU" sz="1600" dirty="0" err="1">
                <a:solidFill>
                  <a:schemeClr val="bg1"/>
                </a:solidFill>
              </a:rPr>
              <a:t>Потягушки</a:t>
            </a:r>
            <a:r>
              <a:rPr lang="ru-RU" sz="1600" dirty="0">
                <a:solidFill>
                  <a:schemeClr val="bg1"/>
                </a:solidFill>
              </a:rPr>
              <a:t>", "Горка", "Лодочка", "Велосипед", "Волна", дыхательные упражнения)</a:t>
            </a:r>
            <a:br>
              <a:rPr lang="ru-RU" sz="1600" dirty="0">
                <a:solidFill>
                  <a:schemeClr val="bg1"/>
                </a:solidFill>
              </a:rPr>
            </a:br>
            <a:endParaRPr lang="ru-RU" sz="1600" dirty="0">
              <a:solidFill>
                <a:schemeClr val="bg1"/>
              </a:solidFill>
            </a:endParaRPr>
          </a:p>
        </p:txBody>
      </p:sp>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54731" y="3091553"/>
            <a:ext cx="4136140" cy="2762777"/>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74380" y="3114117"/>
            <a:ext cx="4136137" cy="2717652"/>
          </a:xfrm>
          <a:prstGeom prst="rect">
            <a:avLst/>
          </a:prstGeom>
        </p:spPr>
      </p:pic>
      <p:pic>
        <p:nvPicPr>
          <p:cNvPr id="12" name="Объект 11"/>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rot="5400000">
            <a:off x="7645991" y="3139591"/>
            <a:ext cx="4136138" cy="2666701"/>
          </a:xfrm>
        </p:spPr>
      </p:pic>
    </p:spTree>
    <p:extLst>
      <p:ext uri="{BB962C8B-B14F-4D97-AF65-F5344CB8AC3E}">
        <p14:creationId xmlns:p14="http://schemas.microsoft.com/office/powerpoint/2010/main" val="274107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Утренняя гимнастика</a:t>
            </a:r>
            <a:br>
              <a:rPr lang="ru-RU" dirty="0" smtClean="0">
                <a:solidFill>
                  <a:schemeClr val="bg1"/>
                </a:solidFill>
              </a:rPr>
            </a:br>
            <a:r>
              <a:rPr lang="ru-RU" sz="1600" dirty="0">
                <a:solidFill>
                  <a:schemeClr val="bg1"/>
                </a:solidFill>
              </a:rPr>
              <a:t>По приходу в детский сад утром, не все дети сразу готовы к активной игровой деятельности и приему пищи, поэтому утренняя </a:t>
            </a:r>
            <a:r>
              <a:rPr lang="ru-RU" sz="1600" dirty="0" smtClean="0">
                <a:solidFill>
                  <a:schemeClr val="bg1"/>
                </a:solidFill>
              </a:rPr>
              <a:t>зарядка </a:t>
            </a:r>
            <a:r>
              <a:rPr lang="ru-RU" sz="1600" dirty="0">
                <a:solidFill>
                  <a:schemeClr val="bg1"/>
                </a:solidFill>
              </a:rPr>
              <a:t>под музыку помогает настроится на проведение целого дня в детском саду эмоционально, физически, психологически. Проводится как правило перед завтраком. Интересный факт: во время выполнения зарядки вырабатывается </a:t>
            </a:r>
            <a:r>
              <a:rPr lang="ru-RU" sz="1600" dirty="0" err="1">
                <a:solidFill>
                  <a:schemeClr val="bg1"/>
                </a:solidFill>
              </a:rPr>
              <a:t>эндорфин</a:t>
            </a:r>
            <a:r>
              <a:rPr lang="ru-RU" sz="1600" dirty="0">
                <a:solidFill>
                  <a:schemeClr val="bg1"/>
                </a:solidFill>
              </a:rPr>
              <a:t> - </a:t>
            </a:r>
            <a:r>
              <a:rPr lang="ru-RU" sz="1600" dirty="0" err="1">
                <a:solidFill>
                  <a:schemeClr val="bg1"/>
                </a:solidFill>
              </a:rPr>
              <a:t>гармон</a:t>
            </a:r>
            <a:r>
              <a:rPr lang="ru-RU" sz="1600" dirty="0">
                <a:solidFill>
                  <a:schemeClr val="bg1"/>
                </a:solidFill>
              </a:rPr>
              <a:t> радости. (Комплексы: "Зарядка в зоопарке", "Эй, лежебоки", "Солнышко лучистое", "Веселая зарядка", "Разминка с Машей" </a:t>
            </a:r>
            <a:r>
              <a:rPr lang="ru-RU" sz="1600" dirty="0" err="1">
                <a:solidFill>
                  <a:schemeClr val="bg1"/>
                </a:solidFill>
              </a:rPr>
              <a:t>идр</a:t>
            </a:r>
            <a:r>
              <a:rPr lang="ru-RU" sz="1600" dirty="0">
                <a:solidFill>
                  <a:schemeClr val="bg1"/>
                </a:solidFill>
              </a:rPr>
              <a:t>.)</a:t>
            </a:r>
            <a:br>
              <a:rPr lang="ru-RU" sz="1600" dirty="0">
                <a:solidFill>
                  <a:schemeClr val="bg1"/>
                </a:solidFill>
              </a:rPr>
            </a:br>
            <a:endParaRPr lang="ru-RU" sz="1600" dirty="0">
              <a:solidFill>
                <a:schemeClr val="bg1"/>
              </a:solidFill>
            </a:endParaRPr>
          </a:p>
        </p:txBody>
      </p:sp>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40354" y="3203598"/>
            <a:ext cx="3916680" cy="2666701"/>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3644102" y="3034503"/>
            <a:ext cx="3916681" cy="3004889"/>
          </a:xfr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72525" y="3005331"/>
            <a:ext cx="3916681" cy="3063238"/>
          </a:xfrm>
          <a:prstGeom prst="rect">
            <a:avLst/>
          </a:prstGeom>
        </p:spPr>
      </p:pic>
    </p:spTree>
    <p:extLst>
      <p:ext uri="{BB962C8B-B14F-4D97-AF65-F5344CB8AC3E}">
        <p14:creationId xmlns:p14="http://schemas.microsoft.com/office/powerpoint/2010/main" val="183601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
            </a:r>
            <a:br>
              <a:rPr lang="ru-RU" dirty="0" smtClean="0">
                <a:solidFill>
                  <a:schemeClr val="bg1"/>
                </a:solidFill>
              </a:rPr>
            </a:br>
            <a:r>
              <a:rPr lang="ru-RU" dirty="0">
                <a:solidFill>
                  <a:schemeClr val="bg1"/>
                </a:solidFill>
              </a:rPr>
              <a:t/>
            </a:r>
            <a:br>
              <a:rPr lang="ru-RU" dirty="0">
                <a:solidFill>
                  <a:schemeClr val="bg1"/>
                </a:solidFill>
              </a:rPr>
            </a:br>
            <a:r>
              <a:rPr lang="ru-RU" dirty="0" smtClean="0">
                <a:solidFill>
                  <a:schemeClr val="bg1"/>
                </a:solidFill>
              </a:rPr>
              <a:t/>
            </a:r>
            <a:br>
              <a:rPr lang="ru-RU" dirty="0" smtClean="0">
                <a:solidFill>
                  <a:schemeClr val="bg1"/>
                </a:solidFill>
              </a:rPr>
            </a:br>
            <a:r>
              <a:rPr lang="ru-RU" dirty="0" smtClean="0">
                <a:solidFill>
                  <a:schemeClr val="bg1"/>
                </a:solidFill>
              </a:rPr>
              <a:t>Проект «</a:t>
            </a:r>
            <a:r>
              <a:rPr lang="ru-RU" dirty="0" err="1" smtClean="0">
                <a:solidFill>
                  <a:schemeClr val="bg1"/>
                </a:solidFill>
              </a:rPr>
              <a:t>Мойдодыр</a:t>
            </a:r>
            <a:r>
              <a:rPr lang="ru-RU" dirty="0" smtClean="0">
                <a:solidFill>
                  <a:schemeClr val="bg1"/>
                </a:solidFill>
              </a:rPr>
              <a:t> – наш друг»</a:t>
            </a:r>
            <a:br>
              <a:rPr lang="ru-RU" dirty="0" smtClean="0">
                <a:solidFill>
                  <a:schemeClr val="bg1"/>
                </a:solidFill>
              </a:rPr>
            </a:br>
            <a:r>
              <a:rPr lang="ru-RU" dirty="0" smtClean="0">
                <a:solidFill>
                  <a:schemeClr val="bg1"/>
                </a:solidFill>
              </a:rPr>
              <a:t/>
            </a:r>
            <a:br>
              <a:rPr lang="ru-RU" dirty="0" smtClean="0">
                <a:solidFill>
                  <a:schemeClr val="bg1"/>
                </a:solidFill>
              </a:rPr>
            </a:br>
            <a:r>
              <a:rPr lang="ru-RU" sz="1600" dirty="0" smtClean="0">
                <a:solidFill>
                  <a:schemeClr val="bg1"/>
                </a:solidFill>
              </a:rPr>
              <a:t>Заключительным этапом </a:t>
            </a:r>
            <a:r>
              <a:rPr lang="ru-RU" sz="1600" dirty="0">
                <a:solidFill>
                  <a:schemeClr val="bg1"/>
                </a:solidFill>
              </a:rPr>
              <a:t>по </a:t>
            </a:r>
            <a:r>
              <a:rPr lang="ru-RU" sz="1600" dirty="0" err="1">
                <a:solidFill>
                  <a:schemeClr val="bg1"/>
                </a:solidFill>
              </a:rPr>
              <a:t>здоровьесберегающим</a:t>
            </a:r>
            <a:r>
              <a:rPr lang="ru-RU" sz="1600" dirty="0">
                <a:solidFill>
                  <a:schemeClr val="bg1"/>
                </a:solidFill>
              </a:rPr>
              <a:t> мерам </a:t>
            </a:r>
            <a:r>
              <a:rPr lang="ru-RU" sz="1600" dirty="0" smtClean="0">
                <a:solidFill>
                  <a:schemeClr val="bg1"/>
                </a:solidFill>
              </a:rPr>
              <a:t>и ознакомлению детей с нормами здорового образа жизни в </a:t>
            </a:r>
            <a:r>
              <a:rPr lang="ru-RU" sz="1600" dirty="0">
                <a:solidFill>
                  <a:schemeClr val="bg1"/>
                </a:solidFill>
              </a:rPr>
              <a:t>детском саду проведено занятие "</a:t>
            </a:r>
            <a:r>
              <a:rPr lang="ru-RU" sz="1600" dirty="0" err="1">
                <a:solidFill>
                  <a:schemeClr val="bg1"/>
                </a:solidFill>
              </a:rPr>
              <a:t>Мойдодыр</a:t>
            </a:r>
            <a:r>
              <a:rPr lang="ru-RU" sz="1600" dirty="0">
                <a:solidFill>
                  <a:schemeClr val="bg1"/>
                </a:solidFill>
              </a:rPr>
              <a:t> </a:t>
            </a:r>
            <a:r>
              <a:rPr lang="ru-RU" sz="1600" dirty="0" smtClean="0">
                <a:solidFill>
                  <a:schemeClr val="bg1"/>
                </a:solidFill>
              </a:rPr>
              <a:t>рекомендует». </a:t>
            </a:r>
            <a:r>
              <a:rPr lang="ru-RU" sz="1600" dirty="0">
                <a:solidFill>
                  <a:schemeClr val="bg1"/>
                </a:solidFill>
              </a:rPr>
              <a:t>На нем дети познакомились с предметами личной гигиены, </a:t>
            </a:r>
            <a:r>
              <a:rPr lang="ru-RU" sz="1600" dirty="0" smtClean="0">
                <a:solidFill>
                  <a:schemeClr val="bg1"/>
                </a:solidFill>
              </a:rPr>
              <a:t>обсудили для </a:t>
            </a:r>
            <a:r>
              <a:rPr lang="ru-RU" sz="1600" dirty="0">
                <a:solidFill>
                  <a:schemeClr val="bg1"/>
                </a:solidFill>
              </a:rPr>
              <a:t>чего они нужны, с правилами пользования зубной щеткой и почему нужно беречь зубы, поговорили о вредной и полезной еде</a:t>
            </a:r>
            <a:r>
              <a:rPr lang="ru-RU" sz="1600" dirty="0" smtClean="0">
                <a:solidFill>
                  <a:schemeClr val="bg1"/>
                </a:solidFill>
              </a:rPr>
              <a:t>.</a:t>
            </a:r>
            <a:br>
              <a:rPr lang="ru-RU" sz="1600" dirty="0" smtClean="0">
                <a:solidFill>
                  <a:schemeClr val="bg1"/>
                </a:solidFill>
              </a:rPr>
            </a:br>
            <a:r>
              <a:rPr lang="ru-RU" sz="1600" dirty="0" smtClean="0">
                <a:solidFill>
                  <a:schemeClr val="bg1"/>
                </a:solidFill>
              </a:rPr>
              <a:t> </a:t>
            </a:r>
            <a:r>
              <a:rPr lang="ru-RU" sz="1600" dirty="0">
                <a:solidFill>
                  <a:schemeClr val="bg1"/>
                </a:solidFill>
              </a:rPr>
              <a:t>(Дидактическая игра "Чудо -мешочек </a:t>
            </a:r>
            <a:r>
              <a:rPr lang="ru-RU" sz="1600" dirty="0" err="1">
                <a:solidFill>
                  <a:schemeClr val="bg1"/>
                </a:solidFill>
              </a:rPr>
              <a:t>Мойдодыра</a:t>
            </a:r>
            <a:r>
              <a:rPr lang="ru-RU" sz="1600" dirty="0">
                <a:solidFill>
                  <a:schemeClr val="bg1"/>
                </a:solidFill>
              </a:rPr>
              <a:t>", игра "Мы сегодня молодцы", "</a:t>
            </a:r>
            <a:r>
              <a:rPr lang="ru-RU" sz="1600" dirty="0" err="1">
                <a:solidFill>
                  <a:schemeClr val="bg1"/>
                </a:solidFill>
              </a:rPr>
              <a:t>Сьедобное</a:t>
            </a:r>
            <a:r>
              <a:rPr lang="ru-RU" sz="1600" dirty="0">
                <a:solidFill>
                  <a:schemeClr val="bg1"/>
                </a:solidFill>
              </a:rPr>
              <a:t> - </a:t>
            </a:r>
            <a:r>
              <a:rPr lang="ru-RU" sz="1600" dirty="0" err="1">
                <a:solidFill>
                  <a:schemeClr val="bg1"/>
                </a:solidFill>
              </a:rPr>
              <a:t>несьедобное</a:t>
            </a:r>
            <a:r>
              <a:rPr lang="ru-RU" sz="1600" dirty="0">
                <a:solidFill>
                  <a:schemeClr val="bg1"/>
                </a:solidFill>
              </a:rPr>
              <a:t>", "Полоса препятствий")</a:t>
            </a:r>
            <a:br>
              <a:rPr lang="ru-RU" sz="1600" dirty="0">
                <a:solidFill>
                  <a:schemeClr val="bg1"/>
                </a:solidFill>
              </a:rPr>
            </a:br>
            <a:r>
              <a:rPr lang="ru-RU" sz="1600" dirty="0">
                <a:solidFill>
                  <a:schemeClr val="bg1"/>
                </a:solidFill>
              </a:rPr>
              <a:t> Занятие завершилось просмотром иллюстрации "Веселый и грустный зубик", беседой почему настроение у зубиков разное, какие причины такого настроения. И в заключении проведено рисование "Веселая семейка</a:t>
            </a:r>
            <a:r>
              <a:rPr lang="ru-RU" sz="1600" dirty="0" smtClean="0">
                <a:solidFill>
                  <a:schemeClr val="bg1"/>
                </a:solidFill>
              </a:rPr>
              <a:t>", где </a:t>
            </a:r>
            <a:r>
              <a:rPr lang="ru-RU" sz="1600" dirty="0">
                <a:solidFill>
                  <a:schemeClr val="bg1"/>
                </a:solidFill>
              </a:rPr>
              <a:t>дети по показу нарисовали разноцветные щетки для мамы, папы и детей.</a:t>
            </a:r>
            <a:br>
              <a:rPr lang="ru-RU" sz="1600" dirty="0">
                <a:solidFill>
                  <a:schemeClr val="bg1"/>
                </a:solidFill>
              </a:rPr>
            </a:br>
            <a:r>
              <a:rPr lang="ru-RU" sz="1600" dirty="0">
                <a:solidFill>
                  <a:schemeClr val="bg1"/>
                </a:solidFill>
              </a:rPr>
              <a:t> </a:t>
            </a:r>
            <a:br>
              <a:rPr lang="ru-RU" sz="1600" dirty="0">
                <a:solidFill>
                  <a:schemeClr val="bg1"/>
                </a:solidFill>
              </a:rPr>
            </a:br>
            <a:r>
              <a:rPr lang="ru-RU" sz="1600" dirty="0">
                <a:solidFill>
                  <a:schemeClr val="bg1"/>
                </a:solidFill>
              </a:rPr>
              <a:t> </a:t>
            </a:r>
            <a:br>
              <a:rPr lang="ru-RU" sz="1600" dirty="0">
                <a:solidFill>
                  <a:schemeClr val="bg1"/>
                </a:solidFill>
              </a:rPr>
            </a:br>
            <a:endParaRPr lang="ru-RU" sz="1600" dirty="0">
              <a:solidFill>
                <a:schemeClr val="bg1"/>
              </a:solidFill>
            </a:endParaRPr>
          </a:p>
        </p:txBody>
      </p:sp>
      <p:sp>
        <p:nvSpPr>
          <p:cNvPr id="3" name="Объект 2"/>
          <p:cNvSpPr>
            <a:spLocks noGrp="1"/>
          </p:cNvSpPr>
          <p:nvPr>
            <p:ph idx="1"/>
          </p:nvPr>
        </p:nvSpPr>
        <p:spPr/>
        <p:txBody>
          <a:bodyPr/>
          <a:lstStyle/>
          <a:p>
            <a:pPr marL="0" indent="0">
              <a:buNone/>
            </a:pP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8135" y="3997361"/>
            <a:ext cx="3118104" cy="218255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71636" y="4065028"/>
            <a:ext cx="3118104" cy="2047215"/>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75385" y="4016230"/>
            <a:ext cx="3175955" cy="2202663"/>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36927" y="4026286"/>
            <a:ext cx="3118104" cy="2182550"/>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240274" y="3928783"/>
            <a:ext cx="3118104" cy="2319709"/>
          </a:xfrm>
          <a:prstGeom prst="rect">
            <a:avLst/>
          </a:prstGeom>
        </p:spPr>
      </p:pic>
    </p:spTree>
    <p:extLst>
      <p:ext uri="{BB962C8B-B14F-4D97-AF65-F5344CB8AC3E}">
        <p14:creationId xmlns:p14="http://schemas.microsoft.com/office/powerpoint/2010/main" val="2136030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285" y="868680"/>
            <a:ext cx="4425695" cy="3218686"/>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26854" y="1641441"/>
            <a:ext cx="4379973" cy="3017342"/>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12151" y="2749297"/>
            <a:ext cx="4425695" cy="3206499"/>
          </a:xfrm>
          <a:prstGeom prst="rect">
            <a:avLst/>
          </a:prstGeom>
        </p:spPr>
      </p:pic>
    </p:spTree>
    <p:extLst>
      <p:ext uri="{BB962C8B-B14F-4D97-AF65-F5344CB8AC3E}">
        <p14:creationId xmlns:p14="http://schemas.microsoft.com/office/powerpoint/2010/main" val="2533275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2" y="118872"/>
            <a:ext cx="11850624" cy="6547104"/>
          </a:xfrm>
          <a:prstGeom prst="rect">
            <a:avLst/>
          </a:prstGeom>
        </p:spPr>
      </p:pic>
    </p:spTree>
    <p:extLst>
      <p:ext uri="{BB962C8B-B14F-4D97-AF65-F5344CB8AC3E}">
        <p14:creationId xmlns:p14="http://schemas.microsoft.com/office/powerpoint/2010/main" val="211544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667357"/>
          </a:xfrm>
        </p:spPr>
        <p:txBody>
          <a:bodyPr>
            <a:normAutofit/>
          </a:bodyPr>
          <a:lstStyle/>
          <a:p>
            <a:r>
              <a:rPr lang="ru-RU" dirty="0" smtClean="0">
                <a:solidFill>
                  <a:schemeClr val="bg1"/>
                </a:solidFill>
              </a:rPr>
              <a:t>Цели и задачи:</a:t>
            </a:r>
            <a:endParaRPr lang="ru-RU" dirty="0">
              <a:solidFill>
                <a:schemeClr val="bg1"/>
              </a:solidFill>
            </a:endParaRPr>
          </a:p>
        </p:txBody>
      </p:sp>
      <p:sp>
        <p:nvSpPr>
          <p:cNvPr id="3" name="Объект 2"/>
          <p:cNvSpPr>
            <a:spLocks noGrp="1"/>
          </p:cNvSpPr>
          <p:nvPr>
            <p:ph idx="1"/>
          </p:nvPr>
        </p:nvSpPr>
        <p:spPr>
          <a:xfrm>
            <a:off x="1141412" y="1457324"/>
            <a:ext cx="9905999" cy="5400675"/>
          </a:xfrm>
        </p:spPr>
        <p:txBody>
          <a:bodyPr>
            <a:normAutofit fontScale="85000" lnSpcReduction="20000"/>
          </a:bodyPr>
          <a:lstStyle/>
          <a:p>
            <a:pPr marL="0" indent="0">
              <a:buNone/>
            </a:pPr>
            <a:r>
              <a:rPr lang="ru-RU" dirty="0" smtClean="0">
                <a:solidFill>
                  <a:schemeClr val="bg1"/>
                </a:solidFill>
              </a:rPr>
              <a:t>Цель:</a:t>
            </a:r>
          </a:p>
          <a:p>
            <a:pPr marL="0" indent="0">
              <a:buNone/>
            </a:pPr>
            <a:r>
              <a:rPr lang="ru-RU" dirty="0" smtClean="0">
                <a:solidFill>
                  <a:schemeClr val="bg1"/>
                </a:solidFill>
              </a:rPr>
              <a:t>Формирование у детей правильного представления о здоровом образе жизни.</a:t>
            </a:r>
          </a:p>
          <a:p>
            <a:pPr marL="0" indent="0">
              <a:buNone/>
            </a:pPr>
            <a:r>
              <a:rPr lang="ru-RU" dirty="0" smtClean="0">
                <a:solidFill>
                  <a:schemeClr val="bg1"/>
                </a:solidFill>
              </a:rPr>
              <a:t>Задачи: </a:t>
            </a:r>
          </a:p>
          <a:p>
            <a:r>
              <a:rPr lang="ru-RU" dirty="0" smtClean="0">
                <a:solidFill>
                  <a:schemeClr val="bg1"/>
                </a:solidFill>
              </a:rPr>
              <a:t>Развивать физическую активность детей</a:t>
            </a:r>
          </a:p>
          <a:p>
            <a:r>
              <a:rPr lang="ru-RU" dirty="0" smtClean="0">
                <a:solidFill>
                  <a:schemeClr val="bg1"/>
                </a:solidFill>
              </a:rPr>
              <a:t>Дать представление о необходимости закаливания, воздушных ванн после сна.</a:t>
            </a:r>
          </a:p>
          <a:p>
            <a:r>
              <a:rPr lang="ru-RU" dirty="0" smtClean="0">
                <a:solidFill>
                  <a:schemeClr val="bg1"/>
                </a:solidFill>
              </a:rPr>
              <a:t>Формирование представления о том, что утренняя зарядка дает хорошее настроение на весь день и развивает мышцы. А спортивные и подвижные игры помогают развить смекалку, сноровку, ловкость, меткость.</a:t>
            </a:r>
          </a:p>
          <a:p>
            <a:r>
              <a:rPr lang="ru-RU" dirty="0" smtClean="0">
                <a:solidFill>
                  <a:schemeClr val="bg1"/>
                </a:solidFill>
              </a:rPr>
              <a:t>Формировать потребность в соблюдении правил личной гигиены.</a:t>
            </a:r>
          </a:p>
          <a:p>
            <a:r>
              <a:rPr lang="ru-RU" dirty="0" smtClean="0">
                <a:solidFill>
                  <a:schemeClr val="bg1"/>
                </a:solidFill>
              </a:rPr>
              <a:t>Формирование правильного представления о физически-здоровом человеке, о необходимости делать зарядку для глаз, дыхания, развивать мелкую моторику и другие виды упражнений.</a:t>
            </a:r>
          </a:p>
          <a:p>
            <a:endParaRPr lang="ru-RU" dirty="0" smtClean="0">
              <a:solidFill>
                <a:schemeClr val="bg1"/>
              </a:solidFill>
            </a:endParaRPr>
          </a:p>
          <a:p>
            <a:endParaRPr lang="ru-RU" dirty="0" smtClean="0">
              <a:solidFill>
                <a:schemeClr val="bg1"/>
              </a:solidFill>
            </a:endParaRPr>
          </a:p>
          <a:p>
            <a:endParaRPr lang="ru-RU" dirty="0" smtClean="0">
              <a:solidFill>
                <a:schemeClr val="bg1"/>
              </a:solidFill>
            </a:endParaRPr>
          </a:p>
          <a:p>
            <a:pPr marL="0" indent="0">
              <a:buNone/>
            </a:pPr>
            <a:endParaRPr lang="ru-RU" dirty="0">
              <a:solidFill>
                <a:schemeClr val="bg1"/>
              </a:solidFill>
            </a:endParaRPr>
          </a:p>
        </p:txBody>
      </p:sp>
    </p:spTree>
    <p:extLst>
      <p:ext uri="{BB962C8B-B14F-4D97-AF65-F5344CB8AC3E}">
        <p14:creationId xmlns:p14="http://schemas.microsoft.com/office/powerpoint/2010/main" val="368783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6005" y="338328"/>
            <a:ext cx="9905998" cy="1895920"/>
          </a:xfrm>
        </p:spPr>
        <p:txBody>
          <a:bodyPr>
            <a:normAutofit fontScale="90000"/>
          </a:bodyPr>
          <a:lstStyle/>
          <a:p>
            <a:pPr algn="ctr"/>
            <a:r>
              <a:rPr lang="ru-RU" sz="1200" dirty="0" smtClean="0">
                <a:solidFill>
                  <a:schemeClr val="bg1"/>
                </a:solidFill>
              </a:rPr>
              <a:t/>
            </a:r>
            <a:br>
              <a:rPr lang="ru-RU" sz="1200" dirty="0" smtClean="0">
                <a:solidFill>
                  <a:schemeClr val="bg1"/>
                </a:solidFill>
              </a:rPr>
            </a:br>
            <a:r>
              <a:rPr lang="ru-RU" dirty="0" smtClean="0">
                <a:solidFill>
                  <a:schemeClr val="bg1"/>
                </a:solidFill>
              </a:rPr>
              <a:t>Подвижные игры</a:t>
            </a:r>
            <a:r>
              <a:rPr lang="ru-RU" sz="1200" dirty="0" smtClean="0">
                <a:solidFill>
                  <a:schemeClr val="bg1"/>
                </a:solidFill>
              </a:rPr>
              <a:t/>
            </a:r>
            <a:br>
              <a:rPr lang="ru-RU" sz="1200" dirty="0" smtClean="0">
                <a:solidFill>
                  <a:schemeClr val="bg1"/>
                </a:solidFill>
              </a:rPr>
            </a:br>
            <a:r>
              <a:rPr lang="ru-RU" sz="1600" dirty="0" smtClean="0">
                <a:solidFill>
                  <a:schemeClr val="bg1"/>
                </a:solidFill>
              </a:rPr>
              <a:t>Подвижные игры - </a:t>
            </a:r>
            <a:r>
              <a:rPr lang="ru-RU" sz="1600" dirty="0">
                <a:solidFill>
                  <a:schemeClr val="bg1"/>
                </a:solidFill>
              </a:rPr>
              <a:t>это сознательная активная деятельность ребенка, для которой характерно своевременное и точное выполнение заданий, связанных с правилами, обязательными для всех участников. Дети обожают двигаться, прыгать, скакать, бегать </a:t>
            </a:r>
            <a:r>
              <a:rPr lang="ru-RU" sz="1600" dirty="0" smtClean="0">
                <a:solidFill>
                  <a:schemeClr val="bg1"/>
                </a:solidFill>
              </a:rPr>
              <a:t>наперегонки. Подвижные игры </a:t>
            </a:r>
            <a:r>
              <a:rPr lang="ru-RU" sz="1600" dirty="0">
                <a:solidFill>
                  <a:schemeClr val="bg1"/>
                </a:solidFill>
              </a:rPr>
              <a:t>влияют на развитие мышления, смекалки, сноровки, ловкости, морально-волевых качеств. Как правило, </a:t>
            </a:r>
            <a:r>
              <a:rPr lang="ru-RU" sz="1600" dirty="0" smtClean="0">
                <a:solidFill>
                  <a:schemeClr val="bg1"/>
                </a:solidFill>
              </a:rPr>
              <a:t>подвижные игры </a:t>
            </a:r>
            <a:r>
              <a:rPr lang="ru-RU" sz="1600" dirty="0">
                <a:solidFill>
                  <a:schemeClr val="bg1"/>
                </a:solidFill>
              </a:rPr>
              <a:t>носят сюжетный характер и дети 3-4 лет с удовольствием повторяют показанные им </a:t>
            </a:r>
            <a:r>
              <a:rPr lang="ru-RU" sz="1600" dirty="0" smtClean="0">
                <a:solidFill>
                  <a:schemeClr val="bg1"/>
                </a:solidFill>
              </a:rPr>
              <a:t>движения</a:t>
            </a:r>
            <a:r>
              <a:rPr lang="ru-RU" sz="1600" dirty="0">
                <a:solidFill>
                  <a:schemeClr val="bg1"/>
                </a:solidFill>
              </a:rPr>
              <a:t>:</a:t>
            </a:r>
            <a:r>
              <a:rPr lang="ru-RU" sz="1600" dirty="0" smtClean="0">
                <a:solidFill>
                  <a:schemeClr val="bg1"/>
                </a:solidFill>
              </a:rPr>
              <a:t> </a:t>
            </a:r>
            <a:r>
              <a:rPr lang="ru-RU" sz="1600" dirty="0">
                <a:solidFill>
                  <a:schemeClr val="bg1"/>
                </a:solidFill>
              </a:rPr>
              <a:t>летают как бабочки, прыгают как зайчики, чирикают как воробышки. </a:t>
            </a:r>
            <a:r>
              <a:rPr lang="ru-RU" sz="1600" dirty="0" smtClean="0">
                <a:solidFill>
                  <a:schemeClr val="bg1"/>
                </a:solidFill>
              </a:rPr>
              <a:t>(Например: "Воробышки </a:t>
            </a:r>
            <a:r>
              <a:rPr lang="ru-RU" sz="1600" dirty="0">
                <a:solidFill>
                  <a:schemeClr val="bg1"/>
                </a:solidFill>
              </a:rPr>
              <a:t>и автомобиль", "У медведя во бору", "Вышли мыши", "Солнышко и дождик" и др.)</a:t>
            </a:r>
            <a:br>
              <a:rPr lang="ru-RU" sz="1600" dirty="0">
                <a:solidFill>
                  <a:schemeClr val="bg1"/>
                </a:solidFill>
              </a:rPr>
            </a:br>
            <a:endParaRPr lang="ru-RU" sz="1600" dirty="0">
              <a:solidFill>
                <a:schemeClr val="bg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1202" y="2772066"/>
            <a:ext cx="4096509" cy="3545006"/>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59937" y="2852930"/>
            <a:ext cx="4096509" cy="338328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90193" y="2770546"/>
            <a:ext cx="4096509" cy="3548050"/>
          </a:xfrm>
          <a:prstGeom prst="rect">
            <a:avLst/>
          </a:prstGeom>
        </p:spPr>
      </p:pic>
    </p:spTree>
    <p:extLst>
      <p:ext uri="{BB962C8B-B14F-4D97-AF65-F5344CB8AC3E}">
        <p14:creationId xmlns:p14="http://schemas.microsoft.com/office/powerpoint/2010/main" val="112568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Спортивные игры</a:t>
            </a:r>
            <a:br>
              <a:rPr lang="ru-RU" dirty="0" smtClean="0">
                <a:solidFill>
                  <a:schemeClr val="bg1"/>
                </a:solidFill>
              </a:rPr>
            </a:br>
            <a:r>
              <a:rPr lang="ru-RU" sz="1600" dirty="0" smtClean="0">
                <a:solidFill>
                  <a:schemeClr val="bg1"/>
                </a:solidFill>
              </a:rPr>
              <a:t>Спортивные игры </a:t>
            </a:r>
            <a:r>
              <a:rPr lang="ru-RU" sz="1600" dirty="0">
                <a:solidFill>
                  <a:schemeClr val="bg1"/>
                </a:solidFill>
              </a:rPr>
              <a:t>помогают в физическом развитии, укрепляют дыхательную, нервную сердечно-сосудистую системы организма, в умственном развитии, дети учатся ориентироваться в пространстве, времени, активизируется мышление. Помогают в </a:t>
            </a:r>
            <a:r>
              <a:rPr lang="ru-RU" sz="1600" dirty="0" smtClean="0">
                <a:solidFill>
                  <a:schemeClr val="bg1"/>
                </a:solidFill>
              </a:rPr>
              <a:t>нравственно-духовном </a:t>
            </a:r>
            <a:r>
              <a:rPr lang="ru-RU" sz="1600" dirty="0">
                <a:solidFill>
                  <a:schemeClr val="bg1"/>
                </a:solidFill>
              </a:rPr>
              <a:t>воспитании, тренируется самодисциплина, воля, </a:t>
            </a:r>
            <a:r>
              <a:rPr lang="ru-RU" sz="1600" dirty="0" smtClean="0">
                <a:solidFill>
                  <a:schemeClr val="bg1"/>
                </a:solidFill>
              </a:rPr>
              <a:t>честность</a:t>
            </a:r>
            <a:r>
              <a:rPr lang="ru-RU" sz="1600" dirty="0">
                <a:solidFill>
                  <a:schemeClr val="bg1"/>
                </a:solidFill>
              </a:rPr>
              <a:t>, самообладание. </a:t>
            </a:r>
            <a:r>
              <a:rPr lang="ru-RU" sz="1600" dirty="0" smtClean="0">
                <a:solidFill>
                  <a:schemeClr val="bg1"/>
                </a:solidFill>
              </a:rPr>
              <a:t>(Например: "Не </a:t>
            </a:r>
            <a:r>
              <a:rPr lang="ru-RU" sz="1600" dirty="0">
                <a:solidFill>
                  <a:schemeClr val="bg1"/>
                </a:solidFill>
              </a:rPr>
              <a:t>теряй равновесия", "Передача мяча по кругу", "Найди пару", "Ходьба по кругу с заданиями", "Передай-садись")</a:t>
            </a:r>
            <a:r>
              <a:rPr lang="ru-RU" dirty="0">
                <a:solidFill>
                  <a:schemeClr val="bg1"/>
                </a:solidFill>
              </a:rPr>
              <a:t/>
            </a:r>
            <a:br>
              <a:rPr lang="ru-RU" dirty="0">
                <a:solidFill>
                  <a:schemeClr val="bg1"/>
                </a:solidFill>
              </a:rPr>
            </a:br>
            <a:endParaRPr lang="ru-RU" dirty="0">
              <a:solidFill>
                <a:schemeClr val="bg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009" y="2688218"/>
            <a:ext cx="4279391" cy="351757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50971" y="2715649"/>
            <a:ext cx="4279391" cy="346270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08206" y="2747656"/>
            <a:ext cx="4279391" cy="3398700"/>
          </a:xfrm>
          <a:prstGeom prst="rect">
            <a:avLst/>
          </a:prstGeom>
        </p:spPr>
      </p:pic>
    </p:spTree>
    <p:extLst>
      <p:ext uri="{BB962C8B-B14F-4D97-AF65-F5344CB8AC3E}">
        <p14:creationId xmlns:p14="http://schemas.microsoft.com/office/powerpoint/2010/main" val="34345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Физкультминутки</a:t>
            </a:r>
            <a:br>
              <a:rPr lang="ru-RU" dirty="0" smtClean="0">
                <a:solidFill>
                  <a:schemeClr val="bg1"/>
                </a:solidFill>
              </a:rPr>
            </a:br>
            <a:r>
              <a:rPr lang="ru-RU"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Физкультминутки</a:t>
            </a:r>
            <a:r>
              <a:rPr lang="ru-RU" sz="1600" dirty="0">
                <a:solidFill>
                  <a:schemeClr val="bg1"/>
                </a:solidFill>
                <a:latin typeface="Calibri" panose="020F0502020204030204" pitchFamily="34" charset="0"/>
                <a:ea typeface="Calibri" panose="020F0502020204030204" pitchFamily="34" charset="0"/>
                <a:cs typeface="Calibri" panose="020F0502020204030204" pitchFamily="34" charset="0"/>
              </a:rPr>
              <a:t> проводятся на каждом занятии, познавательном или ознакомлении с окружающим, ФЭМП, развитии речи, рисовании и лепке. ФМ нужны для смены деятельности на занятии, так как детям трудно долго сидеть на стульчиках, для лучшего усвоения материала, интереса к нему и для физической разминки. ("Часики идут", "Зайки танцевали", "Ручки-кулачки", "А теперь мы с вами дети", "Бабочка", "Паучки", "Вверх рука, вниз рука")</a:t>
            </a:r>
            <a:r>
              <a:rPr lang="ru-RU"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r>
            <a:br>
              <a:rPr lang="ru-RU"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br>
            <a:endParaRPr lang="ru-RU" sz="1600" dirty="0">
              <a:solidFill>
                <a:schemeClr val="bg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4750" y="2794923"/>
            <a:ext cx="4215383" cy="3215822"/>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86720" y="2781207"/>
            <a:ext cx="4215383" cy="3243255"/>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17535" y="2825493"/>
            <a:ext cx="4215381" cy="3154679"/>
          </a:xfrm>
          <a:prstGeom prst="rect">
            <a:avLst/>
          </a:prstGeom>
        </p:spPr>
      </p:pic>
    </p:spTree>
    <p:extLst>
      <p:ext uri="{BB962C8B-B14F-4D97-AF65-F5344CB8AC3E}">
        <p14:creationId xmlns:p14="http://schemas.microsoft.com/office/powerpoint/2010/main" val="558181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Релаксация</a:t>
            </a:r>
            <a:br>
              <a:rPr lang="ru-RU" dirty="0" smtClean="0">
                <a:solidFill>
                  <a:schemeClr val="bg1"/>
                </a:solidFill>
              </a:rPr>
            </a:br>
            <a:r>
              <a:rPr lang="ru-RU" sz="1600" dirty="0" err="1">
                <a:solidFill>
                  <a:schemeClr val="bg1"/>
                </a:solidFill>
              </a:rPr>
              <a:t>Релаксация</a:t>
            </a:r>
            <a:r>
              <a:rPr lang="ru-RU" sz="1600" dirty="0">
                <a:solidFill>
                  <a:schemeClr val="bg1"/>
                </a:solidFill>
              </a:rPr>
              <a:t> помогает расслабиться после активной игровой деятельности детей, физической нагрузки, настроиться на позитивный лад, успокоиться эмоционально и отдохнуть. Под спокойную музыку детям предлагается лечь на ковровое покрытие, расслабить конечности, закрыть глаза и представить, что все находятся на теплом песчаном берегу, где дует легкий ветерок, затем медленно поднять руки, ноги, повернуть голову в разные стороны, спокойно встать и перейти к более спокойным играм или подготовиться к приему пищи. </a:t>
            </a:r>
            <a:r>
              <a:rPr lang="ru-RU" dirty="0"/>
              <a:t/>
            </a:r>
            <a:br>
              <a:rPr lang="ru-RU" dirty="0"/>
            </a:br>
            <a:endParaRPr lang="ru-RU" dirty="0">
              <a:solidFill>
                <a:schemeClr val="bg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6023" y="2808643"/>
            <a:ext cx="4114803" cy="338041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23296" y="2776637"/>
            <a:ext cx="4142231" cy="347185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65272" y="2708056"/>
            <a:ext cx="4142232" cy="3609013"/>
          </a:xfrm>
          <a:prstGeom prst="rect">
            <a:avLst/>
          </a:prstGeom>
        </p:spPr>
      </p:pic>
    </p:spTree>
    <p:extLst>
      <p:ext uri="{BB962C8B-B14F-4D97-AF65-F5344CB8AC3E}">
        <p14:creationId xmlns:p14="http://schemas.microsoft.com/office/powerpoint/2010/main" val="2368651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Пальчиковая гимнастика: </a:t>
            </a:r>
            <a:br>
              <a:rPr lang="ru-RU" dirty="0" smtClean="0">
                <a:solidFill>
                  <a:schemeClr val="bg1"/>
                </a:solidFill>
              </a:rPr>
            </a:br>
            <a:r>
              <a:rPr lang="ru-RU" sz="1400" dirty="0" smtClean="0">
                <a:solidFill>
                  <a:schemeClr val="bg1"/>
                </a:solidFill>
              </a:rPr>
              <a:t>Упражняя и ритмично двигая пальчиками, малыши активизируют речевые центры головного мозга и развивают мелкую моторику. При такой гимнастики руки становятся послушными, что помогает выполнению мелких упражнений </a:t>
            </a:r>
            <a:r>
              <a:rPr lang="ru-RU" sz="1400" dirty="0" err="1" smtClean="0">
                <a:solidFill>
                  <a:schemeClr val="bg1"/>
                </a:solidFill>
              </a:rPr>
              <a:t>необхадимых</a:t>
            </a:r>
            <a:r>
              <a:rPr lang="ru-RU" sz="1400" dirty="0" smtClean="0">
                <a:solidFill>
                  <a:schemeClr val="bg1"/>
                </a:solidFill>
              </a:rPr>
              <a:t> при рисовании, а затем и при письме. Используя пальчиковую гимнастику, мы заметили ,что у детей стало развиваться внимание, память и воображение.</a:t>
            </a:r>
            <a:endParaRPr lang="ru-RU" sz="1400" dirty="0">
              <a:solidFill>
                <a:schemeClr val="bg1"/>
              </a:solidFill>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4632" y="2478024"/>
            <a:ext cx="3081527" cy="4050792"/>
          </a:xfrm>
        </p:spPr>
      </p:pic>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421623" y="2478024"/>
            <a:ext cx="3418004" cy="4050792"/>
          </a:xfr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2483" y="2478024"/>
            <a:ext cx="4178808" cy="4050792"/>
          </a:xfrm>
          <a:prstGeom prst="rect">
            <a:avLst/>
          </a:prstGeom>
        </p:spPr>
      </p:pic>
    </p:spTree>
    <p:extLst>
      <p:ext uri="{BB962C8B-B14F-4D97-AF65-F5344CB8AC3E}">
        <p14:creationId xmlns:p14="http://schemas.microsoft.com/office/powerpoint/2010/main" val="1202514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solidFill>
                  <a:schemeClr val="bg1"/>
                </a:solidFill>
              </a:rPr>
              <a:t>Самомассаж:</a:t>
            </a:r>
            <a:br>
              <a:rPr lang="ru-RU" dirty="0" smtClean="0">
                <a:solidFill>
                  <a:schemeClr val="bg1"/>
                </a:solidFill>
              </a:rPr>
            </a:br>
            <a:r>
              <a:rPr lang="ru-RU" dirty="0" smtClean="0">
                <a:solidFill>
                  <a:schemeClr val="bg1"/>
                </a:solidFill>
              </a:rPr>
              <a:t> </a:t>
            </a:r>
            <a:r>
              <a:rPr lang="ru-RU" sz="1600" dirty="0" smtClean="0">
                <a:solidFill>
                  <a:schemeClr val="bg1"/>
                </a:solidFill>
              </a:rPr>
              <a:t>Самомассаж –это уникальная тактильная гимнастика, благодаря которой  мозг поступает мощный поток импульсов от рецепторов расположенных в коже. и </a:t>
            </a:r>
            <a:r>
              <a:rPr lang="ru-RU" sz="1400" dirty="0" smtClean="0">
                <a:solidFill>
                  <a:schemeClr val="bg1"/>
                </a:solidFill>
              </a:rPr>
              <a:t>Главная ценность массажа заключается в том, что он, прежде всего влияет на нервную систему малыша, помогает ребенку снять общую усталость, помогает всем органам и системам работать бесперебойно и эффективно. Самомассаж проводится для профилактики простудных заболеваний, повышает функциональную деятельность головного мозга. </a:t>
            </a:r>
            <a:endParaRPr lang="ru-RU" sz="1400" dirty="0">
              <a:solidFill>
                <a:schemeClr val="bg1"/>
              </a:solidFill>
            </a:endParaRPr>
          </a:p>
        </p:txBody>
      </p:sp>
      <p:pic>
        <p:nvPicPr>
          <p:cNvPr id="6" name="Объект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0624" y="2615184"/>
            <a:ext cx="3493008" cy="4041648"/>
          </a:xfrm>
        </p:spPr>
      </p:pic>
      <p:pic>
        <p:nvPicPr>
          <p:cNvPr id="10" name="Объект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252665" y="2615184"/>
            <a:ext cx="3570528" cy="4041648"/>
          </a:xfr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2636" y="2615184"/>
            <a:ext cx="3621024" cy="4041648"/>
          </a:xfrm>
          <a:prstGeom prst="rect">
            <a:avLst/>
          </a:prstGeom>
        </p:spPr>
      </p:pic>
    </p:spTree>
    <p:extLst>
      <p:ext uri="{BB962C8B-B14F-4D97-AF65-F5344CB8AC3E}">
        <p14:creationId xmlns:p14="http://schemas.microsoft.com/office/powerpoint/2010/main" val="30925350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381</TotalTime>
  <Words>125</Words>
  <Application>Microsoft Office PowerPoint</Application>
  <PresentationFormat>Широкоэкранный</PresentationFormat>
  <Paragraphs>24</Paragraphs>
  <Slides>16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16</vt:i4>
      </vt:variant>
    </vt:vector>
  </HeadingPairs>
  <TitlesOfParts>
    <vt:vector size="22" baseType="lpstr">
      <vt:lpstr>Arial</vt:lpstr>
      <vt:lpstr>Calibri</vt:lpstr>
      <vt:lpstr>Times New Roman</vt:lpstr>
      <vt:lpstr>Trebuchet MS</vt:lpstr>
      <vt:lpstr>Tw Cen MT</vt:lpstr>
      <vt:lpstr>Контур</vt:lpstr>
      <vt:lpstr>Здоровьесберегающие технологии в доу «Мы здоровье бережем» Физкультурно- оздоровительные упражнения.                               подготовили воспитатели:  Горбунова Ольга Васильевна Егорова Светлана Анатольевна МБДОУ г. Иркутска детский сад № 171                </vt:lpstr>
      <vt:lpstr>Презентация PowerPoint</vt:lpstr>
      <vt:lpstr>Цели и задачи:</vt:lpstr>
      <vt:lpstr> Подвижные игры Подвижные игры - это сознательная активная деятельность ребенка, для которой характерно своевременное и точное выполнение заданий, связанных с правилами, обязательными для всех участников. Дети обожают двигаться, прыгать, скакать, бегать наперегонки. Подвижные игры влияют на развитие мышления, смекалки, сноровки, ловкости, морально-волевых качеств. Как правило, подвижные игры носят сюжетный характер и дети 3-4 лет с удовольствием повторяют показанные им движения: летают как бабочки, прыгают как зайчики, чирикают как воробышки. (Например: "Воробышки и автомобиль", "У медведя во бору", "Вышли мыши", "Солнышко и дождик" и др.) </vt:lpstr>
      <vt:lpstr>Спортивные игры Спортивные игры помогают в физическом развитии, укрепляют дыхательную, нервную сердечно-сосудистую системы организма, в умственном развитии, дети учатся ориентироваться в пространстве, времени, активизируется мышление. Помогают в нравственно-духовном воспитании, тренируется самодисциплина, воля, честность, самообладание. (Например: "Не теряй равновесия", "Передача мяча по кругу", "Найди пару", "Ходьба по кругу с заданиями", "Передай-садись") </vt:lpstr>
      <vt:lpstr>Физкультминутки Физкультминутки проводятся на каждом занятии, познавательном или ознакомлении с окружающим, ФЭМП, развитии речи, рисовании и лепке. ФМ нужны для смены деятельности на занятии, так как детям трудно долго сидеть на стульчиках, для лучшего усвоения материала, интереса к нему и для физической разминки. ("Часики идут", "Зайки танцевали", "Ручки-кулачки", "А теперь мы с вами дети", "Бабочка", "Паучки", "Вверх рука, вниз рука") </vt:lpstr>
      <vt:lpstr>Релаксация Релаксация помогает расслабиться после активной игровой деятельности детей, физической нагрузки, настроиться на позитивный лад, успокоиться эмоционально и отдохнуть. Под спокойную музыку детям предлагается лечь на ковровое покрытие, расслабить конечности, закрыть глаза и представить, что все находятся на теплом песчаном берегу, где дует легкий ветерок, затем медленно поднять руки, ноги, повернуть голову в разные стороны, спокойно встать и перейти к более спокойным играм или подготовиться к приему пищи.  </vt:lpstr>
      <vt:lpstr>Пальчиковая гимнастика:  Упражняя и ритмично двигая пальчиками, малыши активизируют речевые центры головного мозга и развивают мелкую моторику. При такой гимнастики руки становятся послушными, что помогает выполнению мелких упражнений необхадимых при рисовании, а затем и при письме. Используя пальчиковую гимнастику, мы заметили ,что у детей стало развиваться внимание, память и воображение.</vt:lpstr>
      <vt:lpstr>Самомассаж:  Самомассаж –это уникальная тактильная гимнастика, благодаря которой  мозг поступает мощный поток импульсов от рецепторов расположенных в коже. и Главная ценность массажа заключается в том, что он, прежде всего влияет на нервную систему малыша, помогает ребенку снять общую усталость, помогает всем органам и системам работать бесперебойно и эффективно. Самомассаж проводится для профилактики простудных заболеваний, повышает функциональную деятельность головного мозга. </vt:lpstr>
      <vt:lpstr>Динамическая пауза Динамические паузы, как правило, проводятся под музыку, Помогают детям двигаться ритмично, повторять движения, контактировать со сверстниками, играть в парах, змейкой, паровозиком или по одному, развивать мелкую моторику. формируют представление об окружающем мире, развивают память, слух, дружеские отношения со сверстниками. (" На полянке зайки танцевали", "Где же наши ручки", "Дождик пошел", "Полянка бабочек", "Светофор«, «Ты похлопай вместе с нами», динамическая пауза на развитие мелкой моторики и др.)</vt:lpstr>
      <vt:lpstr>Гимнастика для глаз: Зрительная гимнастика повышает силу, эластичность и тонус глазных мышц и глазодвигательных нервов. Укрепляет мышцы век, снимает переутомление зрительного аппарата.  Детям с младшего возраста можно проводить зрительную гимнастику под стихотворный текст. Вначале это короткие произведения, затем более длинные.</vt:lpstr>
      <vt:lpstr>Дыхательная гимнастика: проводится для укрепления дыхательной системы детей. Дыхательная гимнастика укрепляет иммунитет, развитие мышц гортани и носоглотки. При регулярном занятии дыхательной гимнастикой дети меньше болеют простудными заболеваниями. Эти упражнения помогают головному мозгу насытиться кислородом.   </vt:lpstr>
      <vt:lpstr>Гимнастика после сна Гимнастика после дневного сна в детском саду - это ключ к пробуждению ребенка, его постепенного перехода от сна к бодрствованию, с целью мягкого перехода к активной деятельности, приему пищи. Помогает правильному эмоциональному настрою, поднятию мышечного тонуса, сохранить и укрепить здоровье. Гимнастику желательно проводить в сопровождении легкой негромкой музыки. Вначале упражнения проводятся в кроватях (руки, ноги, голова, самомассаж), затем постепенное вставание и прохождение босиком по специальным коврикам, для массажа стоп, принятия воздушных ванн и пеоднятия мышечного тонуса, перехода к бодрствованию. (Упражнения: "Потягушки", "Горка", "Лодочка", "Велосипед", "Волна", дыхательные упражнения) </vt:lpstr>
      <vt:lpstr>Утренняя гимнастика По приходу в детский сад утром, не все дети сразу готовы к активной игровой деятельности и приему пищи, поэтому утренняя зарядка под музыку помогает настроится на проведение целого дня в детском саду эмоционально, физически, психологически. Проводится как правило перед завтраком. Интересный факт: во время выполнения зарядки вырабатывается эндорфин - гармон радости. (Комплексы: "Зарядка в зоопарке", "Эй, лежебоки", "Солнышко лучистое", "Веселая зарядка", "Разминка с Машей" идр.) </vt:lpstr>
      <vt:lpstr>   Проект «Мойдодыр – наш друг»  Заключительным этапом по здоровьесберегающим мерам и ознакомлению детей с нормами здорового образа жизни в детском саду проведено занятие "Мойдодыр рекомендует». На нем дети познакомились с предметами личной гигиены, обсудили для чего они нужны, с правилами пользования зубной щеткой и почему нужно беречь зубы, поговорили о вредной и полезной еде.  (Дидактическая игра "Чудо -мешочек Мойдодыра", игра "Мы сегодня молодцы", "Сьедобное - несьедобное", "Полоса препятствий")  Занятие завершилось просмотром иллюстрации "Веселый и грустный зубик", беседой почему настроение у зубиков разное, какие причины такого настроения. И в заключении проведено рисование "Веселая семейка", где дети по показу нарисовали разноцветные щетки для мамы, папы и детей.     </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Здоровьесберегающие технологии в Доу</dc:title>
  <dc:creator>Вероника</dc:creator>
  <cp:lastModifiedBy>Анна</cp:lastModifiedBy>
  <cp:revision>31</cp:revision>
  <dcterms:created xsi:type="dcterms:W3CDTF">2023-03-06T01:53:51Z</dcterms:created>
  <dcterms:modified xsi:type="dcterms:W3CDTF">2023-03-21T16:29:30Z</dcterms:modified>
</cp:coreProperties>
</file>