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78" r:id="rId5"/>
    <p:sldId id="260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2" r:id="rId20"/>
    <p:sldId id="275" r:id="rId21"/>
    <p:sldId id="279" r:id="rId22"/>
    <p:sldId id="281" r:id="rId23"/>
    <p:sldId id="282" r:id="rId24"/>
    <p:sldId id="283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2" autoAdjust="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9DB70-B4DA-407D-8EB1-5C701558B2BF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24E1C-D81A-4289-834F-18B7875B7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814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4E1C-D81A-4289-834F-18B7875B70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025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24E1C-D81A-4289-834F-18B7875B70F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856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0CEB-3B87-4713-8319-FC52198043EE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52DD-BC9C-4052-BDF2-510D1C5B3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954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0CEB-3B87-4713-8319-FC52198043EE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52DD-BC9C-4052-BDF2-510D1C5B3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613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0CEB-3B87-4713-8319-FC52198043EE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52DD-BC9C-4052-BDF2-510D1C5B3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653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0CEB-3B87-4713-8319-FC52198043EE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52DD-BC9C-4052-BDF2-510D1C5B3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21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0CEB-3B87-4713-8319-FC52198043EE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52DD-BC9C-4052-BDF2-510D1C5B3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47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0CEB-3B87-4713-8319-FC52198043EE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52DD-BC9C-4052-BDF2-510D1C5B3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62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0CEB-3B87-4713-8319-FC52198043EE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52DD-BC9C-4052-BDF2-510D1C5B3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321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0CEB-3B87-4713-8319-FC52198043EE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52DD-BC9C-4052-BDF2-510D1C5B3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94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0CEB-3B87-4713-8319-FC52198043EE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52DD-BC9C-4052-BDF2-510D1C5B3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299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0CEB-3B87-4713-8319-FC52198043EE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52DD-BC9C-4052-BDF2-510D1C5B3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587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0CEB-3B87-4713-8319-FC52198043EE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52DD-BC9C-4052-BDF2-510D1C5B3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74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A0CEB-3B87-4713-8319-FC52198043EE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B52DD-BC9C-4052-BDF2-510D1C5B3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037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c.academic.ru/dic.nsf/ushakov/110034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8.depositphotos.com/1526816/1064/v/950/depositphotos_10646881-stock-illustration-paper-templ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294"/>
            <a:ext cx="9144000" cy="683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548" y="120792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Читай стихотворения - Запомнишь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 ударения!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620688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Орфоэпическая разминка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26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.depositphotos.com/1000489/4812/v/950/depositphotos_48122709-stock-illustration-wise-owl-reading-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1817"/>
            <a:ext cx="2952328" cy="371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343" y="340790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Мы у тети </a:t>
            </a:r>
            <a:r>
              <a:rPr lang="ru-RU" sz="4800" b="1" dirty="0" err="1" smtClean="0"/>
              <a:t>Фёклы</a:t>
            </a:r>
            <a:endParaRPr lang="ru-RU" sz="4800" b="1" dirty="0" smtClean="0"/>
          </a:p>
          <a:p>
            <a:r>
              <a:rPr lang="ru-RU" sz="4800" b="1" dirty="0" smtClean="0"/>
              <a:t>Ели борщ из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065589"/>
            <a:ext cx="3287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solidFill>
                  <a:prstClr val="black"/>
                </a:solidFill>
              </a:rPr>
              <a:t>с</a:t>
            </a:r>
            <a:r>
              <a:rPr lang="ru-RU" sz="4800" b="1" dirty="0" smtClean="0">
                <a:solidFill>
                  <a:prstClr val="black"/>
                </a:solidFill>
              </a:rPr>
              <a:t>в</a:t>
            </a:r>
            <a:r>
              <a:rPr lang="ru-RU" sz="4800" b="1" dirty="0" smtClean="0">
                <a:solidFill>
                  <a:srgbClr val="C00000"/>
                </a:solidFill>
              </a:rPr>
              <a:t>ё</a:t>
            </a:r>
            <a:r>
              <a:rPr lang="ru-RU" sz="4800" b="1" dirty="0" smtClean="0"/>
              <a:t>клы.</a:t>
            </a:r>
            <a:endParaRPr lang="ru-RU" sz="4800" b="1" dirty="0"/>
          </a:p>
        </p:txBody>
      </p:sp>
      <p:pic>
        <p:nvPicPr>
          <p:cNvPr id="2050" name="Picture 2" descr="http://printonic.ru/uploads/images/2016/03/26/img_56f69166aa9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271871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1079452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…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53671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ng.pngtree.com/element_origin_min_pic/16/06/26/22576fe4adda2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320479" cy="458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343" y="277197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Он очень образованный,</a:t>
            </a:r>
          </a:p>
          <a:p>
            <a:r>
              <a:rPr lang="ru-RU" sz="4800" b="1" dirty="0" smtClean="0"/>
              <a:t>И вовсе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69602" y="1002574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</a:rPr>
              <a:t> </a:t>
            </a:r>
            <a:r>
              <a:rPr lang="ru-RU" sz="4800" b="1" dirty="0" err="1" smtClean="0">
                <a:solidFill>
                  <a:prstClr val="black"/>
                </a:solidFill>
              </a:rPr>
              <a:t>небал</a:t>
            </a:r>
            <a:r>
              <a:rPr lang="ru-RU" sz="4800" b="1" dirty="0" err="1" smtClean="0">
                <a:solidFill>
                  <a:srgbClr val="C00000"/>
                </a:solidFill>
              </a:rPr>
              <a:t>о́</a:t>
            </a:r>
            <a:r>
              <a:rPr lang="ru-RU" sz="4800" b="1" dirty="0" err="1" smtClean="0">
                <a:solidFill>
                  <a:prstClr val="black"/>
                </a:solidFill>
              </a:rPr>
              <a:t>ванный</a:t>
            </a:r>
            <a:r>
              <a:rPr lang="ru-RU" sz="4800" b="1" dirty="0" smtClean="0">
                <a:solidFill>
                  <a:prstClr val="black"/>
                </a:solidFill>
              </a:rPr>
              <a:t>.</a:t>
            </a:r>
            <a:endParaRPr lang="ru-RU" sz="4800" b="1" dirty="0"/>
          </a:p>
        </p:txBody>
      </p:sp>
      <p:pic>
        <p:nvPicPr>
          <p:cNvPr id="3074" name="Picture 2" descr="https://img3.stockfresh.com/files/d/dazdraperma/m/35/4523684_stock-vector-schoolbo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8944" y="2075361"/>
            <a:ext cx="3641488" cy="459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69602" y="1002575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…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83917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343" y="277197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Красит здания </a:t>
            </a:r>
            <a:r>
              <a:rPr lang="ru-RU" sz="4800" b="1" dirty="0" err="1" smtClean="0"/>
              <a:t>м</a:t>
            </a:r>
            <a:r>
              <a:rPr lang="ru-RU" sz="4800" b="1" dirty="0" err="1" smtClean="0">
                <a:solidFill>
                  <a:srgbClr val="C00000"/>
                </a:solidFill>
              </a:rPr>
              <a:t>а</a:t>
            </a:r>
            <a:r>
              <a:rPr lang="ru-RU" sz="4800" b="1" dirty="0" err="1" smtClean="0"/>
              <a:t>ля</a:t>
            </a:r>
            <a:r>
              <a:rPr lang="ru-RU" sz="4800" b="1" dirty="0" err="1" smtClean="0">
                <a:solidFill>
                  <a:srgbClr val="C00000"/>
                </a:solidFill>
              </a:rPr>
              <a:t>́</a:t>
            </a:r>
            <a:r>
              <a:rPr lang="ru-RU" sz="4800" b="1" dirty="0" err="1" smtClean="0"/>
              <a:t>р</a:t>
            </a:r>
            <a:r>
              <a:rPr lang="ru-RU" sz="4800" b="1" dirty="0" smtClean="0"/>
              <a:t>,</a:t>
            </a:r>
          </a:p>
          <a:p>
            <a:r>
              <a:rPr lang="ru-RU" sz="4800" b="1" dirty="0" smtClean="0"/>
              <a:t>Мебель делает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93033" y="1008509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</a:rPr>
              <a:t> </a:t>
            </a:r>
            <a:r>
              <a:rPr lang="ru-RU" sz="4800" b="1" dirty="0" err="1" smtClean="0">
                <a:solidFill>
                  <a:prstClr val="black"/>
                </a:solidFill>
              </a:rPr>
              <a:t>стол</a:t>
            </a:r>
            <a:r>
              <a:rPr lang="ru-RU" sz="4800" b="1" dirty="0" err="1" smtClean="0">
                <a:solidFill>
                  <a:srgbClr val="C00000"/>
                </a:solidFill>
              </a:rPr>
              <a:t>я́</a:t>
            </a:r>
            <a:r>
              <a:rPr lang="ru-RU" sz="4800" b="1" dirty="0" err="1" smtClean="0">
                <a:solidFill>
                  <a:prstClr val="black"/>
                </a:solidFill>
              </a:rPr>
              <a:t>р</a:t>
            </a:r>
            <a:r>
              <a:rPr lang="ru-RU" sz="4800" b="1" dirty="0" smtClean="0">
                <a:solidFill>
                  <a:prstClr val="black"/>
                </a:solidFill>
              </a:rPr>
              <a:t>.</a:t>
            </a:r>
            <a:endParaRPr lang="ru-RU" sz="4800" b="1" dirty="0"/>
          </a:p>
        </p:txBody>
      </p:sp>
      <p:pic>
        <p:nvPicPr>
          <p:cNvPr id="4098" name="Picture 2" descr="https://banner2.kisspng.com/20180608/ghk/kisspng-painting-house-painter-and-decorator-drawing-artis-acajeux-springkastelen-5b1b01208e5907.4266288515284964165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343" y="2636912"/>
            <a:ext cx="3648084" cy="324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pinimg.com/736x/01/80/3e/01803ec224892795341b4e94daed4b7d--wood-worker-men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60416"/>
            <a:ext cx="3553417" cy="36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93033" y="1008510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…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73584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zabavnik.club/wp-content/uploads/Mudraya_sova_9_12095727-210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2353089" cy="33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343" y="277197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Нет, вы только посмотрите:</a:t>
            </a:r>
          </a:p>
          <a:p>
            <a:r>
              <a:rPr lang="ru-RU" sz="4800" b="1" dirty="0" smtClean="0"/>
              <a:t>На стене опять </a:t>
            </a:r>
          </a:p>
        </p:txBody>
      </p:sp>
      <p:pic>
        <p:nvPicPr>
          <p:cNvPr id="5122" name="Picture 2" descr="https://sadogorodsad.ru/admin_2/uploads/201501141511215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132856"/>
            <a:ext cx="537659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58743" y="2492762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…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5040694" y="908720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…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73987" y="1010180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</a:rPr>
              <a:t> </a:t>
            </a:r>
            <a:r>
              <a:rPr lang="ru-RU" sz="4800" b="1" dirty="0" err="1" smtClean="0">
                <a:solidFill>
                  <a:prstClr val="black"/>
                </a:solidFill>
              </a:rPr>
              <a:t>графф</a:t>
            </a:r>
            <a:r>
              <a:rPr lang="ru-RU" sz="4800" b="1" dirty="0" err="1" smtClean="0">
                <a:solidFill>
                  <a:srgbClr val="C00000"/>
                </a:solidFill>
              </a:rPr>
              <a:t>и</a:t>
            </a:r>
            <a:r>
              <a:rPr lang="ru-RU" sz="4800" b="1" dirty="0" err="1" smtClean="0">
                <a:solidFill>
                  <a:prstClr val="black"/>
                </a:solidFill>
              </a:rPr>
              <a:t>́ти</a:t>
            </a:r>
            <a:r>
              <a:rPr lang="ru-RU" sz="4800" b="1" dirty="0">
                <a:solidFill>
                  <a:prstClr val="black"/>
                </a:solidFill>
              </a:rPr>
              <a:t>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421743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t.depositphotos.com/1790552/4081/v/950/depositphotos_40810727-stock-illustration-wise-ow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19081"/>
            <a:ext cx="3851983" cy="385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343" y="277197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Солнце. Жарко.  Привези</a:t>
            </a:r>
          </a:p>
          <a:p>
            <a:r>
              <a:rPr lang="ru-RU" sz="4800" b="1" dirty="0" smtClean="0"/>
              <a:t>Нам для окон   </a:t>
            </a:r>
          </a:p>
        </p:txBody>
      </p:sp>
      <p:pic>
        <p:nvPicPr>
          <p:cNvPr id="6146" name="Picture 2" descr="http://i.mercury-decor.ru/u/ce/448e347a78df2b49cc18d945f89ded/+/bWVyY3VyeS1kZWNvci5ydQ==!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858" y="2636912"/>
            <a:ext cx="4746167" cy="355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8644" y="1015860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…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23188" y="1024248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</a:rPr>
              <a:t> жалюз</a:t>
            </a:r>
            <a:r>
              <a:rPr lang="ru-RU" sz="4800" b="1" dirty="0" smtClean="0">
                <a:solidFill>
                  <a:srgbClr val="C00000"/>
                </a:solidFill>
              </a:rPr>
              <a:t>и</a:t>
            </a:r>
            <a:r>
              <a:rPr lang="ru-RU" sz="4800" b="1" dirty="0" smtClean="0">
                <a:solidFill>
                  <a:prstClr val="black"/>
                </a:solidFill>
              </a:rPr>
              <a:t>́!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178902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st2.depositphotos.com/7608888/10971/v/950/depositphotos_109716016-stock-illustration-smart-owl-cartoon-character-gradu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9584" y="2229939"/>
            <a:ext cx="3744416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342" y="277197"/>
            <a:ext cx="8406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Чтобы вдруг не вышел спор,</a:t>
            </a:r>
          </a:p>
          <a:p>
            <a:r>
              <a:rPr lang="ru-RU" sz="4800" b="1" dirty="0" smtClean="0"/>
              <a:t>Заключите   </a:t>
            </a:r>
          </a:p>
        </p:txBody>
      </p:sp>
      <p:pic>
        <p:nvPicPr>
          <p:cNvPr id="7170" name="Picture 2" descr="http://www.vatpenalties.co.uk/wp-content/uploads/2017/09/Property-handshake-AdobeStock_150158499-1024x68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4660"/>
            <a:ext cx="4739016" cy="316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5936" y="908720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…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79458" y="1010180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</a:rPr>
              <a:t> </a:t>
            </a:r>
            <a:r>
              <a:rPr lang="ru-RU" sz="4800" b="1" dirty="0" err="1" smtClean="0">
                <a:solidFill>
                  <a:prstClr val="black"/>
                </a:solidFill>
              </a:rPr>
              <a:t>догов</a:t>
            </a:r>
            <a:r>
              <a:rPr lang="ru-RU" sz="4800" b="1" dirty="0" err="1" smtClean="0">
                <a:solidFill>
                  <a:srgbClr val="C00000"/>
                </a:solidFill>
              </a:rPr>
              <a:t>о</a:t>
            </a:r>
            <a:r>
              <a:rPr lang="ru-RU" sz="4800" b="1" dirty="0" err="1" smtClean="0">
                <a:solidFill>
                  <a:prstClr val="black"/>
                </a:solidFill>
              </a:rPr>
              <a:t>́р</a:t>
            </a:r>
            <a:r>
              <a:rPr lang="ru-RU" sz="4800" b="1" dirty="0" smtClean="0">
                <a:solidFill>
                  <a:prstClr val="black"/>
                </a:solidFill>
              </a:rPr>
              <a:t>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324490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342" y="277197"/>
            <a:ext cx="8406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Для приземления проси</a:t>
            </a:r>
          </a:p>
          <a:p>
            <a:r>
              <a:rPr lang="ru-RU" sz="4800" b="1" dirty="0" smtClean="0"/>
              <a:t>Пилота выпустить </a:t>
            </a:r>
          </a:p>
        </p:txBody>
      </p:sp>
      <p:pic>
        <p:nvPicPr>
          <p:cNvPr id="5" name="Picture 2" descr="https://png.pngtree.com/element_origin_min_pic/16/12/15/20ef6819ca8640a33cc7430b26e81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3318" y="2788332"/>
            <a:ext cx="345638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c.pxhere.com/photos/e6/79/main_landing_gear_aircraft_wheel_mature_chassis_large_close_roll-605107.jpg!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848" y="3284983"/>
            <a:ext cx="4797974" cy="319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84662" y="923527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…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1024987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</a:rPr>
              <a:t> шасс</a:t>
            </a:r>
            <a:r>
              <a:rPr lang="ru-RU" sz="4800" b="1" dirty="0" smtClean="0">
                <a:solidFill>
                  <a:srgbClr val="C00000"/>
                </a:solidFill>
              </a:rPr>
              <a:t>и́</a:t>
            </a:r>
            <a:r>
              <a:rPr lang="ru-RU" sz="4800" b="1" dirty="0" smtClean="0">
                <a:solidFill>
                  <a:prstClr val="black"/>
                </a:solidFill>
              </a:rPr>
              <a:t>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313410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3.stockfresh.com/files/b/bedlovskaya/m/66/8209998_stock-vector-cheerful-school-ow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403" y="2776705"/>
            <a:ext cx="4048325" cy="40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88640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/>
              <a:t>Этот камень очень сильный</a:t>
            </a:r>
            <a:br>
              <a:rPr lang="ru-RU" sz="4800" b="1" dirty="0"/>
            </a:br>
            <a:r>
              <a:rPr lang="ru-RU" sz="4800" b="1" dirty="0"/>
              <a:t>И достаточно красивый.</a:t>
            </a:r>
            <a:br>
              <a:rPr lang="ru-RU" sz="4800" b="1" dirty="0"/>
            </a:br>
            <a:r>
              <a:rPr lang="ru-RU" sz="4800" b="1" dirty="0"/>
              <a:t>Бей его хоть целый день.</a:t>
            </a:r>
            <a:br>
              <a:rPr lang="ru-RU" sz="4800" b="1" dirty="0"/>
            </a:br>
            <a:r>
              <a:rPr lang="ru-RU" sz="4800" b="1" dirty="0"/>
              <a:t>Не </a:t>
            </a:r>
            <a:r>
              <a:rPr lang="ru-RU" sz="4800" b="1" dirty="0" smtClean="0"/>
              <a:t>расколется</a:t>
            </a:r>
            <a:endParaRPr lang="ru-RU" sz="4800" b="1" dirty="0"/>
          </a:p>
        </p:txBody>
      </p:sp>
      <p:pic>
        <p:nvPicPr>
          <p:cNvPr id="8194" name="Picture 2" descr="http://interiorspace.ru/photo/97/978c6cc4a980897a0002e4b7bf117c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14497"/>
            <a:ext cx="2898576" cy="28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2361206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…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93526" y="2387754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</a:rPr>
              <a:t> </a:t>
            </a:r>
            <a:r>
              <a:rPr lang="ru-RU" sz="4800" b="1" dirty="0" err="1" smtClean="0">
                <a:solidFill>
                  <a:prstClr val="black"/>
                </a:solidFill>
              </a:rPr>
              <a:t>крем</a:t>
            </a:r>
            <a:r>
              <a:rPr lang="ru-RU" sz="4800" b="1" dirty="0" err="1" smtClean="0">
                <a:solidFill>
                  <a:srgbClr val="C00000"/>
                </a:solidFill>
              </a:rPr>
              <a:t>е́</a:t>
            </a:r>
            <a:r>
              <a:rPr lang="ru-RU" sz="4800" b="1" dirty="0" err="1" smtClean="0">
                <a:solidFill>
                  <a:prstClr val="black"/>
                </a:solidFill>
              </a:rPr>
              <a:t>нь</a:t>
            </a:r>
            <a:r>
              <a:rPr lang="ru-RU" sz="4800" b="1" dirty="0" smtClean="0">
                <a:solidFill>
                  <a:prstClr val="black"/>
                </a:solidFill>
              </a:rPr>
              <a:t>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400835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zabavnik.club/wp-content/uploads/Mudraya_sova_2_12095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2161"/>
            <a:ext cx="2125844" cy="339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343" y="277197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Как работать неохота!</a:t>
            </a:r>
          </a:p>
          <a:p>
            <a:r>
              <a:rPr lang="ru-RU" sz="4800" b="1" dirty="0" smtClean="0"/>
              <a:t>Одолела нас </a:t>
            </a:r>
          </a:p>
        </p:txBody>
      </p:sp>
      <p:pic>
        <p:nvPicPr>
          <p:cNvPr id="10242" name="Picture 2" descr="https://www.proza.ru/pics/2018/08/16/2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3760650" cy="45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60232" y="4055579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</a:rPr>
              <a:t> </a:t>
            </a:r>
            <a:endParaRPr lang="ru-RU" sz="4800" b="1" dirty="0"/>
          </a:p>
        </p:txBody>
      </p:sp>
      <p:pic>
        <p:nvPicPr>
          <p:cNvPr id="7" name="Picture 2" descr="https://zabavnik.club/wp-content/uploads/Mudraya_sova_2_12095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2125844" cy="339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41110" y="998891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…</a:t>
            </a:r>
            <a:endParaRPr lang="ru-RU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1010178"/>
            <a:ext cx="3696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>
                <a:solidFill>
                  <a:prstClr val="black"/>
                </a:solidFill>
              </a:rPr>
              <a:t>дрем</a:t>
            </a:r>
            <a:r>
              <a:rPr lang="ru-RU" sz="4800" b="1" dirty="0" err="1">
                <a:solidFill>
                  <a:srgbClr val="C00000"/>
                </a:solidFill>
              </a:rPr>
              <a:t>о́</a:t>
            </a:r>
            <a:r>
              <a:rPr lang="ru-RU" sz="4800" b="1" dirty="0" err="1">
                <a:solidFill>
                  <a:prstClr val="black"/>
                </a:solidFill>
              </a:rPr>
              <a:t>та</a:t>
            </a:r>
            <a:r>
              <a:rPr lang="ru-RU" sz="4800" b="1" dirty="0">
                <a:solidFill>
                  <a:prstClr val="black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92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rhivurokov.ru/kopilka/up/html/2017/02/11/k_589f428741ac1/390665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3331" y="3190619"/>
            <a:ext cx="4139527" cy="331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242" y="116632"/>
            <a:ext cx="86122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ru-RU" sz="4800" b="1" dirty="0" smtClean="0"/>
              <a:t>Будем печь с тобой пирог.</a:t>
            </a:r>
          </a:p>
          <a:p>
            <a:r>
              <a:rPr lang="ru-RU" sz="4800" b="1" dirty="0" smtClean="0"/>
              <a:t>Ты сходи купи </a:t>
            </a:r>
          </a:p>
          <a:p>
            <a:r>
              <a:rPr lang="ru-RU" sz="4800" b="1" dirty="0" smtClean="0"/>
              <a:t>Можешь                  говорить.</a:t>
            </a:r>
          </a:p>
          <a:p>
            <a:r>
              <a:rPr lang="ru-RU" sz="4800" b="1" dirty="0" smtClean="0"/>
              <a:t>Килограмм прошу купить.</a:t>
            </a:r>
          </a:p>
        </p:txBody>
      </p:sp>
      <p:pic>
        <p:nvPicPr>
          <p:cNvPr id="11266" name="Picture 2" descr="http://www.racionika.ru/u/article_file/680/shutterstock_5668476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343" y="3735532"/>
            <a:ext cx="3749677" cy="250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0501" y="809129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…</a:t>
            </a:r>
            <a:endParaRPr lang="ru-RU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0501" y="815034"/>
            <a:ext cx="2128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prstClr val="black"/>
                </a:solidFill>
              </a:rPr>
              <a:t>твор</a:t>
            </a:r>
            <a:r>
              <a:rPr lang="ru-RU" sz="4800" b="1" dirty="0" err="1" smtClean="0">
                <a:solidFill>
                  <a:srgbClr val="C00000"/>
                </a:solidFill>
              </a:rPr>
              <a:t>о́</a:t>
            </a:r>
            <a:r>
              <a:rPr lang="ru-RU" sz="4800" b="1" dirty="0" err="1" smtClean="0">
                <a:solidFill>
                  <a:prstClr val="black"/>
                </a:solidFill>
              </a:rPr>
              <a:t>г</a:t>
            </a:r>
            <a:r>
              <a:rPr lang="ru-RU" sz="4800" b="1" dirty="0" smtClean="0">
                <a:solidFill>
                  <a:prstClr val="black"/>
                </a:solidFill>
              </a:rPr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87824" y="1556792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…</a:t>
            </a:r>
            <a:endParaRPr lang="ru-RU" sz="4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95717" y="1556792"/>
            <a:ext cx="2773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prstClr val="black"/>
                </a:solidFill>
              </a:rPr>
              <a:t>«</a:t>
            </a:r>
            <a:r>
              <a:rPr lang="ru-RU" sz="4800" b="1" dirty="0" err="1" smtClean="0">
                <a:solidFill>
                  <a:prstClr val="black"/>
                </a:solidFill>
              </a:rPr>
              <a:t>тв</a:t>
            </a:r>
            <a:r>
              <a:rPr lang="ru-RU" sz="4800" b="1" dirty="0" err="1" smtClean="0">
                <a:solidFill>
                  <a:srgbClr val="C00000"/>
                </a:solidFill>
              </a:rPr>
              <a:t>о́</a:t>
            </a:r>
            <a:r>
              <a:rPr lang="ru-RU" sz="4800" b="1" dirty="0" err="1" smtClean="0">
                <a:solidFill>
                  <a:prstClr val="black"/>
                </a:solidFill>
              </a:rPr>
              <a:t>р</a:t>
            </a:r>
            <a:r>
              <a:rPr lang="ru-RU" sz="4800" b="1" dirty="0" err="1" smtClean="0"/>
              <a:t>о</a:t>
            </a:r>
            <a:r>
              <a:rPr lang="ru-RU" sz="4800" b="1" dirty="0" err="1" smtClean="0">
                <a:solidFill>
                  <a:prstClr val="black"/>
                </a:solidFill>
              </a:rPr>
              <a:t>г</a:t>
            </a:r>
            <a:r>
              <a:rPr lang="ru-RU" sz="4800" b="1" dirty="0" smtClean="0">
                <a:solidFill>
                  <a:prstClr val="black"/>
                </a:solidFill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762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iki.iro.yar.ru/images/e/ea/%D0%9C%D1%83%D0%B4%D1%80%D0%B0%D1%8F_%D1%81%D0%BE%D0%B2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4809" y="2852935"/>
            <a:ext cx="3647157" cy="364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692696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Тот из нас счастливее,</a:t>
            </a:r>
          </a:p>
          <a:p>
            <a:r>
              <a:rPr lang="ru-RU" sz="4800" b="1" dirty="0" smtClean="0"/>
              <a:t>В ком душа 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1414045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…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431359"/>
            <a:ext cx="3899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err="1" smtClean="0">
                <a:solidFill>
                  <a:prstClr val="black"/>
                </a:solidFill>
              </a:rPr>
              <a:t>крас</a:t>
            </a:r>
            <a:r>
              <a:rPr lang="ru-RU" sz="4800" b="1" dirty="0" err="1" smtClean="0">
                <a:solidFill>
                  <a:srgbClr val="C0504D">
                    <a:lumMod val="75000"/>
                  </a:srgbClr>
                </a:solidFill>
              </a:rPr>
              <a:t>и́</a:t>
            </a:r>
            <a:r>
              <a:rPr lang="ru-RU" sz="4800" b="1" dirty="0" err="1" smtClean="0">
                <a:solidFill>
                  <a:prstClr val="black"/>
                </a:solidFill>
              </a:rPr>
              <a:t>вее</a:t>
            </a:r>
            <a:r>
              <a:rPr lang="ru-RU" sz="4800" b="1" dirty="0">
                <a:solidFill>
                  <a:prstClr val="black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34437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343" y="277197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Харчо – суп </a:t>
            </a:r>
            <a:r>
              <a:rPr lang="ru-RU" sz="4800" b="1" dirty="0" err="1" smtClean="0"/>
              <a:t>груз</a:t>
            </a:r>
            <a:r>
              <a:rPr lang="ru-RU" sz="4800" b="1" dirty="0" err="1" smtClean="0">
                <a:solidFill>
                  <a:srgbClr val="C00000"/>
                </a:solidFill>
              </a:rPr>
              <a:t>и́</a:t>
            </a:r>
            <a:r>
              <a:rPr lang="ru-RU" sz="4800" b="1" dirty="0" err="1" smtClean="0"/>
              <a:t>нский</a:t>
            </a:r>
            <a:r>
              <a:rPr lang="ru-RU" sz="4800" b="1" dirty="0" smtClean="0"/>
              <a:t>,</a:t>
            </a:r>
          </a:p>
          <a:p>
            <a:r>
              <a:rPr lang="ru-RU" sz="4800" b="1" dirty="0" smtClean="0"/>
              <a:t>Борщ – </a:t>
            </a:r>
          </a:p>
        </p:txBody>
      </p:sp>
      <p:pic>
        <p:nvPicPr>
          <p:cNvPr id="3" name="Picture 2" descr="https://zabavnik.club/wp-content/uploads/Mudraya_sova_4_12095722-768x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48670"/>
            <a:ext cx="3466019" cy="36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forums.drom.ru/pp.php?u=http://www.stariy-kordon.com/uploads/gallery/album_723/gallery_8809_723_2824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1043"/>
            <a:ext cx="3554727" cy="22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lumme-ru.com/_bl/0/99884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4546" y="3979782"/>
            <a:ext cx="2717553" cy="271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5816" y="908720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…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973265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err="1" smtClean="0">
                <a:solidFill>
                  <a:prstClr val="black"/>
                </a:solidFill>
              </a:rPr>
              <a:t>укра</a:t>
            </a:r>
            <a:r>
              <a:rPr lang="ru-RU" sz="4800" b="1" dirty="0" err="1" smtClean="0">
                <a:solidFill>
                  <a:srgbClr val="C00000"/>
                </a:solidFill>
              </a:rPr>
              <a:t>и́</a:t>
            </a:r>
            <a:r>
              <a:rPr lang="ru-RU" sz="4800" b="1" dirty="0" err="1" smtClean="0">
                <a:solidFill>
                  <a:prstClr val="black"/>
                </a:solidFill>
              </a:rPr>
              <a:t>нский</a:t>
            </a:r>
            <a:r>
              <a:rPr lang="ru-RU" sz="4800" b="1" dirty="0" smtClean="0">
                <a:solidFill>
                  <a:prstClr val="black"/>
                </a:solidFill>
              </a:rPr>
              <a:t>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210318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7su.bg/wp-content/uploads/2017/09/sova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589" y="3152775"/>
            <a:ext cx="3464368" cy="345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2589" y="249594"/>
            <a:ext cx="84781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В комнату вбежал </a:t>
            </a:r>
            <a:r>
              <a:rPr lang="ru-RU" sz="4400" b="1" dirty="0" smtClean="0">
                <a:solidFill>
                  <a:srgbClr val="FF0000"/>
                </a:solidFill>
              </a:rPr>
              <a:t>те</a:t>
            </a:r>
            <a:r>
              <a:rPr lang="ru-RU" sz="4400" b="1" dirty="0" smtClean="0"/>
              <a:t>рьер </a:t>
            </a:r>
            <a:r>
              <a:rPr lang="en-US" sz="4400" b="1" dirty="0" smtClean="0"/>
              <a:t>[</a:t>
            </a:r>
            <a:r>
              <a:rPr lang="ru-RU" sz="4400" b="1" dirty="0" smtClean="0"/>
              <a:t>т</a:t>
            </a:r>
            <a:r>
              <a:rPr lang="en-US" sz="4400" b="1" dirty="0"/>
              <a:t>]</a:t>
            </a:r>
            <a:r>
              <a:rPr lang="ru-RU" sz="4400" b="1" dirty="0" smtClean="0"/>
              <a:t>,</a:t>
            </a:r>
            <a:endParaRPr lang="en-US" sz="4400" b="1" dirty="0" smtClean="0"/>
          </a:p>
          <a:p>
            <a:r>
              <a:rPr lang="ru-RU" sz="4400" b="1" dirty="0" smtClean="0"/>
              <a:t>Осмотрел наш ин</a:t>
            </a:r>
            <a:r>
              <a:rPr lang="ru-RU" sz="4400" b="1" dirty="0" smtClean="0">
                <a:solidFill>
                  <a:srgbClr val="FF0000"/>
                </a:solidFill>
              </a:rPr>
              <a:t>те</a:t>
            </a:r>
            <a:r>
              <a:rPr lang="ru-RU" sz="4400" b="1" dirty="0" smtClean="0"/>
              <a:t>рьер</a:t>
            </a:r>
            <a:r>
              <a:rPr lang="en-US" sz="4400" b="1" dirty="0"/>
              <a:t> [</a:t>
            </a:r>
            <a:r>
              <a:rPr lang="ru-RU" sz="4400" b="1" dirty="0"/>
              <a:t>т</a:t>
            </a:r>
            <a:r>
              <a:rPr lang="en-US" sz="4400" b="1" dirty="0" smtClean="0"/>
              <a:t>]</a:t>
            </a:r>
            <a:r>
              <a:rPr lang="ru-RU" sz="4400" b="1" dirty="0" smtClean="0"/>
              <a:t>:</a:t>
            </a:r>
          </a:p>
          <a:p>
            <a:r>
              <a:rPr lang="ru-RU" sz="4400" b="1" dirty="0" smtClean="0"/>
              <a:t>- Разрешите мне остаться?!</a:t>
            </a:r>
          </a:p>
          <a:p>
            <a:r>
              <a:rPr lang="ru-RU" sz="4400" b="1" dirty="0" smtClean="0"/>
              <a:t>- Только, чур, не</a:t>
            </a:r>
          </a:p>
        </p:txBody>
      </p:sp>
      <p:pic>
        <p:nvPicPr>
          <p:cNvPr id="1030" name="Picture 6" descr="https://world-dogs.ru/wp-content/uploads/2017/03/54b175f2030c809b1d46267eb1fe2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17747"/>
            <a:ext cx="4383687" cy="32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80062" y="2219363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…</a:t>
            </a:r>
            <a:endParaRPr lang="ru-RU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00526" y="2219364"/>
            <a:ext cx="4200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>
                <a:solidFill>
                  <a:prstClr val="black"/>
                </a:solidFill>
              </a:rPr>
              <a:t>б</a:t>
            </a:r>
            <a:r>
              <a:rPr lang="ru-RU" sz="4800" b="1" dirty="0" err="1" smtClean="0">
                <a:solidFill>
                  <a:prstClr val="black"/>
                </a:solidFill>
              </a:rPr>
              <a:t>алов</a:t>
            </a:r>
            <a:r>
              <a:rPr lang="ru-RU" sz="4800" b="1" dirty="0" err="1" smtClean="0">
                <a:solidFill>
                  <a:srgbClr val="FF0000"/>
                </a:solidFill>
              </a:rPr>
              <a:t>а́</a:t>
            </a:r>
            <a:r>
              <a:rPr lang="ru-RU" sz="4800" b="1" dirty="0" err="1" smtClean="0">
                <a:solidFill>
                  <a:prstClr val="black"/>
                </a:solidFill>
              </a:rPr>
              <a:t>ться</a:t>
            </a:r>
            <a:r>
              <a:rPr lang="ru-RU" sz="4800" b="1" dirty="0" smtClean="0">
                <a:solidFill>
                  <a:prstClr val="black"/>
                </a:solidFill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003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t2.depositphotos.com/7608888/10971/v/950/depositphotos_109716016-stock-illustration-smart-owl-cartoon-character-gradu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2736304" cy="29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343" y="254110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Маша сделала уборку.</a:t>
            </a:r>
          </a:p>
          <a:p>
            <a:r>
              <a:rPr lang="ru-RU" sz="4800" b="1" dirty="0" smtClean="0"/>
              <a:t>Миша не найдет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8104" y="992773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…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4887" y="958958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prstClr val="black"/>
                </a:solidFill>
              </a:rPr>
              <a:t>кросс</a:t>
            </a:r>
            <a:r>
              <a:rPr lang="ru-RU" sz="4800" b="1" dirty="0" err="1" smtClean="0">
                <a:solidFill>
                  <a:srgbClr val="C00000"/>
                </a:solidFill>
              </a:rPr>
              <a:t>о</a:t>
            </a:r>
            <a:r>
              <a:rPr lang="ru-RU" sz="4800" b="1" dirty="0" err="1" smtClean="0">
                <a:solidFill>
                  <a:prstClr val="black"/>
                </a:solidFill>
              </a:rPr>
              <a:t>́вку</a:t>
            </a:r>
            <a:r>
              <a:rPr lang="ru-RU" sz="4800" b="1" dirty="0" smtClean="0">
                <a:solidFill>
                  <a:prstClr val="black"/>
                </a:solidFill>
              </a:rPr>
              <a:t>.</a:t>
            </a:r>
            <a:endParaRPr lang="ru-RU" dirty="0"/>
          </a:p>
        </p:txBody>
      </p:sp>
      <p:pic>
        <p:nvPicPr>
          <p:cNvPr id="2050" name="Picture 2" descr="https://avatars.mds.yandex.net/get-marketpic/193095/market_kuRcV4ZXQfob3cnFN4wYKA/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1388" y="2060848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5470" y="4664459"/>
            <a:ext cx="4064522" cy="181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1992" y="466445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Справка: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343" y="5126124"/>
            <a:ext cx="4373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Кроссовки, -</a:t>
            </a:r>
            <a:r>
              <a:rPr lang="ru-RU" sz="2800" dirty="0" err="1" smtClean="0"/>
              <a:t>вок</a:t>
            </a:r>
            <a:r>
              <a:rPr lang="ru-RU" sz="2800" b="1" i="1" dirty="0"/>
              <a:t>;</a:t>
            </a:r>
            <a:r>
              <a:rPr lang="ru-RU" sz="2800" b="1" i="1" dirty="0" smtClean="0"/>
              <a:t> мн. </a:t>
            </a:r>
            <a:r>
              <a:rPr lang="ru-RU" sz="2800" b="1" i="1" dirty="0"/>
              <a:t>ч</a:t>
            </a:r>
            <a:r>
              <a:rPr lang="ru-RU" sz="2800" b="1" i="1" dirty="0" smtClean="0"/>
              <a:t>.</a:t>
            </a:r>
          </a:p>
          <a:p>
            <a:r>
              <a:rPr lang="ru-RU" sz="2800" b="1" i="1" dirty="0" smtClean="0"/>
              <a:t>(ед. – </a:t>
            </a:r>
            <a:r>
              <a:rPr lang="ru-RU" sz="2800" dirty="0" smtClean="0"/>
              <a:t>кроссовка, -и; </a:t>
            </a:r>
            <a:r>
              <a:rPr lang="ru-RU" sz="2800" b="1" i="1" dirty="0" smtClean="0"/>
              <a:t>ж</a:t>
            </a:r>
            <a:r>
              <a:rPr lang="ru-RU" sz="2800" dirty="0" smtClean="0"/>
              <a:t>. </a:t>
            </a:r>
            <a:r>
              <a:rPr lang="ru-RU" sz="2800" b="1" i="1" dirty="0"/>
              <a:t>р</a:t>
            </a:r>
            <a:r>
              <a:rPr lang="ru-RU" sz="2800" dirty="0" smtClean="0"/>
              <a:t>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72667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54110"/>
            <a:ext cx="8960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Запомним: «</a:t>
            </a:r>
            <a:r>
              <a:rPr lang="en-US" sz="4800" b="1" dirty="0" smtClean="0"/>
              <a:t>Pull</a:t>
            </a:r>
            <a:r>
              <a:rPr lang="ru-RU" sz="4800" b="1" dirty="0" smtClean="0"/>
              <a:t>» плюс «</a:t>
            </a:r>
            <a:r>
              <a:rPr lang="en-US" sz="4800" b="1" dirty="0" err="1" smtClean="0"/>
              <a:t>ov</a:t>
            </a:r>
            <a:r>
              <a:rPr lang="ru-RU" sz="4800" b="1" dirty="0" smtClean="0"/>
              <a:t>е</a:t>
            </a:r>
            <a:r>
              <a:rPr lang="en-US" sz="4800" b="1" dirty="0" smtClean="0"/>
              <a:t>r</a:t>
            </a:r>
            <a:r>
              <a:rPr lang="ru-RU" sz="4800" b="1" dirty="0" smtClean="0"/>
              <a:t>»</a:t>
            </a:r>
            <a:r>
              <a:rPr lang="ru-RU" sz="4800" b="1" dirty="0"/>
              <a:t> </a:t>
            </a:r>
            <a:r>
              <a:rPr lang="ru-RU" sz="4800" b="1" dirty="0" smtClean="0"/>
              <a:t>- Получается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29702" y="992773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«</a:t>
            </a:r>
            <a:r>
              <a:rPr lang="ru-RU" sz="4800" b="1" dirty="0" err="1"/>
              <a:t>пул</a:t>
            </a:r>
            <a:r>
              <a:rPr lang="ru-RU" sz="4800" b="1" dirty="0" err="1">
                <a:solidFill>
                  <a:srgbClr val="C00000"/>
                </a:solidFill>
              </a:rPr>
              <a:t>о́</a:t>
            </a:r>
            <a:r>
              <a:rPr lang="ru-RU" sz="4800" b="1" dirty="0" err="1"/>
              <a:t>вер</a:t>
            </a:r>
            <a:r>
              <a:rPr lang="ru-RU" sz="4800" b="1" dirty="0"/>
              <a:t>».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820322" y="908720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…</a:t>
            </a:r>
            <a:endParaRPr lang="ru-RU" sz="4800" dirty="0"/>
          </a:p>
        </p:txBody>
      </p:sp>
      <p:pic>
        <p:nvPicPr>
          <p:cNvPr id="3074" name="Picture 2" descr="https://liberi.lv/media/products/main/17_00315_063_800_1.JPG.900x900_q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6242" y="2636912"/>
            <a:ext cx="3424786" cy="342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t.depositphotos.com/1000489/4812/v/950/depositphotos_48122709-stock-illustration-wise-owl-reading-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12976"/>
            <a:ext cx="2592288" cy="32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654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iki.iro.yar.ru/images/e/ea/%D0%9C%D1%83%D0%B4%D1%80%D0%B0%D1%8F_%D1%81%D0%BE%D0%B2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73016"/>
            <a:ext cx="2809559" cy="280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342" y="277197"/>
            <a:ext cx="84061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Веселится и ликует весь</a:t>
            </a:r>
          </a:p>
          <a:p>
            <a:r>
              <a:rPr lang="ru-RU" sz="4800" b="1" dirty="0"/>
              <a:t> </a:t>
            </a:r>
            <a:r>
              <a:rPr lang="ru-RU" sz="4800" b="1" dirty="0" smtClean="0"/>
              <a:t>                                    народ: Подвели к поселку Луч </a:t>
            </a:r>
          </a:p>
          <a:p>
            <a:r>
              <a:rPr lang="ru-RU" sz="4800" b="1" dirty="0"/>
              <a:t> </a:t>
            </a:r>
            <a:r>
              <a:rPr lang="ru-RU" sz="4800" b="1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8184" y="2518271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…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2493188"/>
            <a:ext cx="38365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prstClr val="black"/>
                </a:solidFill>
              </a:rPr>
              <a:t>газопров</a:t>
            </a:r>
            <a:r>
              <a:rPr lang="ru-RU" sz="4800" b="1" dirty="0" err="1" smtClean="0">
                <a:solidFill>
                  <a:srgbClr val="FF0000"/>
                </a:solidFill>
              </a:rPr>
              <a:t>о</a:t>
            </a:r>
            <a:r>
              <a:rPr lang="ru-RU" sz="4800" b="1" dirty="0" err="1" smtClean="0">
                <a:solidFill>
                  <a:prstClr val="black"/>
                </a:solidFill>
              </a:rPr>
              <a:t>́д</a:t>
            </a:r>
            <a:r>
              <a:rPr lang="ru-RU" sz="4800" b="1" dirty="0" smtClean="0">
                <a:solidFill>
                  <a:prstClr val="black"/>
                </a:solidFill>
              </a:rPr>
              <a:t>.</a:t>
            </a:r>
            <a:endParaRPr lang="ru-RU" dirty="0"/>
          </a:p>
        </p:txBody>
      </p:sp>
      <p:pic>
        <p:nvPicPr>
          <p:cNvPr id="1028" name="Picture 4" descr="http://argumenti.ru/images/arhnews/4271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3712015"/>
            <a:ext cx="4005838" cy="267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529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772816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Не просто ударения </a:t>
            </a:r>
          </a:p>
          <a:p>
            <a:r>
              <a:rPr lang="ru-RU" sz="4800" b="1" dirty="0"/>
              <a:t> </a:t>
            </a:r>
            <a:r>
              <a:rPr lang="ru-RU" sz="4800" b="1" dirty="0" smtClean="0"/>
              <a:t>                                 заучить! </a:t>
            </a:r>
          </a:p>
          <a:p>
            <a:r>
              <a:rPr lang="ru-RU" sz="4800" b="1" dirty="0" smtClean="0"/>
              <a:t>Стихи задачу могут              </a:t>
            </a:r>
          </a:p>
          <a:p>
            <a:r>
              <a:rPr lang="ru-RU" sz="4800" b="1" dirty="0"/>
              <a:t> </a:t>
            </a:r>
            <a:r>
              <a:rPr lang="ru-RU" sz="4800" b="1" dirty="0" smtClean="0"/>
              <a:t>                                 </a:t>
            </a:r>
            <a:r>
              <a:rPr lang="ru-RU" sz="4800" b="1" dirty="0" err="1" smtClean="0"/>
              <a:t>облегч</a:t>
            </a:r>
            <a:r>
              <a:rPr lang="ru-RU" sz="4800" b="1" dirty="0" err="1" smtClean="0">
                <a:solidFill>
                  <a:srgbClr val="C00000"/>
                </a:solidFill>
              </a:rPr>
              <a:t>и</a:t>
            </a:r>
            <a:r>
              <a:rPr lang="ru-RU" sz="4800" b="1" dirty="0" err="1" smtClean="0"/>
              <a:t>́ть</a:t>
            </a:r>
            <a:r>
              <a:rPr lang="ru-RU" sz="4800" b="1" dirty="0" smtClean="0"/>
              <a:t>!</a:t>
            </a:r>
            <a:endParaRPr lang="ru-RU" sz="4800" dirty="0"/>
          </a:p>
        </p:txBody>
      </p:sp>
      <p:pic>
        <p:nvPicPr>
          <p:cNvPr id="3" name="Picture 2" descr="https://st.depositphotos.com/1004521/1387/v/950/depositphotos_13875428-stock-illustration-wise-owl-on-a-st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867" y="4221088"/>
            <a:ext cx="1949289" cy="249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zabavnik.club/wp-content/uploads/Mudraya_sova_2_12095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2385"/>
            <a:ext cx="1610448" cy="257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67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zabavnik.club/wp-content/uploads/Mudraya_sova_4_12095722-768x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74414"/>
            <a:ext cx="3632626" cy="384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0263" y="260648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В бухгалтерии аврал:</a:t>
            </a:r>
          </a:p>
          <a:p>
            <a:r>
              <a:rPr lang="ru-RU" sz="4800" b="1" dirty="0" smtClean="0"/>
              <a:t>Завершается </a:t>
            </a:r>
            <a:endParaRPr lang="ru-RU" sz="4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97527" y="4005064"/>
            <a:ext cx="417646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3494" y="400506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Справка: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494" y="4759984"/>
            <a:ext cx="4190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Квартал </a:t>
            </a:r>
            <a:r>
              <a:rPr lang="ru-RU" sz="2400" dirty="0"/>
              <a:t>-  четвертая часть (3 месяца) </a:t>
            </a:r>
          </a:p>
          <a:p>
            <a:pPr algn="ctr"/>
            <a:r>
              <a:rPr lang="ru-RU" sz="2400" dirty="0"/>
              <a:t>отчетного   года (офиц., </a:t>
            </a:r>
            <a:r>
              <a:rPr lang="ru-RU" sz="2400" u="sng" dirty="0">
                <a:hlinkClick r:id="rId3"/>
              </a:rPr>
              <a:t>канц.</a:t>
            </a:r>
            <a:r>
              <a:rPr lang="ru-RU" sz="2400" dirty="0"/>
              <a:t>)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25496" y="991961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…</a:t>
            </a:r>
            <a:endParaRPr lang="ru-RU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999311"/>
            <a:ext cx="3899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err="1" smtClean="0">
                <a:solidFill>
                  <a:prstClr val="black"/>
                </a:solidFill>
              </a:rPr>
              <a:t>кварт</a:t>
            </a:r>
            <a:r>
              <a:rPr lang="ru-RU" sz="4800" b="1" dirty="0" err="1" smtClean="0">
                <a:solidFill>
                  <a:srgbClr val="C00000"/>
                </a:solidFill>
              </a:rPr>
              <a:t>а́</a:t>
            </a:r>
            <a:r>
              <a:rPr lang="ru-RU" sz="4800" b="1" dirty="0" err="1" smtClean="0">
                <a:solidFill>
                  <a:prstClr val="black"/>
                </a:solidFill>
              </a:rPr>
              <a:t>л</a:t>
            </a:r>
            <a:r>
              <a:rPr lang="ru-RU" sz="4800" b="1" dirty="0" smtClean="0">
                <a:solidFill>
                  <a:prstClr val="black"/>
                </a:solidFill>
              </a:rPr>
              <a:t>.</a:t>
            </a:r>
            <a:endParaRPr lang="ru-RU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4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0263" y="260648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Мы прошли немало:</a:t>
            </a:r>
          </a:p>
          <a:p>
            <a:r>
              <a:rPr lang="ru-RU" sz="4800" b="1" dirty="0" smtClean="0"/>
              <a:t>Целых два</a:t>
            </a:r>
          </a:p>
        </p:txBody>
      </p:sp>
      <p:pic>
        <p:nvPicPr>
          <p:cNvPr id="5" name="Picture 2" descr="https://zabavnik.club/wp-content/uploads/Mudraya_sova_4_12095722-768x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2751" y="2849604"/>
            <a:ext cx="3499729" cy="370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263" y="3212976"/>
            <a:ext cx="293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Справка: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818657"/>
            <a:ext cx="4392488" cy="2346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4310379"/>
            <a:ext cx="43924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Квартал </a:t>
            </a:r>
            <a:r>
              <a:rPr lang="ru-RU" sz="2400" dirty="0"/>
              <a:t>-  часть города, ограниченная </a:t>
            </a:r>
          </a:p>
          <a:p>
            <a:pPr algn="ctr"/>
            <a:r>
              <a:rPr lang="ru-RU" sz="2400" dirty="0"/>
              <a:t>несколькими пересекающимися </a:t>
            </a:r>
            <a:r>
              <a:rPr lang="ru-RU" sz="2400" dirty="0" smtClean="0"/>
              <a:t>улицами</a:t>
            </a:r>
            <a:r>
              <a:rPr lang="ru-RU" sz="2000" dirty="0"/>
              <a:t>. </a:t>
            </a:r>
          </a:p>
          <a:p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020021" y="1007699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…</a:t>
            </a:r>
            <a:endParaRPr lang="ru-RU" sz="4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20021" y="989712"/>
            <a:ext cx="3899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err="1" smtClean="0">
                <a:solidFill>
                  <a:prstClr val="black"/>
                </a:solidFill>
              </a:rPr>
              <a:t>кварт</a:t>
            </a:r>
            <a:r>
              <a:rPr lang="ru-RU" sz="4800" b="1" dirty="0" err="1" smtClean="0">
                <a:solidFill>
                  <a:srgbClr val="C00000"/>
                </a:solidFill>
              </a:rPr>
              <a:t>а́</a:t>
            </a:r>
            <a:r>
              <a:rPr lang="ru-RU" sz="4800" b="1" dirty="0" err="1" smtClean="0">
                <a:solidFill>
                  <a:prstClr val="black"/>
                </a:solidFill>
              </a:rPr>
              <a:t>ла</a:t>
            </a:r>
            <a:r>
              <a:rPr lang="ru-RU" sz="4800" b="1" dirty="0" smtClean="0">
                <a:solidFill>
                  <a:prstClr val="black"/>
                </a:solidFill>
              </a:rPr>
              <a:t>.</a:t>
            </a:r>
            <a:endParaRPr lang="ru-RU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9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humbs.dreamstime.com/b/uil-die-graduatie-glb-dragen-terwijl-het-lezen-van-boek-779734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1314" y="2204864"/>
            <a:ext cx="3384431" cy="355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77197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Здесь стилисты-практиканты,</a:t>
            </a:r>
          </a:p>
          <a:p>
            <a:r>
              <a:rPr lang="ru-RU" sz="4800" b="1" dirty="0" smtClean="0"/>
              <a:t>Всем завязывают  </a:t>
            </a:r>
            <a:endParaRPr lang="ru-RU" sz="4800" b="1" dirty="0"/>
          </a:p>
        </p:txBody>
      </p:sp>
      <p:pic>
        <p:nvPicPr>
          <p:cNvPr id="4100" name="Picture 4" descr="https://gruppa6-11.edumsko.ru/uploads/5400/5359/section/607097/.thumbs/33.jpg?15224786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21552">
            <a:off x="726507" y="2250670"/>
            <a:ext cx="1849174" cy="138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fc.vseosvita.ua/000s67-9085/03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69" y="4001913"/>
            <a:ext cx="1224136" cy="131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tockrussia.ru/84194-5-large_default/4-3-%D0%BB%D0%B5%D0%BD%D1%82%D1%8B-%D0%B4%D0%BB%D1%8F-%D0%B2%D0%BE%D0%BB%D0%BE%D1%81-%D0%BB%D1%83%D0%BA%D0%B8-dot-%D0%B7%D0%B0%D0%BA%D0%BE%D0%BB%D0%BA%D0%B8-%D0%B1%D1%83%D1%82%D0%B8%D0%BA-%D0%B4%D0%B5%D0%B2%D1%83%D1%88%D0%BA%D0%B8-%D0%B1%D0%BE%D0%BB%D1%8C%D1%88%D0%BE%D0%B9-%D0%BB%D1%83%D0%BA-%D1%82%D0%BE%D1%87%D0%BA%D0%B8-%D0%BA%D0%BE%D0%BD%D1%84%D0%B5%D1%82%D1%8B-%D1%86%D0%B2%D0%B5%D1%82-%D0%B7%D0%B0%D0%BA%D0%BE%D0%BB%D0%BA%D0%B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7183" y="2381733"/>
            <a:ext cx="162018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1337" y="4428825"/>
            <a:ext cx="223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Справка: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8130" y="5044565"/>
            <a:ext cx="4611578" cy="1433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65024" y="506295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Стилист</a:t>
            </a:r>
            <a:r>
              <a:rPr lang="ru-RU" sz="2000" dirty="0"/>
              <a:t> — специалист в области создания стиля (имиджа) человека с помощью: </a:t>
            </a:r>
            <a:r>
              <a:rPr lang="ru-RU" sz="2000" dirty="0" smtClean="0"/>
              <a:t>причёски,  макияжа, одежды,  </a:t>
            </a:r>
            <a:r>
              <a:rPr lang="ru-RU" sz="2000" dirty="0" err="1" smtClean="0"/>
              <a:t>фотообраза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51171" y="908720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…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09251" y="1015859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err="1">
                <a:solidFill>
                  <a:prstClr val="black"/>
                </a:solidFill>
              </a:rPr>
              <a:t>б</a:t>
            </a:r>
            <a:r>
              <a:rPr lang="ru-RU" sz="4800" b="1" dirty="0" err="1" smtClean="0">
                <a:solidFill>
                  <a:srgbClr val="C00000"/>
                </a:solidFill>
              </a:rPr>
              <a:t>а́</a:t>
            </a:r>
            <a:r>
              <a:rPr lang="ru-RU" sz="4800" b="1" dirty="0" err="1" smtClean="0"/>
              <a:t>н</a:t>
            </a:r>
            <a:r>
              <a:rPr lang="ru-RU" sz="4800" b="1" dirty="0" err="1" smtClean="0">
                <a:solidFill>
                  <a:prstClr val="black"/>
                </a:solidFill>
              </a:rPr>
              <a:t>ты</a:t>
            </a:r>
            <a:r>
              <a:rPr lang="ru-RU" sz="4800" b="1" dirty="0" smtClean="0">
                <a:solidFill>
                  <a:prstClr val="black"/>
                </a:solidFill>
              </a:rPr>
              <a:t>.</a:t>
            </a:r>
            <a:endParaRPr lang="ru-RU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69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zabavnik.club/wp-content/uploads/Mudraya_sova_2_12095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8156" y="304947"/>
            <a:ext cx="2125844" cy="339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33265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Подарки выбрать нам</a:t>
            </a:r>
          </a:p>
          <a:p>
            <a:r>
              <a:rPr lang="ru-RU" sz="4800" b="1" dirty="0"/>
              <a:t> </a:t>
            </a:r>
            <a:r>
              <a:rPr lang="ru-RU" sz="4800" b="1" dirty="0" smtClean="0"/>
              <a:t>                                  помог</a:t>
            </a:r>
          </a:p>
          <a:p>
            <a:r>
              <a:rPr lang="ru-RU" sz="4800" b="1" dirty="0" smtClean="0"/>
              <a:t>Один хороший </a:t>
            </a:r>
            <a:endParaRPr lang="ru-RU" sz="4800" b="1" dirty="0"/>
          </a:p>
        </p:txBody>
      </p:sp>
      <p:pic>
        <p:nvPicPr>
          <p:cNvPr id="5124" name="Picture 4" descr="http://alwaysbusymama.com/images/content/1075-podarki-k-ng-dlya-vsej-semi-lichnyj-prim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144" y="2996951"/>
            <a:ext cx="5109448" cy="368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58566" y="1809983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…</a:t>
            </a:r>
            <a:endParaRPr lang="ru-RU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75650" y="1794533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err="1">
                <a:solidFill>
                  <a:prstClr val="black"/>
                </a:solidFill>
              </a:rPr>
              <a:t>к</a:t>
            </a:r>
            <a:r>
              <a:rPr lang="ru-RU" sz="4800" b="1" dirty="0" err="1" smtClean="0">
                <a:solidFill>
                  <a:prstClr val="black"/>
                </a:solidFill>
              </a:rPr>
              <a:t>атал</a:t>
            </a:r>
            <a:r>
              <a:rPr lang="ru-RU" sz="4800" b="1" dirty="0" err="1" smtClean="0">
                <a:solidFill>
                  <a:srgbClr val="C00000"/>
                </a:solidFill>
              </a:rPr>
              <a:t>о</a:t>
            </a:r>
            <a:r>
              <a:rPr lang="ru-RU" sz="4800" b="1" dirty="0" err="1" smtClean="0">
                <a:solidFill>
                  <a:prstClr val="black"/>
                </a:solidFill>
              </a:rPr>
              <a:t>́г</a:t>
            </a:r>
            <a:r>
              <a:rPr lang="ru-RU" sz="4800" b="1" dirty="0" smtClean="0">
                <a:solidFill>
                  <a:prstClr val="black"/>
                </a:solidFill>
              </a:rPr>
              <a:t>.</a:t>
            </a:r>
            <a:endParaRPr lang="ru-RU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25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get-pdb/985790/908ceb66-7ae4-4371-af1f-a13b46a78ba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2780928"/>
            <a:ext cx="3600400" cy="374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7" y="404664"/>
            <a:ext cx="7783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Сшей себе </a:t>
            </a:r>
            <a:r>
              <a:rPr lang="ru-RU" sz="4800" b="1" dirty="0" err="1" smtClean="0"/>
              <a:t>пошире</a:t>
            </a:r>
            <a:r>
              <a:rPr lang="ru-RU" sz="4800" b="1" dirty="0" smtClean="0"/>
              <a:t> шорты, </a:t>
            </a:r>
          </a:p>
          <a:p>
            <a:r>
              <a:rPr lang="ru-RU" sz="4800" b="1" dirty="0" smtClean="0"/>
              <a:t>Если любишь кушать </a:t>
            </a:r>
          </a:p>
        </p:txBody>
      </p:sp>
      <p:pic>
        <p:nvPicPr>
          <p:cNvPr id="6148" name="Picture 4" descr="https://avatars.mds.yandex.net/get-pdb/770122/67836fb9-6f6e-4b4d-8421-de6093765b06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5008" y="3140968"/>
            <a:ext cx="4759807" cy="317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32240" y="1111181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…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1143327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err="1">
                <a:solidFill>
                  <a:prstClr val="black"/>
                </a:solidFill>
              </a:rPr>
              <a:t>т</a:t>
            </a:r>
            <a:r>
              <a:rPr lang="ru-RU" sz="4800" b="1" dirty="0" err="1" smtClean="0">
                <a:solidFill>
                  <a:srgbClr val="C00000"/>
                </a:solidFill>
              </a:rPr>
              <a:t>о</a:t>
            </a:r>
            <a:r>
              <a:rPr lang="ru-RU" sz="4800" b="1" dirty="0" err="1" smtClean="0">
                <a:solidFill>
                  <a:prstClr val="black"/>
                </a:solidFill>
              </a:rPr>
              <a:t>́рты</a:t>
            </a:r>
            <a:r>
              <a:rPr lang="ru-RU" sz="4800" b="1" dirty="0" smtClean="0">
                <a:solidFill>
                  <a:prstClr val="black"/>
                </a:solidFill>
              </a:rPr>
              <a:t>!</a:t>
            </a:r>
            <a:endParaRPr lang="ru-RU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0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zabavnik.club/wp-content/uploads/Mudraya_sova_4_12095722-768x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48670"/>
            <a:ext cx="3466019" cy="36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bonamoda.ru/wp-content/uploads/2016/12/vyazanye-trikotazhnye-sharfy-2017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543" y="2908260"/>
            <a:ext cx="5326506" cy="355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343" y="277197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А у нашей Марфы</a:t>
            </a:r>
          </a:p>
          <a:p>
            <a:r>
              <a:rPr lang="ru-RU" sz="4800" b="1" dirty="0" smtClean="0"/>
              <a:t>Все в полоску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58743" y="2492762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…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4590791" y="1015860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…</a:t>
            </a:r>
            <a:endParaRPr lang="ru-RU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4611319" y="1015860"/>
            <a:ext cx="3024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/>
              <a:t>ш</a:t>
            </a:r>
            <a:r>
              <a:rPr lang="ru-RU" sz="4800" b="1" dirty="0" err="1" smtClean="0">
                <a:solidFill>
                  <a:srgbClr val="C00000"/>
                </a:solidFill>
              </a:rPr>
              <a:t>а</a:t>
            </a:r>
            <a:r>
              <a:rPr lang="ru-RU" sz="4800" b="1" dirty="0" err="1" smtClean="0"/>
              <a:t>́рфы</a:t>
            </a:r>
            <a:r>
              <a:rPr lang="ru-RU" sz="4800" b="1" dirty="0" smtClean="0"/>
              <a:t>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229950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97su.bg/wp-content/uploads/2017/09/sova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368039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343" y="277197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Несу в корзине </a:t>
            </a:r>
            <a:r>
              <a:rPr lang="ru-RU" sz="4800" b="1" dirty="0" err="1" smtClean="0">
                <a:solidFill>
                  <a:srgbClr val="FF0000"/>
                </a:solidFill>
              </a:rPr>
              <a:t>и</a:t>
            </a:r>
            <a:r>
              <a:rPr lang="ru-RU" sz="4800" b="1" dirty="0" err="1" smtClean="0"/>
              <a:t>́вовой</a:t>
            </a:r>
            <a:r>
              <a:rPr lang="ru-RU" sz="4800" b="1" dirty="0" smtClean="0"/>
              <a:t> </a:t>
            </a:r>
          </a:p>
          <a:p>
            <a:r>
              <a:rPr lang="ru-RU" sz="4800" b="1" dirty="0" smtClean="0"/>
              <a:t>Пирог с начинкой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56490" y="999095"/>
            <a:ext cx="3287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</a:rPr>
              <a:t> </a:t>
            </a:r>
            <a:r>
              <a:rPr lang="ru-RU" sz="4800" b="1" dirty="0" err="1" smtClean="0">
                <a:solidFill>
                  <a:prstClr val="black"/>
                </a:solidFill>
              </a:rPr>
              <a:t>сл</a:t>
            </a:r>
            <a:r>
              <a:rPr lang="ru-RU" sz="4800" b="1" dirty="0" err="1" smtClean="0">
                <a:solidFill>
                  <a:srgbClr val="C00000"/>
                </a:solidFill>
              </a:rPr>
              <a:t>и́</a:t>
            </a:r>
            <a:r>
              <a:rPr lang="ru-RU" sz="4800" b="1" dirty="0" err="1" smtClean="0"/>
              <a:t>вовой</a:t>
            </a:r>
            <a:r>
              <a:rPr lang="ru-RU" sz="4800" b="1" dirty="0" smtClean="0"/>
              <a:t>.</a:t>
            </a:r>
            <a:endParaRPr lang="ru-RU" sz="4800" b="1" dirty="0"/>
          </a:p>
        </p:txBody>
      </p:sp>
      <p:pic>
        <p:nvPicPr>
          <p:cNvPr id="1026" name="Picture 2" descr="https://ds03.infourok.ru/uploads/ex/1118/00039387-337b3557/hello_html_m7dd2a06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59518"/>
            <a:ext cx="3360440" cy="402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13666" y="999096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…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39208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334</Words>
  <Application>Microsoft Office PowerPoint</Application>
  <PresentationFormat>Экран (4:3)</PresentationFormat>
  <Paragraphs>120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Viktor</cp:lastModifiedBy>
  <cp:revision>49</cp:revision>
  <dcterms:created xsi:type="dcterms:W3CDTF">2018-10-29T14:49:38Z</dcterms:created>
  <dcterms:modified xsi:type="dcterms:W3CDTF">2021-11-05T10:09:14Z</dcterms:modified>
</cp:coreProperties>
</file>