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4" r:id="rId3"/>
    <p:sldId id="256" r:id="rId4"/>
    <p:sldId id="259" r:id="rId5"/>
    <p:sldId id="258" r:id="rId6"/>
    <p:sldId id="275" r:id="rId7"/>
    <p:sldId id="260" r:id="rId8"/>
    <p:sldId id="264" r:id="rId9"/>
    <p:sldId id="278" r:id="rId10"/>
    <p:sldId id="282" r:id="rId11"/>
    <p:sldId id="276" r:id="rId12"/>
    <p:sldId id="269" r:id="rId13"/>
    <p:sldId id="272" r:id="rId14"/>
    <p:sldId id="270" r:id="rId15"/>
    <p:sldId id="279" r:id="rId16"/>
    <p:sldId id="28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95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5679-7FD2-444D-BCC0-3E09B45DAB1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B219-C69C-47A6-BBF4-E1C1C644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g4.goodfon.ru/original/1920x1170/a/60/romashka-kosmeia-lepestki-lug-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274638"/>
            <a:ext cx="9144000" cy="1429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«Поиграем с цветами»</a:t>
            </a:r>
            <a:endParaRPr kumimoji="0" lang="ru-RU" sz="5400" b="1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897296" y="1704513"/>
            <a:ext cx="3636979" cy="67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для детей 5-7 лет</a:t>
            </a:r>
            <a:endParaRPr kumimoji="0" lang="ru-RU" sz="5400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Скажи какое…</a:t>
            </a:r>
            <a:br>
              <a:rPr lang="ru-RU" dirty="0"/>
            </a:br>
            <a:r>
              <a:rPr lang="ru-RU" sz="2000" dirty="0"/>
              <a:t>Цель: образование прилагательных от существительных.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5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Взрослый называет два слова и предлагает ребенку, изменить первое названное слово так, чтобы оно означало признак предмета и отвечало на вопрос какой, какая, какое, какие. Произнести получившееся словосочетание.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r>
              <a:rPr lang="ru-RU" dirty="0"/>
              <a:t>Васильки, поле – </a:t>
            </a:r>
            <a:r>
              <a:rPr lang="ru-RU" i="1" dirty="0"/>
              <a:t>васильковое поле.</a:t>
            </a:r>
            <a:endParaRPr lang="ru-RU" dirty="0"/>
          </a:p>
          <a:p>
            <a:r>
              <a:rPr lang="ru-RU" dirty="0"/>
              <a:t>Луг, запах – </a:t>
            </a:r>
            <a:r>
              <a:rPr lang="ru-RU" i="1" dirty="0"/>
              <a:t>луговой запах.</a:t>
            </a:r>
            <a:endParaRPr lang="ru-RU" dirty="0"/>
          </a:p>
          <a:p>
            <a:r>
              <a:rPr lang="ru-RU" dirty="0"/>
              <a:t>Мак, семена – </a:t>
            </a:r>
            <a:r>
              <a:rPr lang="ru-RU" i="1" dirty="0"/>
              <a:t>маковые семена.</a:t>
            </a:r>
            <a:endParaRPr lang="ru-RU" dirty="0"/>
          </a:p>
          <a:p>
            <a:r>
              <a:rPr lang="ru-RU" dirty="0"/>
              <a:t>Гвоздика, масло – </a:t>
            </a:r>
            <a:r>
              <a:rPr lang="ru-RU" i="1" dirty="0"/>
              <a:t>гвоздичное масло.</a:t>
            </a:r>
            <a:endParaRPr lang="ru-RU" dirty="0"/>
          </a:p>
          <a:p>
            <a:r>
              <a:rPr lang="ru-RU" dirty="0"/>
              <a:t>Цветы, аромат – </a:t>
            </a:r>
            <a:r>
              <a:rPr lang="ru-RU" i="1" dirty="0"/>
              <a:t>цветочный аромат.</a:t>
            </a:r>
            <a:endParaRPr lang="ru-RU" dirty="0"/>
          </a:p>
          <a:p>
            <a:r>
              <a:rPr lang="ru-RU" dirty="0"/>
              <a:t>Фиалки, букет – </a:t>
            </a:r>
            <a:r>
              <a:rPr lang="ru-RU" i="1" dirty="0"/>
              <a:t>фиалковый букет.</a:t>
            </a:r>
            <a:endParaRPr lang="ru-RU" dirty="0"/>
          </a:p>
          <a:p>
            <a:r>
              <a:rPr lang="ru-RU" dirty="0"/>
              <a:t>Ромашки, венок – </a:t>
            </a:r>
            <a:r>
              <a:rPr lang="ru-RU" i="1" dirty="0"/>
              <a:t>ромашковый венок.</a:t>
            </a:r>
            <a:endParaRPr lang="ru-RU" dirty="0"/>
          </a:p>
          <a:p>
            <a:r>
              <a:rPr lang="ru-RU" dirty="0"/>
              <a:t>Поле, цветы – </a:t>
            </a:r>
            <a:r>
              <a:rPr lang="ru-RU" i="1" dirty="0"/>
              <a:t>полевые цветы.</a:t>
            </a:r>
            <a:endParaRPr lang="ru-RU" dirty="0"/>
          </a:p>
          <a:p>
            <a:r>
              <a:rPr lang="ru-RU" dirty="0"/>
              <a:t>Красота, тюльпан – </a:t>
            </a:r>
            <a:r>
              <a:rPr lang="ru-RU" i="1" dirty="0"/>
              <a:t>красивый тюльпан.</a:t>
            </a:r>
            <a:endParaRPr lang="ru-RU" dirty="0"/>
          </a:p>
          <a:p>
            <a:r>
              <a:rPr lang="ru-RU" dirty="0"/>
              <a:t>Цветы, клумба – </a:t>
            </a:r>
            <a:r>
              <a:rPr lang="ru-RU" i="1" dirty="0"/>
              <a:t>цветочная клумба.</a:t>
            </a:r>
            <a:endParaRPr lang="ru-RU" dirty="0"/>
          </a:p>
          <a:p>
            <a:r>
              <a:rPr lang="ru-RU" dirty="0"/>
              <a:t>Луг, ромашка – </a:t>
            </a:r>
            <a:r>
              <a:rPr lang="ru-RU" i="1" dirty="0"/>
              <a:t>луговая ромашка.</a:t>
            </a:r>
            <a:endParaRPr lang="ru-RU" dirty="0"/>
          </a:p>
          <a:p>
            <a:r>
              <a:rPr lang="ru-RU" dirty="0"/>
              <a:t>Мята, чай – </a:t>
            </a:r>
            <a:r>
              <a:rPr lang="ru-RU" i="1" dirty="0"/>
              <a:t>мятный чай.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60377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Один-много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МНОЖЕСТВЕННОГО ЧИСЛА СУЩЕСТВИТЕЛЬНЫХ(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одуванчик-одуванчики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Сосчитай 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СОГЛАСОВАНИЕ СУЩЕСТВИТЕЛЬНЫХ С ЧИСЛИТЕЛЬНЫМИ В РОДЕ, ЧИСЛЕ, ПАДЕЖЕ( Одна гвоздика, 2 гвоздики…5 гвоздик)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22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643314"/>
            <a:ext cx="1419236" cy="2002954"/>
          </a:xfrm>
          <a:prstGeom prst="rect">
            <a:avLst/>
          </a:prstGeom>
          <a:noFill/>
        </p:spPr>
      </p:pic>
      <p:pic>
        <p:nvPicPr>
          <p:cNvPr id="23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831198"/>
            <a:ext cx="1436134" cy="2026802"/>
          </a:xfrm>
          <a:prstGeom prst="rect">
            <a:avLst/>
          </a:prstGeom>
          <a:noFill/>
        </p:spPr>
      </p:pic>
      <p:pic>
        <p:nvPicPr>
          <p:cNvPr id="24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571876"/>
            <a:ext cx="1341644" cy="1893450"/>
          </a:xfrm>
          <a:prstGeom prst="rect">
            <a:avLst/>
          </a:prstGeom>
          <a:noFill/>
        </p:spPr>
      </p:pic>
      <p:pic>
        <p:nvPicPr>
          <p:cNvPr id="2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94549"/>
            <a:ext cx="1462102" cy="2063451"/>
          </a:xfrm>
          <a:prstGeom prst="rect">
            <a:avLst/>
          </a:prstGeom>
          <a:noFill/>
        </p:spPr>
      </p:pic>
      <p:pic>
        <p:nvPicPr>
          <p:cNvPr id="26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643314"/>
            <a:ext cx="1518551" cy="2143116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2771800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35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60648"/>
            <a:ext cx="1656184" cy="2088232"/>
          </a:xfrm>
          <a:prstGeom prst="rect">
            <a:avLst/>
          </a:prstGeom>
          <a:noFill/>
        </p:spPr>
      </p:pic>
      <p:pic>
        <p:nvPicPr>
          <p:cNvPr id="37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88640"/>
            <a:ext cx="1656184" cy="2088232"/>
          </a:xfrm>
          <a:prstGeom prst="rect">
            <a:avLst/>
          </a:prstGeom>
          <a:noFill/>
        </p:spPr>
      </p:pic>
      <p:pic>
        <p:nvPicPr>
          <p:cNvPr id="38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764704"/>
            <a:ext cx="1656184" cy="2088232"/>
          </a:xfrm>
          <a:prstGeom prst="rect">
            <a:avLst/>
          </a:prstGeom>
          <a:noFill/>
        </p:spPr>
      </p:pic>
      <p:pic>
        <p:nvPicPr>
          <p:cNvPr id="36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980728"/>
            <a:ext cx="165618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7061454" y="582380"/>
            <a:ext cx="2369682" cy="1204922"/>
          </a:xfrm>
          <a:prstGeom prst="rect">
            <a:avLst/>
          </a:prstGeom>
          <a:noFill/>
        </p:spPr>
      </p:pic>
      <p:pic>
        <p:nvPicPr>
          <p:cNvPr id="1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718394" y="496284"/>
            <a:ext cx="2019361" cy="1026793"/>
          </a:xfrm>
          <a:prstGeom prst="rect">
            <a:avLst/>
          </a:prstGeom>
          <a:noFill/>
        </p:spPr>
      </p:pic>
      <p:pic>
        <p:nvPicPr>
          <p:cNvPr id="11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3609640" y="1605278"/>
            <a:ext cx="2171735" cy="1104271"/>
          </a:xfrm>
          <a:prstGeom prst="rect">
            <a:avLst/>
          </a:prstGeom>
          <a:noFill/>
        </p:spPr>
      </p:pic>
      <p:pic>
        <p:nvPicPr>
          <p:cNvPr id="12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4802972" y="483408"/>
            <a:ext cx="1966969" cy="1000153"/>
          </a:xfrm>
          <a:prstGeom prst="rect">
            <a:avLst/>
          </a:prstGeom>
          <a:noFill/>
        </p:spPr>
      </p:pic>
      <p:pic>
        <p:nvPicPr>
          <p:cNvPr id="15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5660860" y="1625760"/>
            <a:ext cx="2255077" cy="1146649"/>
          </a:xfrm>
          <a:prstGeom prst="rect">
            <a:avLst/>
          </a:prstGeom>
          <a:noFill/>
        </p:spPr>
      </p:pic>
      <p:pic>
        <p:nvPicPr>
          <p:cNvPr id="1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645024"/>
            <a:ext cx="1440160" cy="1656184"/>
          </a:xfrm>
          <a:prstGeom prst="rect">
            <a:avLst/>
          </a:prstGeom>
          <a:noFill/>
        </p:spPr>
      </p:pic>
      <p:pic>
        <p:nvPicPr>
          <p:cNvPr id="20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1440160" cy="1656184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85184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44827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2857520" cy="2857520"/>
          </a:xfrm>
          <a:prstGeom prst="rect">
            <a:avLst/>
          </a:prstGeom>
          <a:noFill/>
        </p:spPr>
      </p:pic>
      <p:pic>
        <p:nvPicPr>
          <p:cNvPr id="8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4290"/>
            <a:ext cx="1866912" cy="1866912"/>
          </a:xfrm>
          <a:prstGeom prst="rect">
            <a:avLst/>
          </a:prstGeom>
          <a:noFill/>
        </p:spPr>
      </p:pic>
      <p:pic>
        <p:nvPicPr>
          <p:cNvPr id="11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428736"/>
            <a:ext cx="1857388" cy="1857388"/>
          </a:xfrm>
          <a:prstGeom prst="rect">
            <a:avLst/>
          </a:prstGeom>
          <a:noFill/>
        </p:spPr>
      </p:pic>
      <p:pic>
        <p:nvPicPr>
          <p:cNvPr id="12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28"/>
            <a:ext cx="2000264" cy="2000264"/>
          </a:xfrm>
          <a:prstGeom prst="rect">
            <a:avLst/>
          </a:prstGeom>
          <a:noFill/>
        </p:spPr>
      </p:pic>
      <p:pic>
        <p:nvPicPr>
          <p:cNvPr id="15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298"/>
            <a:ext cx="1857388" cy="1857388"/>
          </a:xfrm>
          <a:prstGeom prst="rect">
            <a:avLst/>
          </a:prstGeom>
          <a:noFill/>
        </p:spPr>
      </p:pic>
      <p:pic>
        <p:nvPicPr>
          <p:cNvPr id="22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3528" y="3789040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75856" y="378904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995936" y="522920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5148064" y="371703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6012160" y="5085184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7164288" y="3933056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520280" cy="3068960"/>
          </a:xfrm>
          <a:prstGeom prst="rect">
            <a:avLst/>
          </a:prstGeom>
          <a:noFill/>
        </p:spPr>
      </p:pic>
      <p:pic>
        <p:nvPicPr>
          <p:cNvPr id="20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1440160" cy="1656184"/>
          </a:xfrm>
          <a:prstGeom prst="rect">
            <a:avLst/>
          </a:prstGeom>
          <a:noFill/>
        </p:spPr>
      </p:pic>
      <p:pic>
        <p:nvPicPr>
          <p:cNvPr id="3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861048"/>
            <a:ext cx="1837217" cy="2724149"/>
          </a:xfrm>
          <a:prstGeom prst="rect">
            <a:avLst/>
          </a:prstGeom>
          <a:noFill/>
        </p:spPr>
      </p:pic>
      <p:pic>
        <p:nvPicPr>
          <p:cNvPr id="31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789040"/>
            <a:ext cx="1152129" cy="1512168"/>
          </a:xfrm>
          <a:prstGeom prst="rect">
            <a:avLst/>
          </a:prstGeom>
          <a:noFill/>
        </p:spPr>
      </p:pic>
      <p:pic>
        <p:nvPicPr>
          <p:cNvPr id="32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941168"/>
            <a:ext cx="1152129" cy="1512168"/>
          </a:xfrm>
          <a:prstGeom prst="rect">
            <a:avLst/>
          </a:prstGeom>
          <a:noFill/>
        </p:spPr>
      </p:pic>
      <p:pic>
        <p:nvPicPr>
          <p:cNvPr id="33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89040"/>
            <a:ext cx="1152129" cy="1512168"/>
          </a:xfrm>
          <a:prstGeom prst="rect">
            <a:avLst/>
          </a:prstGeom>
          <a:noFill/>
        </p:spPr>
      </p:pic>
      <p:pic>
        <p:nvPicPr>
          <p:cNvPr id="34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013176"/>
            <a:ext cx="1152129" cy="1512168"/>
          </a:xfrm>
          <a:prstGeom prst="rect">
            <a:avLst/>
          </a:prstGeom>
          <a:noFill/>
        </p:spPr>
      </p:pic>
      <p:pic>
        <p:nvPicPr>
          <p:cNvPr id="35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115212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2808312"/>
          </a:xfrm>
          <a:prstGeom prst="rect">
            <a:avLst/>
          </a:prstGeom>
          <a:noFill/>
        </p:spPr>
      </p:pic>
      <p:pic>
        <p:nvPicPr>
          <p:cNvPr id="23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1584176" cy="1584176"/>
          </a:xfrm>
          <a:prstGeom prst="rect">
            <a:avLst/>
          </a:prstGeom>
          <a:noFill/>
        </p:spPr>
      </p:pic>
      <p:pic>
        <p:nvPicPr>
          <p:cNvPr id="24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1584176" cy="1584176"/>
          </a:xfrm>
          <a:prstGeom prst="rect">
            <a:avLst/>
          </a:prstGeom>
          <a:noFill/>
        </p:spPr>
      </p:pic>
      <p:pic>
        <p:nvPicPr>
          <p:cNvPr id="25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1584176" cy="1584176"/>
          </a:xfrm>
          <a:prstGeom prst="rect">
            <a:avLst/>
          </a:prstGeom>
          <a:noFill/>
        </p:spPr>
      </p:pic>
      <p:pic>
        <p:nvPicPr>
          <p:cNvPr id="26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1584176" cy="1584176"/>
          </a:xfrm>
          <a:prstGeom prst="rect">
            <a:avLst/>
          </a:prstGeom>
          <a:noFill/>
        </p:spPr>
      </p:pic>
      <p:pic>
        <p:nvPicPr>
          <p:cNvPr id="2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1584176" cy="1584176"/>
          </a:xfrm>
          <a:prstGeom prst="rect">
            <a:avLst/>
          </a:prstGeom>
          <a:noFill/>
        </p:spPr>
      </p:pic>
      <p:pic>
        <p:nvPicPr>
          <p:cNvPr id="3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1584176" cy="1584176"/>
          </a:xfrm>
          <a:prstGeom prst="rect">
            <a:avLst/>
          </a:prstGeom>
          <a:noFill/>
        </p:spPr>
      </p:pic>
      <p:pic>
        <p:nvPicPr>
          <p:cNvPr id="38" name="Picture 3" descr="C:\Users\Viktor\Desktop\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328809" cy="2692896"/>
          </a:xfrm>
          <a:prstGeom prst="rect">
            <a:avLst/>
          </a:prstGeom>
          <a:noFill/>
        </p:spPr>
      </p:pic>
      <p:pic>
        <p:nvPicPr>
          <p:cNvPr id="39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89040"/>
            <a:ext cx="1584176" cy="1828800"/>
          </a:xfrm>
          <a:prstGeom prst="rect">
            <a:avLst/>
          </a:prstGeom>
          <a:noFill/>
        </p:spPr>
      </p:pic>
      <p:pic>
        <p:nvPicPr>
          <p:cNvPr id="40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1584176" cy="1828800"/>
          </a:xfrm>
          <a:prstGeom prst="rect">
            <a:avLst/>
          </a:prstGeom>
          <a:noFill/>
        </p:spPr>
      </p:pic>
      <p:pic>
        <p:nvPicPr>
          <p:cNvPr id="41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933056"/>
            <a:ext cx="1584176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990600" y="1771651"/>
            <a:ext cx="7410450" cy="2524124"/>
          </a:xfrm>
          <a:prstGeom prst="snip1Rect">
            <a:avLst/>
          </a:prstGeom>
          <a:noFill/>
          <a:ln w="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Составитель: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noProof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Милашевская</a:t>
            </a:r>
            <a:r>
              <a:rPr lang="ru-RU" sz="4400" noProof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Н.В.-учитель-логопед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Юрьева Н.Г. </a:t>
            </a:r>
            <a:r>
              <a:rPr lang="ru-RU" sz="4400" noProof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воспитатель</a:t>
            </a:r>
            <a:endParaRPr lang="ru-RU" sz="4400" noProof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МБДОУ</a:t>
            </a:r>
            <a:r>
              <a:rPr kumimoji="0" lang="ru-RU" sz="440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города Иркутска детский сад № 172 «Радуга»</a:t>
            </a:r>
            <a:r>
              <a:rPr kumimoji="0" lang="ru-RU" sz="4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40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-171400"/>
            <a:ext cx="9251504" cy="70294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787" y="1571613"/>
            <a:ext cx="7720336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Четвертый лишний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развитие логического мышления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(Из 4-х цветов в прямоугольнике выбрать 1 лишний, который не подходит к остальным и объяснить почему ребенок так думает. Проверка правильности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ответа-по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щелчку, исчезнет «лишний» цветок)</a:t>
            </a:r>
          </a:p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745360" cy="2936904"/>
          </a:xfrm>
          <a:prstGeom prst="rect">
            <a:avLst/>
          </a:prstGeom>
          <a:noFill/>
        </p:spPr>
      </p:pic>
      <p:pic>
        <p:nvPicPr>
          <p:cNvPr id="1028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1464447" y="678637"/>
            <a:ext cx="2928958" cy="1857388"/>
          </a:xfrm>
          <a:prstGeom prst="rect">
            <a:avLst/>
          </a:prstGeom>
          <a:noFill/>
        </p:spPr>
      </p:pic>
      <p:pic>
        <p:nvPicPr>
          <p:cNvPr id="1029" name="Picture 5" descr="D:\ИНТЕРЕСНЫЕ КАРТИНКИ\Лексические темы\Цветы\11949865681873682217geranium_ganson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564697" cy="2857520"/>
          </a:xfrm>
          <a:prstGeom prst="rect">
            <a:avLst/>
          </a:prstGeom>
          <a:noFill/>
        </p:spPr>
      </p:pic>
      <p:pic>
        <p:nvPicPr>
          <p:cNvPr id="1030" name="Picture 6" descr="D:\ИНТЕРЕСНЫЕ КАРТИНКИ\Лексические темы\Цветы\aloeve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67229"/>
            <a:ext cx="1852617" cy="3123869"/>
          </a:xfrm>
          <a:prstGeom prst="rect">
            <a:avLst/>
          </a:prstGeom>
          <a:noFill/>
        </p:spPr>
      </p:pic>
      <p:pic>
        <p:nvPicPr>
          <p:cNvPr id="103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1032" name="Picture 8" descr="D:\ИНТЕРЕСНЫЕ КАРТИНКИ\Лексические темы\Цветы\img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0" b="6432"/>
          <a:stretch>
            <a:fillRect/>
          </a:stretch>
        </p:blipFill>
        <p:spPr bwMode="auto">
          <a:xfrm>
            <a:off x="2500298" y="3526146"/>
            <a:ext cx="2286016" cy="3117564"/>
          </a:xfrm>
          <a:prstGeom prst="rect">
            <a:avLst/>
          </a:prstGeom>
          <a:noFill/>
        </p:spPr>
      </p:pic>
      <p:pic>
        <p:nvPicPr>
          <p:cNvPr id="13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4250529" y="4250537"/>
            <a:ext cx="2928958" cy="1857388"/>
          </a:xfrm>
          <a:prstGeom prst="rect">
            <a:avLst/>
          </a:prstGeom>
          <a:noFill/>
        </p:spPr>
      </p:pic>
      <p:pic>
        <p:nvPicPr>
          <p:cNvPr id="1033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92906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2051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1837811" y="733903"/>
            <a:ext cx="2896612" cy="185738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1737" t="10101" r="6105" b="14140"/>
          <a:stretch>
            <a:fillRect/>
          </a:stretch>
        </p:blipFill>
        <p:spPr bwMode="auto">
          <a:xfrm>
            <a:off x="6715140" y="132645"/>
            <a:ext cx="2071702" cy="29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861048"/>
            <a:ext cx="2024740" cy="2857496"/>
          </a:xfrm>
          <a:prstGeom prst="rect">
            <a:avLst/>
          </a:prstGeom>
          <a:noFill/>
        </p:spPr>
      </p:pic>
      <p:pic>
        <p:nvPicPr>
          <p:cNvPr id="13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16632"/>
            <a:ext cx="1745360" cy="2936904"/>
          </a:xfrm>
          <a:prstGeom prst="rect">
            <a:avLst/>
          </a:prstGeom>
          <a:noFill/>
        </p:spPr>
      </p:pic>
      <p:pic>
        <p:nvPicPr>
          <p:cNvPr id="14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5064"/>
            <a:ext cx="2088232" cy="2520280"/>
          </a:xfrm>
          <a:prstGeom prst="rect">
            <a:avLst/>
          </a:prstGeom>
          <a:noFill/>
        </p:spPr>
      </p:pic>
      <p:pic>
        <p:nvPicPr>
          <p:cNvPr id="15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356273" y="4108801"/>
            <a:ext cx="2928958" cy="1857388"/>
          </a:xfrm>
          <a:prstGeom prst="rect">
            <a:avLst/>
          </a:prstGeom>
          <a:noFill/>
        </p:spPr>
      </p:pic>
      <p:pic>
        <p:nvPicPr>
          <p:cNvPr id="1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73016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6522" t="17447" r="6521" b="12295"/>
          <a:stretch>
            <a:fillRect/>
          </a:stretch>
        </p:blipFill>
        <p:spPr bwMode="auto">
          <a:xfrm>
            <a:off x="4786314" y="285728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715140" y="279775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2F7"/>
              </a:clrFrom>
              <a:clrTo>
                <a:srgbClr val="F4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16" y="3714752"/>
            <a:ext cx="38129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 l="55463" t="7192" r="6722" b="6506"/>
          <a:stretch>
            <a:fillRect/>
          </a:stretch>
        </p:blipFill>
        <p:spPr bwMode="auto">
          <a:xfrm>
            <a:off x="4429124" y="3857628"/>
            <a:ext cx="15627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804248" y="3717032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284265" y="796433"/>
            <a:ext cx="2928958" cy="1857388"/>
          </a:xfrm>
          <a:prstGeom prst="rect">
            <a:avLst/>
          </a:prstGeom>
          <a:noFill/>
        </p:spPr>
      </p:pic>
      <p:pic>
        <p:nvPicPr>
          <p:cNvPr id="1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48680"/>
            <a:ext cx="23762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57364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Назови ласково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существительных с помощью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уменьшительно – ласкательных суффиксо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(тюльпан-тюльпанчик)</a:t>
            </a:r>
          </a:p>
          <a:p>
            <a:pPr algn="ctr"/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238232" y="1762240"/>
            <a:ext cx="1938373" cy="985613"/>
          </a:xfrm>
          <a:prstGeom prst="rect">
            <a:avLst/>
          </a:prstGeom>
          <a:noFill/>
        </p:spPr>
      </p:pic>
      <p:pic>
        <p:nvPicPr>
          <p:cNvPr id="9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4175277" y="642478"/>
            <a:ext cx="3008023" cy="1928826"/>
          </a:xfrm>
          <a:prstGeom prst="rect">
            <a:avLst/>
          </a:prstGeom>
          <a:noFill/>
        </p:spPr>
      </p:pic>
      <p:pic>
        <p:nvPicPr>
          <p:cNvPr id="10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6966883" y="1677060"/>
            <a:ext cx="1782529" cy="114300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5072066" y="3643314"/>
            <a:ext cx="1785950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20272" y="4797152"/>
            <a:ext cx="114300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61048"/>
            <a:ext cx="1837217" cy="2724149"/>
          </a:xfrm>
          <a:prstGeom prst="rect">
            <a:avLst/>
          </a:prstGeom>
          <a:noFill/>
        </p:spPr>
      </p:pic>
      <p:pic>
        <p:nvPicPr>
          <p:cNvPr id="2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941168"/>
            <a:ext cx="1097220" cy="1496593"/>
          </a:xfrm>
          <a:prstGeom prst="rect">
            <a:avLst/>
          </a:prstGeom>
          <a:noFill/>
        </p:spPr>
      </p:pic>
      <p:pic>
        <p:nvPicPr>
          <p:cNvPr id="2" name="Picture 2" descr="C:\Users\Viktor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53136"/>
            <a:ext cx="1656184" cy="1988840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4"/>
            <a:ext cx="252028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2438400" cy="3014464"/>
          </a:xfrm>
          <a:prstGeom prst="rect">
            <a:avLst/>
          </a:prstGeom>
          <a:noFill/>
        </p:spPr>
      </p:pic>
      <p:pic>
        <p:nvPicPr>
          <p:cNvPr id="24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700808"/>
            <a:ext cx="1080120" cy="1368152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2479006" cy="2836912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484784"/>
            <a:ext cx="144016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Viktor\Desktop\gvozd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24" name="Picture 3" descr="C:\Users\Viktor\Desktop\gvozd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28800"/>
            <a:ext cx="1368152" cy="1503784"/>
          </a:xfrm>
          <a:prstGeom prst="rect">
            <a:avLst/>
          </a:prstGeom>
          <a:noFill/>
        </p:spPr>
      </p:pic>
      <p:pic>
        <p:nvPicPr>
          <p:cNvPr id="25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84784"/>
            <a:ext cx="1368152" cy="16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260</Words>
  <Application>Microsoft Office PowerPoint</Application>
  <PresentationFormat>Экран (4:3)</PresentationFormat>
  <Paragraphs>37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Скажи какое… Цель: образование прилагательных от существительных.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Екатерина Сергеевна</cp:lastModifiedBy>
  <cp:revision>40</cp:revision>
  <dcterms:created xsi:type="dcterms:W3CDTF">2015-04-06T06:03:36Z</dcterms:created>
  <dcterms:modified xsi:type="dcterms:W3CDTF">2022-12-09T06:09:26Z</dcterms:modified>
</cp:coreProperties>
</file>