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2" r:id="rId3"/>
    <p:sldId id="275" r:id="rId4"/>
    <p:sldId id="269" r:id="rId5"/>
    <p:sldId id="265" r:id="rId6"/>
    <p:sldId id="266" r:id="rId7"/>
    <p:sldId id="270" r:id="rId8"/>
    <p:sldId id="268" r:id="rId9"/>
    <p:sldId id="276" r:id="rId10"/>
    <p:sldId id="273" r:id="rId11"/>
    <p:sldId id="280" r:id="rId12"/>
    <p:sldId id="281" r:id="rId13"/>
    <p:sldId id="283" r:id="rId14"/>
    <p:sldId id="279" r:id="rId15"/>
    <p:sldId id="289" r:id="rId16"/>
    <p:sldId id="259" r:id="rId17"/>
    <p:sldId id="284" r:id="rId18"/>
    <p:sldId id="260" r:id="rId19"/>
    <p:sldId id="290" r:id="rId20"/>
    <p:sldId id="285" r:id="rId21"/>
    <p:sldId id="286" r:id="rId22"/>
    <p:sldId id="287" r:id="rId23"/>
    <p:sldId id="264" r:id="rId24"/>
    <p:sldId id="26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48"/>
    <a:srgbClr val="640000"/>
    <a:srgbClr val="DDD6EA"/>
    <a:srgbClr val="FF6600"/>
    <a:srgbClr val="FAFA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53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6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137" y="2767131"/>
            <a:ext cx="8188657" cy="292398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«Использование технологии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фасилитации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для построения эффективного взаимодействия субъектов в ДОО»</a:t>
            </a:r>
            <a:endParaRPr lang="ru-RU" sz="3600" dirty="0"/>
          </a:p>
        </p:txBody>
      </p:sp>
      <p:pic>
        <p:nvPicPr>
          <p:cNvPr id="1032" name="Picture 8" descr="C:\Users\Dasha\Desktop\depositphotos_49595661-stock-illustration-happy-cartoon-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365" y="177422"/>
            <a:ext cx="3548418" cy="3051628"/>
          </a:xfrm>
          <a:prstGeom prst="rect">
            <a:avLst/>
          </a:prstGeom>
          <a:noFill/>
        </p:spPr>
      </p:pic>
      <p:pic>
        <p:nvPicPr>
          <p:cNvPr id="1034" name="Picture 10" descr="C:\Users\Dasha\Desktop\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0742" y="177421"/>
            <a:ext cx="3603554" cy="3117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5647" y="218364"/>
            <a:ext cx="4380931" cy="615514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Заседание Госсовета РФ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«Лидеры России»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Dasha\Desktop\ли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955" y="218363"/>
            <a:ext cx="4230803" cy="3065993"/>
          </a:xfrm>
          <a:prstGeom prst="rect">
            <a:avLst/>
          </a:prstGeom>
          <a:noFill/>
        </p:spPr>
      </p:pic>
      <p:pic>
        <p:nvPicPr>
          <p:cNvPr id="3074" name="Picture 2" descr="C:\Users\Dasha\Desktop\ymx1glrvlk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617" y="3521124"/>
            <a:ext cx="3957849" cy="2831910"/>
          </a:xfrm>
          <a:prstGeom prst="rect">
            <a:avLst/>
          </a:prstGeom>
          <a:noFill/>
        </p:spPr>
      </p:pic>
      <p:pic>
        <p:nvPicPr>
          <p:cNvPr id="4" name="Picture 2" descr="C:\Users\Dasha\Desktop\IMG_0612-1024x6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3887" y="1665027"/>
            <a:ext cx="4318625" cy="3193576"/>
          </a:xfrm>
          <a:prstGeom prst="rect">
            <a:avLst/>
          </a:prstGeom>
          <a:noFill/>
        </p:spPr>
      </p:pic>
      <p:pic>
        <p:nvPicPr>
          <p:cNvPr id="2050" name="Picture 2" descr="C:\Users\Dasha\Desktop\картинки\Facilitation_p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0320" y="1924334"/>
            <a:ext cx="2565214" cy="2115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2388"/>
            <a:ext cx="7886700" cy="129653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Мировое кафе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это технология организации дискуссии в малых группах, это искусство разговора по делу в непринужденной и открытой атмосфере – в уютной обстановке привычного кафе.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Идеально подходит, когда нужно собрать информацию, организовать обмен мнениями большого количества людей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3643951"/>
            <a:ext cx="5922275" cy="2533011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2388"/>
            <a:ext cx="7886700" cy="129653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3643951"/>
            <a:ext cx="5922275" cy="2533011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5751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9685" y="464024"/>
            <a:ext cx="80248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Роли участников: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-спонсор кафе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(один человек или группа, заинтересованные в проведении);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«хозяин кафе»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фасилитатор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группа, помогающих управлять процессом);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-команда дизайна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(помогает организовать и провести мероприятие);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-участники собрания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2388"/>
            <a:ext cx="7886700" cy="129653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3643951"/>
            <a:ext cx="5922275" cy="2533011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954" y="1050879"/>
            <a:ext cx="8625385" cy="58071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9307" y="204716"/>
            <a:ext cx="8584441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«Мирового кафе»</a:t>
            </a:r>
          </a:p>
          <a:p>
            <a:r>
              <a:rPr lang="ru-RU" sz="2800" dirty="0" smtClean="0"/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объемная и актуальная для всех участников тема обсуждения;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максимально непринужденная и творческая обстановка, атмосфера гостеприимности и уюта рождают креативное настроение;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фокусирование на главном - важно не погрязнуть в мелочах и не «заболтать» проблему;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уважение к каждому участнику «мирового кафе», возможность проявить себя даже «тихоне»;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принцип «перекрестного опыления» - соединение разных мнений и точек зрения;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наглядность и результативность: перед завершением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cafe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все участники - в общем круге - обсуждают достижения «коллективного интеллекта».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ozecialo.pl/wp-content/uploads/2014/10/sky-background-download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2387" y="614148"/>
            <a:ext cx="8038531" cy="3370998"/>
          </a:xfrm>
          <a:noFill/>
        </p:spPr>
        <p:txBody>
          <a:bodyPr>
            <a:noAutofit/>
          </a:bodyPr>
          <a:lstStyle/>
          <a:p>
            <a: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4000" b="1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«Современные дети, родители и педагоги:  принципы взаимодействия»</a:t>
            </a:r>
            <a: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32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форма проведения</a:t>
            </a:r>
            <a:br>
              <a:rPr lang="ru-RU" sz="32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3200" b="1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«Мировое кафе» (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World cafe)</a:t>
            </a:r>
            <a: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endParaRPr lang="ru-RU" sz="3200" b="1" dirty="0">
              <a:ln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ozecialo.pl/wp-content/uploads/2014/10/sky-background-download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masterfulfacilitation.com/social/wp-content/uploads/2012/02/ag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0806" y="3117743"/>
            <a:ext cx="4913194" cy="37402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2387" y="614148"/>
            <a:ext cx="8038531" cy="3370998"/>
          </a:xfrm>
          <a:noFill/>
        </p:spPr>
        <p:txBody>
          <a:bodyPr>
            <a:noAutofit/>
          </a:bodyPr>
          <a:lstStyle/>
          <a:p>
            <a: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40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endParaRPr lang="ru-RU" sz="3200" b="1" dirty="0">
              <a:ln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</a:endParaRPr>
          </a:p>
        </p:txBody>
      </p:sp>
      <p:pic>
        <p:nvPicPr>
          <p:cNvPr id="6" name="Picture 2" descr="C:\Users\Dasha\Desktop\depositphotos_19761575-stock-illustration-timer-clock-with-5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011" y="191069"/>
            <a:ext cx="4320215" cy="3234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82137" y="504967"/>
            <a:ext cx="84343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Современный мир уже не тот, он изменился! Дети и родители тоже уже не те, что были 20-30 лет назад. Они –другие!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sz="2800" dirty="0" smtClean="0"/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Как в современном,  постоянно меняющемся мире построить модель взаимодействия семьи и детского сада в интересах ребенка.</a:t>
            </a:r>
          </a:p>
          <a:p>
            <a:pPr algn="ctr"/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4" descr="https://executiveleader.com/wp-content/uploads/2018/03/dialo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94078"/>
            <a:ext cx="9144000" cy="3063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92322" y="218364"/>
            <a:ext cx="6318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Задача: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3081" y="1255594"/>
            <a:ext cx="835242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Нам необходимо выработать основные принципы эффективного взаимодействия всех участников образовательных отношений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позициях: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«Семья – ребенок»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«Детский сад – ребенок»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«Семья – детский сад»</a:t>
            </a:r>
          </a:p>
          <a:p>
            <a:pPr algn="ctr"/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Dasha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854" y="2837596"/>
            <a:ext cx="3616656" cy="3290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29" name="Picture 1" descr="C:\Users\Dasha\Desktop\Новая папка (2)\2_bere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74"/>
            <a:ext cx="9143999" cy="6860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Представление результатов работы в группах </a:t>
            </a:r>
            <a:endParaRPr lang="ru-RU" dirty="0"/>
          </a:p>
        </p:txBody>
      </p:sp>
      <p:pic>
        <p:nvPicPr>
          <p:cNvPr id="4" name="Picture 2" descr="http://masterfulfacilitation.com/social/wp-content/uploads/2012/02/agi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3837" y="1825624"/>
            <a:ext cx="5296325" cy="5032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9558" y="600502"/>
            <a:ext cx="8038532" cy="137842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Цель: изменение традиционного видения процесса совместной работы педагога с детьми и родителями.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194" y="2074460"/>
            <a:ext cx="8598089" cy="356206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Признать равенство позиций всех субъектов совместной деятельности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Создавать оптимальный психологический настрой в группе, обеспечивая реализацию резервов (педагогов, родителей, детей) как партнеров по общению и учитывая эмоциональное состояние, индивидуальные особенности партнеров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научиться гибко перестраивать позицию, менять роль в общении, выбирая оптимальное сочетание средств общения и способов воздействия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55594" y="477672"/>
            <a:ext cx="67556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00752" y="1187356"/>
            <a:ext cx="779287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Взаимосвязь детского сада, семьи - необходимое условие успешного воспитания ребенка.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Оно должно основываться на следующих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принципах: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 Преемственность и согласованность действий.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Гуманный подход к выстраиванию взаимоотношений ДОУ с семьей.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Открытость по отношению к семье ребенка.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Доброжелательный стиль общения педагогов с родителями.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5) Индивидуальный подход.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6) Сотрудничество, а не наставничество.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7) Эффективность форм взаимодействия ДОУ и семьи.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8) Динамичность.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9) Обратная связь.</a:t>
            </a:r>
          </a:p>
          <a:p>
            <a:pPr fontAlgn="base"/>
            <a:endParaRPr lang="ru-RU" sz="3200" dirty="0" smtClean="0"/>
          </a:p>
          <a:p>
            <a:pPr fontAlgn="base"/>
            <a:endParaRPr lang="ru-RU" sz="3200" dirty="0" smtClean="0"/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petertrad.ru/wp-content/uploads/2016/04/colored_puzzle_connection_1600_wht_98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1366" y="4790364"/>
            <a:ext cx="2521440" cy="1787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32012" y="477673"/>
            <a:ext cx="8611737" cy="543180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Семья и детский сад - два воспитательных феномена, каждый из которых по- своему дает ребенку социальный опыт, но только в сочетании друг с другом они создают оптимальные условия для вхождения маленького человека в большой мир. Для нас оно станет возможным только благодаря объединению сил и сотрудничеству. Постепенно уйдет  непонимание, недоверие родителей. Взаимодействие родителей и детского сада редко возникает сразу. Это длительный процесс, долгий и кропотливый труд, требующий терпеливого, неуклонного следования выбранной цели.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400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Нужно продолжаю искать новые пути сотрудничества с родителями. Ведь у нас одна цель - воспитывать будущих созидателей жизни. Хочется верить, что наши дети, когда вырастут, будут достойными людьми.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5131" y="2722254"/>
            <a:ext cx="2916237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Dasha\Desktop\картинки\1107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5028" y="1596859"/>
            <a:ext cx="4353636" cy="3466460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>
            <a:off x="4995081" y="614149"/>
            <a:ext cx="3521123" cy="1897039"/>
          </a:xfrm>
          <a:prstGeom prst="wedgeEllipseCallout">
            <a:avLst>
              <a:gd name="adj1" fmla="val -50290"/>
              <a:gd name="adj2" fmla="val 51042"/>
            </a:avLst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)))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319" y="365127"/>
            <a:ext cx="8229600" cy="31287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фасилитации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родительских собраниях в ДОУ</a:t>
            </a:r>
            <a:endParaRPr lang="ru-RU" sz="4000" b="1" dirty="0"/>
          </a:p>
        </p:txBody>
      </p:sp>
      <p:pic>
        <p:nvPicPr>
          <p:cNvPr id="8" name="Содержимое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72" y="2467069"/>
            <a:ext cx="4334275" cy="326499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375" y="300252"/>
            <a:ext cx="8215953" cy="1351127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фасилитации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родительском собрании–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совокупность ролей, позиций, стилей и форм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фасилитации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Она состоит из следующих этапов: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773" y="1951629"/>
            <a:ext cx="8720920" cy="4053385"/>
          </a:xfrm>
        </p:spPr>
        <p:txBody>
          <a:bodyPr>
            <a:normAutofit fontScale="92500" lnSpcReduction="20000"/>
          </a:bodyPr>
          <a:lstStyle/>
          <a:p>
            <a:pPr marL="457200" indent="-4320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Вступление.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/Темы и задачи, которые стоят перед ними; объяснение участникам собрания формы работы. Важно давать четкие инструкции по форме работы/.</a:t>
            </a:r>
          </a:p>
          <a:p>
            <a:pPr marL="457200" indent="-4320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Постановка вопроса.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/необходимо правильно сформулировать вопрос, он должен быть таким, на который трудно ответь «да» или «нет», вызывать желание поделиться опытом/.</a:t>
            </a:r>
          </a:p>
          <a:p>
            <a:pPr marL="457200" indent="-4320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Поддержание группового взаимодействия.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/избирается такая тактика ведения дискуссии, который позволяет родителям максимально раскрыться, выработать консолидированное решение и оформить его в виде рисунка, схемы, презентации, письменного решения, протокола/.</a:t>
            </a:r>
          </a:p>
          <a:p>
            <a:pPr marL="457200" indent="-4320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Инициирование консолидированного решения.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/педагог стимулирует группу к принятию общего решения, выработки схемы выступления группы, распределению ролей выступающих, анализу группового процесса принятия решения, оценке результатов работы/.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2" y="3712192"/>
            <a:ext cx="3562066" cy="29752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690689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фасилитации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5945" y="1160060"/>
            <a:ext cx="7886700" cy="3138985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Решение конкретных вопросов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Поиск решений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Обсуждение совместных мероприятий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Разрешение сложных или конфликтных ситуаций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 </a:t>
            </a:r>
            <a:r>
              <a:rPr lang="ru-RU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фасилитации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3794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организационные решения и предложения, 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зафиксированы в протоколе мероприятия и которые повлекут 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собой те или иные изменения 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организационного характера, 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воспитательного.</a:t>
            </a:r>
          </a:p>
          <a:p>
            <a:pPr algn="ctr"/>
            <a:endParaRPr lang="ru-RU" sz="3000" dirty="0"/>
          </a:p>
        </p:txBody>
      </p:sp>
      <p:pic>
        <p:nvPicPr>
          <p:cNvPr id="4099" name="Picture 3" descr="C:\Users\Dasha\Desktop\картинки\1107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2786" y="1924405"/>
            <a:ext cx="2112850" cy="2620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81" y="365126"/>
            <a:ext cx="8270543" cy="1818516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Фасилитация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этимологически имеет латинское происхождение /ускорять, стимулировать/.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Фасилитация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производное от глагола – облегчать, помогать, способствовать.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024" y="2279175"/>
            <a:ext cx="8229600" cy="3289111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Фасилитация, как продукт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накопительный эффект совместной деятельности и общения ( по типу «Одна голова хорошо, а две лучше»), видимый результат совместных усилий, удовлетворяющих всех участников, отражающий вклад каждого и иллюстрирующий достижения всех.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Фасилитация, как условие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эффективное взаимодействие в процессе обучения и воспитания, позволяет преодолевать коммуникативные барьеры между людьми.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44" y="924543"/>
            <a:ext cx="1084273" cy="131368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842" y="1"/>
            <a:ext cx="8420668" cy="521344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такой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фасилитатор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 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ролевая позиция ведущего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организации групповой деятельности, которая характеризуется определенными правилами эффективной совместной работы.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Фасилитатор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облегчает, организует, направляет, стимулирует и оптимизирует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процесс на основе  поставленной  перед группой задачи.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 в роли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фасилитатора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меняет свою позицию, демонстрирует способность инициировать продуктивную деятельность группы, поддерживая необходимый настрой,  создавая комфортный микроклимат в группе, вдохновляя участников совместной деятельности на принятие консолидированных и непротиворечивых решений.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Dasha\Desktop\картинки\wwch-st-bz-facilit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7903" y="1674811"/>
            <a:ext cx="1637733" cy="1436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фасилитатора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характерно несколько «не»: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719617"/>
            <a:ext cx="7886700" cy="403973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 заинтересован в итогах обсуждения;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 предлагает свои схемы действия, свой стереотип восприятия, свой взгляд на проблему;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 участвует в прениях, а только организует их, обеспечивает выполнение повестки;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 даёт ответов на вопросы, не предлагает решения проблем, а предоставляет средства, с помощью которых участники взаимодействия сами находят решение.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93" y="559559"/>
            <a:ext cx="7886700" cy="4735773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</a:t>
            </a:r>
            <a:r>
              <a:rPr lang="ru-RU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фасилитации</a:t>
            </a: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1.мировое кафе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2.поиск будущего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3.конференция «Поиск»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4.технология открытого пространства      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5.динамическая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фасилитация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6.саммит позитивных перемен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7.выход за рамки</a:t>
            </a:r>
            <a:endParaRPr lang="ru-RU" dirty="0"/>
          </a:p>
        </p:txBody>
      </p:sp>
      <p:pic>
        <p:nvPicPr>
          <p:cNvPr id="4" name="Picture 2" descr="http://masterfulfacilitation.com/social/wp-content/uploads/2012/02/ag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2878" y="355701"/>
            <a:ext cx="3343702" cy="2481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2388"/>
            <a:ext cx="7886700" cy="129653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фасилитации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Wold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café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«Мировое кафе»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46663"/>
            <a:ext cx="7886700" cy="47303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Авторами являются </a:t>
            </a:r>
          </a:p>
          <a:p>
            <a:pPr algn="ctr">
              <a:buFont typeface="Wingdings 2" pitchFamily="18" charset="2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Х. Браун и Д.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Исаакс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86603"/>
            <a:ext cx="9144000" cy="71446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827</Words>
  <Application>Microsoft Office PowerPoint</Application>
  <PresentationFormat>Экран (4:3)</PresentationFormat>
  <Paragraphs>94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«Использование технологии фасилитации для построения эффективного взаимодействия субъектов в ДОО»</vt:lpstr>
      <vt:lpstr>Цель: изменение традиционного видения процесса совместной работы педагога с детьми и родителями.</vt:lpstr>
      <vt:lpstr>Задачи фасилитации</vt:lpstr>
      <vt:lpstr>Итог фасилитации</vt:lpstr>
      <vt:lpstr>Фасилитация этимологически имеет латинское происхождение /ускорять, стимулировать/. Фасилитация производное от глагола – облегчать, помогать, способствовать.</vt:lpstr>
      <vt:lpstr> Кто такой фасилитатор?    Это ролевая позиция ведущего при организации групповой деятельности, которая характеризуется определенными правилами эффективной совместной работы.  Фасилитатор облегчает, организует, направляет, стимулирует и оптимизирует процесс на основе  поставленной  перед группой задачи. Педагог в роли фасилитатора меняет свою позицию, демонстрирует способность инициировать продуктивную деятельность группы, поддерживая необходимый настрой,  создавая комфортный микроклимат в группе, вдохновляя участников совместной деятельности на принятие консолидированных и непротиворечивых решений.</vt:lpstr>
      <vt:lpstr>Для фасилитатора характерно несколько «не»:</vt:lpstr>
      <vt:lpstr>Модели фасилитации:  1.мировое кафе  2.поиск будущего 3.конференция «Поиск» 4.технология открытого пространства        5.динамическая фасилитация 6.саммит позитивных перемен 7.выход за рамки</vt:lpstr>
      <vt:lpstr>Модель фасилитации «Wold café»  «Мировое кафе»  </vt:lpstr>
      <vt:lpstr>Заседание Госсовета РФ          Конкурс «Лидеры России»</vt:lpstr>
      <vt:lpstr>     Мировое кафе – это технология организации дискуссии в малых группах, это искусство разговора по делу в непринужденной и открытой атмосфере – в уютной обстановке привычного кафе.  Идеально подходит, когда нужно собрать информацию, организовать обмен мнениями большого количества людей.   </vt:lpstr>
      <vt:lpstr>     </vt:lpstr>
      <vt:lpstr>     </vt:lpstr>
      <vt:lpstr>             «Современные дети, родители и педагоги:  принципы взаимодействия» форма проведения «Мировое кафе» (World cafe) </vt:lpstr>
      <vt:lpstr>              </vt:lpstr>
      <vt:lpstr>Слайд 16</vt:lpstr>
      <vt:lpstr>Слайд 17</vt:lpstr>
      <vt:lpstr>Слайд 18</vt:lpstr>
      <vt:lpstr>Представление результатов работы в группах </vt:lpstr>
      <vt:lpstr>Слайд 20</vt:lpstr>
      <vt:lpstr>Слайд 21</vt:lpstr>
      <vt:lpstr>Слайд 22</vt:lpstr>
      <vt:lpstr>Технологии фасилитации на родительских собраниях в ДОУ</vt:lpstr>
      <vt:lpstr>Процедура фасилитации на родительском собрании– это совокупность ролей, позиций, стилей и форм фасилитации. Она состоит из следующих этапов: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Dasha</cp:lastModifiedBy>
  <cp:revision>126</cp:revision>
  <dcterms:created xsi:type="dcterms:W3CDTF">2014-11-21T11:00:06Z</dcterms:created>
  <dcterms:modified xsi:type="dcterms:W3CDTF">2020-01-28T17:52:56Z</dcterms:modified>
</cp:coreProperties>
</file>