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76" r:id="rId2"/>
    <p:sldId id="282" r:id="rId3"/>
    <p:sldId id="278" r:id="rId4"/>
    <p:sldId id="279" r:id="rId5"/>
    <p:sldId id="281" r:id="rId6"/>
    <p:sldId id="299" r:id="rId7"/>
    <p:sldId id="277" r:id="rId8"/>
    <p:sldId id="300" r:id="rId9"/>
    <p:sldId id="286" r:id="rId10"/>
    <p:sldId id="287" r:id="rId11"/>
    <p:sldId id="298" r:id="rId12"/>
    <p:sldId id="290" r:id="rId13"/>
    <p:sldId id="289" r:id="rId14"/>
    <p:sldId id="291" r:id="rId15"/>
    <p:sldId id="292" r:id="rId16"/>
    <p:sldId id="293" r:id="rId17"/>
    <p:sldId id="302" r:id="rId18"/>
    <p:sldId id="294" r:id="rId19"/>
    <p:sldId id="283" r:id="rId20"/>
    <p:sldId id="284" r:id="rId21"/>
  </p:sldIdLst>
  <p:sldSz cx="9144000" cy="6858000" type="screen4x3"/>
  <p:notesSz cx="6858000" cy="9144000"/>
  <p:defaultTextStyle>
    <a:defPPr>
      <a:defRPr lang="ru-RU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 snapToObjects="1">
      <p:cViewPr varScale="1">
        <p:scale>
          <a:sx n="106" d="100"/>
          <a:sy n="106" d="100"/>
        </p:scale>
        <p:origin x="-108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0D02-5BAA-464D-80A3-CBCE4ECC3256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CA9-C665-164D-BB9C-0AB3E898DD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007816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0D02-5BAA-464D-80A3-CBCE4ECC3256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CA9-C665-164D-BB9C-0AB3E898DD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0152827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0D02-5BAA-464D-80A3-CBCE4ECC3256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CA9-C665-164D-BB9C-0AB3E898DD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80405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0D02-5BAA-464D-80A3-CBCE4ECC3256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CA9-C665-164D-BB9C-0AB3E898DD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88451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0D02-5BAA-464D-80A3-CBCE4ECC3256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CA9-C665-164D-BB9C-0AB3E898DD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0785763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0D02-5BAA-464D-80A3-CBCE4ECC3256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CA9-C665-164D-BB9C-0AB3E898DD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14227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0D02-5BAA-464D-80A3-CBCE4ECC3256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CA9-C665-164D-BB9C-0AB3E898DD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924369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0D02-5BAA-464D-80A3-CBCE4ECC3256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CA9-C665-164D-BB9C-0AB3E898DD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583050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0D02-5BAA-464D-80A3-CBCE4ECC3256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CA9-C665-164D-BB9C-0AB3E898DD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05358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0D02-5BAA-464D-80A3-CBCE4ECC3256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CA9-C665-164D-BB9C-0AB3E898DD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699934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D0D02-5BAA-464D-80A3-CBCE4ECC3256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E7CA9-C665-164D-BB9C-0AB3E898DD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992261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1D0D02-5BAA-464D-80A3-CBCE4ECC3256}" type="datetimeFigureOut">
              <a:rPr lang="ru-RU" smtClean="0"/>
              <a:pPr/>
              <a:t>21.12.2020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E7CA9-C665-164D-BB9C-0AB3E898DD5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6771701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https://img4.goodfon.ru/original/1920x1170/a/60/romashka-kosmeia-lepestki-lug-kollazh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Заголовок 3"/>
          <p:cNvSpPr txBox="1">
            <a:spLocks/>
          </p:cNvSpPr>
          <p:nvPr/>
        </p:nvSpPr>
        <p:spPr>
          <a:xfrm>
            <a:off x="188259" y="274638"/>
            <a:ext cx="9144000" cy="208308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all" normalizeH="0" baseline="0" noProof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рассказы о луговых   и полевых цветах в картинках </a:t>
            </a:r>
            <a:r>
              <a:rPr kumimoji="0" lang="ru-RU" sz="5400" b="1" i="0" u="none" strike="noStrike" kern="1200" cap="all" normalizeH="0" noProof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ru-RU" sz="5400" b="1" i="0" u="none" strike="noStrike" kern="1200" cap="all" normalizeH="0" baseline="0" noProof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4631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одним вырезанным углом 7"/>
          <p:cNvSpPr/>
          <p:nvPr/>
        </p:nvSpPr>
        <p:spPr>
          <a:xfrm>
            <a:off x="-107576" y="0"/>
            <a:ext cx="9144000" cy="6858000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-1" y="1138518"/>
            <a:ext cx="8901953" cy="4987645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i="1" dirty="0" smtClean="0"/>
              <a:t>Добрый день, ромашка,</a:t>
            </a:r>
            <a:endParaRPr lang="ru-RU" sz="1600" dirty="0" smtClean="0"/>
          </a:p>
          <a:p>
            <a:pPr>
              <a:buNone/>
            </a:pPr>
            <a:r>
              <a:rPr lang="ru-RU" sz="1600" i="1" dirty="0" smtClean="0"/>
              <a:t>Белая рубашка,</a:t>
            </a:r>
            <a:endParaRPr lang="ru-RU" sz="1600" dirty="0" smtClean="0"/>
          </a:p>
          <a:p>
            <a:pPr>
              <a:buNone/>
            </a:pPr>
            <a:r>
              <a:rPr lang="ru-RU" sz="1600" i="1" dirty="0" smtClean="0"/>
              <a:t>Желтая середочка,</a:t>
            </a:r>
            <a:endParaRPr lang="ru-RU" sz="1600" dirty="0" smtClean="0"/>
          </a:p>
          <a:p>
            <a:pPr>
              <a:buNone/>
            </a:pPr>
            <a:r>
              <a:rPr lang="ru-RU" sz="1600" i="1" dirty="0" smtClean="0"/>
              <a:t>Листья – словно лодочка!</a:t>
            </a:r>
          </a:p>
          <a:p>
            <a:pPr marL="0" algn="just">
              <a:buNone/>
            </a:pPr>
            <a:r>
              <a:rPr lang="ru-RU" sz="1600" i="1" dirty="0" smtClean="0">
                <a:solidFill>
                  <a:srgbClr val="FF0000"/>
                </a:solidFill>
              </a:rPr>
              <a:t>Какая рубашка у ромашки? А серединка какая? Чем ее листья похожи на лодочку? А еще на что они похожи</a:t>
            </a:r>
            <a:r>
              <a:rPr lang="ru-RU" sz="1600" i="1" dirty="0" smtClean="0">
                <a:solidFill>
                  <a:srgbClr val="FF0000"/>
                </a:solidFill>
              </a:rPr>
              <a:t>?</a:t>
            </a:r>
            <a:r>
              <a:rPr lang="ru-RU" sz="1600" dirty="0" smtClean="0"/>
              <a:t> Из ромашки девочки плетут красивые веночки, украшают свои симпатичнее головки, дарят подружкам</a:t>
            </a:r>
            <a:r>
              <a:rPr lang="ru-RU" sz="1600" dirty="0" smtClean="0"/>
              <a:t>.</a:t>
            </a:r>
            <a:r>
              <a:rPr lang="ru-RU" sz="1600" dirty="0" smtClean="0"/>
              <a:t> Какие шикарные букеты получаются из цветов ромашек. </a:t>
            </a:r>
            <a:r>
              <a:rPr lang="ru-RU" sz="1600" dirty="0" smtClean="0"/>
              <a:t>Вот </a:t>
            </a:r>
            <a:r>
              <a:rPr lang="ru-RU" sz="1600" dirty="0" smtClean="0"/>
              <a:t>букет полевых ромашек</a:t>
            </a:r>
            <a:r>
              <a:rPr lang="ru-RU" sz="1600" dirty="0" smtClean="0"/>
              <a:t>.</a:t>
            </a:r>
            <a:r>
              <a:rPr lang="ru-RU" sz="1600" dirty="0" smtClean="0"/>
              <a:t> Цветы ромашки бывают крупные и мелкие. Она считается королевой полей, лугов, лесов. Любит расти у обочин дорог</a:t>
            </a:r>
            <a:r>
              <a:rPr lang="ru-RU" sz="1600" dirty="0" smtClean="0"/>
              <a:t>.</a:t>
            </a:r>
            <a:endParaRPr lang="ru-RU" sz="1600" i="1" dirty="0">
              <a:solidFill>
                <a:srgbClr val="FF0000"/>
              </a:solidFill>
            </a:endParaRPr>
          </a:p>
        </p:txBody>
      </p:sp>
      <p:sp>
        <p:nvSpPr>
          <p:cNvPr id="9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6128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cap="all" noProof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ромашка</a:t>
            </a:r>
            <a:endParaRPr kumimoji="0" lang="ru-RU" sz="3600" b="1" i="0" u="none" strike="noStrike" kern="1200" cap="all" normalizeH="0" baseline="0" noProof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3" descr="C:\Users\Viktor\Desktop\614-8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87153" y="3388659"/>
            <a:ext cx="4114799" cy="34693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углом 8"/>
          <p:cNvSpPr/>
          <p:nvPr/>
        </p:nvSpPr>
        <p:spPr>
          <a:xfrm>
            <a:off x="0" y="0"/>
            <a:ext cx="9144000" cy="6858000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230819" y="798990"/>
            <a:ext cx="5264546" cy="5877018"/>
          </a:xfrm>
        </p:spPr>
        <p:txBody>
          <a:bodyPr>
            <a:normAutofit fontScale="85000" lnSpcReduction="20000"/>
          </a:bodyPr>
          <a:lstStyle/>
          <a:p>
            <a:pPr marL="0" algn="just">
              <a:buNone/>
            </a:pPr>
            <a:r>
              <a:rPr lang="ru-RU" dirty="0" smtClean="0"/>
              <a:t>Незабудка цветет очень долго почти до осени. Их много на берегах ручьев. Лепестки незабудки голубого цвета. </a:t>
            </a:r>
            <a:r>
              <a:rPr lang="ru-RU" dirty="0" smtClean="0">
                <a:solidFill>
                  <a:srgbClr val="FF0000"/>
                </a:solidFill>
              </a:rPr>
              <a:t>А что еще летом голубого цвета? </a:t>
            </a:r>
            <a:r>
              <a:rPr lang="ru-RU" dirty="0" smtClean="0"/>
              <a:t>Да, небо голубое, ручеек и речка тоже голубая. А в серединке у незабудки крохотная желтая серединка как маленькое солнышко. Она как будто нам говорит : «Не забудь». В середине мая, когда пышно расцветают фруктовые сады, а черемуха завивает душистые белые кисти, по берегам речек, озер и ручьев раскрываются небесно-голубые глазки незабудок. Незабудки любят тень и влагу, часто они расцветают на болотных кочках. Поэтому и называют этот цветок незабудкой болотной.</a:t>
            </a:r>
          </a:p>
          <a:p>
            <a:pPr marL="0" algn="just">
              <a:buNone/>
            </a:pPr>
            <a:r>
              <a:rPr lang="ru-RU" dirty="0" smtClean="0"/>
              <a:t>У незабудки продолговатые светло-зеленые листья, невысокий стебелек, который украшает цветок с пятью лепестками нежно-голубого цвета, а в центре расположено ярко-желтое колечко. Шмели и пчелы замечают его издалека и летят к незабудке, привлеченные ее цветом и тонким медовым ароматом.</a:t>
            </a:r>
          </a:p>
          <a:p>
            <a:endParaRPr lang="ru-RU" dirty="0"/>
          </a:p>
        </p:txBody>
      </p:sp>
      <p:sp>
        <p:nvSpPr>
          <p:cNvPr id="7" name="Заголовок 3"/>
          <p:cNvSpPr txBox="1">
            <a:spLocks noGrp="1"/>
          </p:cNvSpPr>
          <p:nvPr>
            <p:ph type="title"/>
          </p:nvPr>
        </p:nvSpPr>
        <p:spPr>
          <a:xfrm>
            <a:off x="230819" y="0"/>
            <a:ext cx="8731189" cy="7989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незабудка</a:t>
            </a:r>
            <a:endParaRPr kumimoji="0" lang="ru-RU" sz="3600" b="1" i="0" u="none" strike="noStrike" kern="1200" cap="all" normalizeH="0" baseline="0" noProof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3" descr="C:\Users\Viktor\Desktop\vesna-goluboi-tsvet-dacha-krasota-mai-makro-nezhnost-nezabud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495365" y="3469341"/>
            <a:ext cx="3466643" cy="320666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одним вырезанным углом 3"/>
          <p:cNvSpPr/>
          <p:nvPr/>
        </p:nvSpPr>
        <p:spPr>
          <a:xfrm>
            <a:off x="-219635" y="0"/>
            <a:ext cx="9457766" cy="6858000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dirty="0" smtClean="0"/>
              <a:t>  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1093693"/>
            <a:ext cx="9036424" cy="5597245"/>
          </a:xfrm>
        </p:spPr>
        <p:txBody>
          <a:bodyPr/>
          <a:lstStyle/>
          <a:p>
            <a:pPr marL="0" algn="just">
              <a:spcBef>
                <a:spcPts val="0"/>
              </a:spcBef>
              <a:buNone/>
            </a:pPr>
            <a:r>
              <a:rPr lang="ru-RU" sz="1600" dirty="0" smtClean="0"/>
              <a:t> У </a:t>
            </a:r>
            <a:r>
              <a:rPr lang="ru-RU" sz="1600" dirty="0" smtClean="0"/>
              <a:t>васильков очень красивая форма лепестка – с </a:t>
            </a:r>
            <a:r>
              <a:rPr lang="ru-RU" sz="1600" dirty="0" err="1" smtClean="0"/>
              <a:t>зазубринками</a:t>
            </a:r>
            <a:r>
              <a:rPr lang="ru-RU" sz="1600" dirty="0" smtClean="0"/>
              <a:t> </a:t>
            </a:r>
            <a:r>
              <a:rPr lang="ru-RU" sz="1600" dirty="0" smtClean="0"/>
              <a:t> по </a:t>
            </a:r>
            <a:r>
              <a:rPr lang="ru-RU" sz="1600" dirty="0" smtClean="0"/>
              <a:t>краям. А головка цветочка </a:t>
            </a:r>
            <a:r>
              <a:rPr lang="ru-RU" sz="1600" dirty="0" smtClean="0"/>
              <a:t>будто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600" dirty="0" smtClean="0"/>
              <a:t>лежит </a:t>
            </a:r>
            <a:r>
              <a:rPr lang="ru-RU" sz="1600" dirty="0" smtClean="0"/>
              <a:t>на зеленой шишечке. </a:t>
            </a:r>
            <a:r>
              <a:rPr lang="ru-RU" sz="1600" i="1" dirty="0" smtClean="0">
                <a:solidFill>
                  <a:srgbClr val="FF0000"/>
                </a:solidFill>
              </a:rPr>
              <a:t>На какое имя мальчика похоже название этого цветка? </a:t>
            </a:r>
            <a:r>
              <a:rPr lang="ru-RU" sz="1600" dirty="0" smtClean="0"/>
              <a:t>Василий, Вася- </a:t>
            </a:r>
            <a:r>
              <a:rPr lang="ru-RU" sz="1600" dirty="0" smtClean="0"/>
              <a:t>Василек</a:t>
            </a:r>
            <a:r>
              <a:rPr lang="ru-RU" sz="1600" dirty="0" smtClean="0"/>
              <a:t>.</a:t>
            </a:r>
            <a:r>
              <a:rPr lang="ru-RU" sz="1600" dirty="0" smtClean="0"/>
              <a:t> У </a:t>
            </a:r>
            <a:r>
              <a:rPr lang="ru-RU" sz="1600" dirty="0" smtClean="0"/>
              <a:t>василька </a:t>
            </a:r>
            <a:r>
              <a:rPr lang="ru-RU" sz="1600" dirty="0" smtClean="0"/>
              <a:t>прямой, слегка опушенный волосками стебель, темно-зеленые </a:t>
            </a:r>
            <a:r>
              <a:rPr lang="ru-RU" sz="1600" dirty="0" smtClean="0"/>
              <a:t>листья, украшенные </a:t>
            </a:r>
            <a:r>
              <a:rPr lang="ru-RU" sz="1600" dirty="0" smtClean="0"/>
              <a:t>острыми зубчиками, довольно крупный ярко-синий </a:t>
            </a:r>
            <a:r>
              <a:rPr lang="ru-RU" sz="1600" dirty="0" smtClean="0"/>
              <a:t>цветок.</a:t>
            </a:r>
          </a:p>
          <a:p>
            <a:pPr marL="0" algn="just">
              <a:spcBef>
                <a:spcPts val="0"/>
              </a:spcBef>
              <a:buNone/>
            </a:pPr>
            <a:r>
              <a:rPr lang="ru-RU" sz="1600" dirty="0" smtClean="0"/>
              <a:t> Если приглядеться внимательно, то можно заметить, что цветок василька состоит из многих небольших соцветий, собранных в корзиночку. В каждом маленьком цветке прячется капелька меда. Своим ярким синим цветом, хорошо заметным среди золотых колосьев ржи и пшеницы, и приятным ароматом василек привлекает насекомых, которые прилетают к цветам за душистым нектаром и сладкой пыльцой. Перелетая с василька на василек, пчелы и шмели опыляют цветы.</a:t>
            </a:r>
            <a:r>
              <a:rPr lang="ru-RU" sz="1600" dirty="0" smtClean="0"/>
              <a:t> Васильки цветут все лето, с июня по сентябрь. </a:t>
            </a:r>
            <a:endParaRPr lang="ru-RU" sz="1600" dirty="0" smtClean="0"/>
          </a:p>
          <a:p>
            <a:pPr marL="0" algn="r">
              <a:spcBef>
                <a:spcPts val="0"/>
              </a:spcBef>
              <a:buNone/>
            </a:pPr>
            <a:r>
              <a:rPr lang="ru-RU" sz="1600" dirty="0" smtClean="0"/>
              <a:t> </a:t>
            </a:r>
            <a:r>
              <a:rPr lang="ru-RU" sz="1600" dirty="0" smtClean="0"/>
              <a:t>                                                                                               Отцветая</a:t>
            </a:r>
            <a:r>
              <a:rPr lang="ru-RU" sz="1600" dirty="0" smtClean="0"/>
              <a:t>, васильки теряют свой ярко-синий </a:t>
            </a:r>
            <a:r>
              <a:rPr lang="ru-RU" sz="1600" dirty="0" smtClean="0"/>
              <a:t>цвет           и становятся </a:t>
            </a:r>
            <a:r>
              <a:rPr lang="ru-RU" sz="1600" dirty="0" smtClean="0"/>
              <a:t>сначала розовыми, а потом и совсем </a:t>
            </a:r>
            <a:endParaRPr lang="ru-RU" sz="1600" dirty="0" smtClean="0"/>
          </a:p>
          <a:p>
            <a:pPr marL="0">
              <a:spcBef>
                <a:spcPts val="0"/>
              </a:spcBef>
              <a:buNone/>
            </a:pPr>
            <a:r>
              <a:rPr lang="ru-RU" sz="1600" dirty="0" smtClean="0"/>
              <a:t> </a:t>
            </a:r>
            <a:r>
              <a:rPr lang="ru-RU" sz="1600" dirty="0" smtClean="0"/>
              <a:t>                                                                                                 белыми</a:t>
            </a:r>
            <a:r>
              <a:rPr lang="ru-RU" sz="1600" dirty="0" smtClean="0"/>
              <a:t>. </a:t>
            </a:r>
            <a:endParaRPr lang="ru-RU" sz="1600" dirty="0" smtClean="0"/>
          </a:p>
          <a:p>
            <a:pPr marL="0">
              <a:spcBef>
                <a:spcPts val="0"/>
              </a:spcBef>
              <a:buNone/>
            </a:pPr>
            <a:r>
              <a:rPr lang="ru-RU" sz="1600" dirty="0" smtClean="0"/>
              <a:t>                                                                                                  К </a:t>
            </a:r>
            <a:r>
              <a:rPr lang="ru-RU" sz="1600" dirty="0" smtClean="0"/>
              <a:t>отцветающим василькам насекомые </a:t>
            </a:r>
            <a:endParaRPr lang="ru-RU" sz="1600" dirty="0" smtClean="0"/>
          </a:p>
          <a:p>
            <a:pPr marL="0">
              <a:spcBef>
                <a:spcPts val="0"/>
              </a:spcBef>
              <a:buNone/>
            </a:pPr>
            <a:r>
              <a:rPr lang="ru-RU" sz="1600" dirty="0" smtClean="0"/>
              <a:t> </a:t>
            </a:r>
            <a:r>
              <a:rPr lang="ru-RU" sz="1600" dirty="0" smtClean="0"/>
              <a:t>                                                                                                 не </a:t>
            </a:r>
            <a:r>
              <a:rPr lang="ru-RU" sz="1600" dirty="0" smtClean="0"/>
              <a:t>торопятся, они знают, что меда </a:t>
            </a:r>
            <a:r>
              <a:rPr lang="ru-RU" sz="1600" dirty="0" smtClean="0"/>
              <a:t>в них  больше</a:t>
            </a:r>
          </a:p>
          <a:p>
            <a:pPr marL="0">
              <a:buNone/>
            </a:pPr>
            <a:r>
              <a:rPr lang="ru-RU" sz="1600" dirty="0" smtClean="0"/>
              <a:t>                                                                                                  нет.</a:t>
            </a:r>
            <a:endParaRPr lang="ru-RU" sz="1600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5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6756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cap="all" noProof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василек</a:t>
            </a:r>
            <a:endParaRPr kumimoji="0" lang="ru-RU" sz="3600" b="1" i="0" u="none" strike="noStrike" kern="1200" cap="all" normalizeH="0" baseline="0" noProof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2" descr="C:\Users\Viktor\Desktop\s12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558987"/>
            <a:ext cx="4598894" cy="3299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Прямоугольник с одним вырезанным углом 11"/>
          <p:cNvSpPr/>
          <p:nvPr/>
        </p:nvSpPr>
        <p:spPr>
          <a:xfrm>
            <a:off x="-107576" y="0"/>
            <a:ext cx="9144000" cy="6858000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-1" y="1039906"/>
            <a:ext cx="8857129" cy="5629835"/>
          </a:xfrm>
        </p:spPr>
        <p:txBody>
          <a:bodyPr>
            <a:normAutofit/>
          </a:bodyPr>
          <a:lstStyle/>
          <a:p>
            <a:pPr marL="0" algn="just">
              <a:buNone/>
            </a:pPr>
            <a:r>
              <a:rPr lang="ru-RU" sz="1600" dirty="0" smtClean="0"/>
              <a:t>Лютик – желтый, красивый. А когда лютиков много, то получается настоящий золотой ковер из них.</a:t>
            </a:r>
          </a:p>
          <a:p>
            <a:pPr marL="0" algn="just">
              <a:buNone/>
            </a:pPr>
            <a:r>
              <a:rPr lang="ru-RU" sz="1600" dirty="0" smtClean="0"/>
              <a:t>Кажется, что лютик совсем безобидный. А на самом деле он ядовитый! Лютый! Наверное, не зря так называется! Лютый лютик. </a:t>
            </a:r>
            <a:r>
              <a:rPr lang="ru-RU" sz="1600" i="1" dirty="0" smtClean="0">
                <a:solidFill>
                  <a:srgbClr val="FF0000"/>
                </a:solidFill>
              </a:rPr>
              <a:t>Кого называют лютым? Лютый ураган, лютый зверь, лютый разбойник. </a:t>
            </a:r>
            <a:r>
              <a:rPr lang="ru-RU" sz="1600" dirty="0" smtClean="0"/>
              <a:t>Вот какой характер у лютика!</a:t>
            </a:r>
          </a:p>
          <a:p>
            <a:pPr marL="0" algn="just">
              <a:buNone/>
            </a:pPr>
            <a:r>
              <a:rPr lang="ru-RU" sz="1600" dirty="0" smtClean="0"/>
              <a:t>Почему же лютик лютый? У него ядовитый сок. И если этот сок лютика попадет на кожу человека, то это место будет жечь и щипать. В старину лютиком даже лечили – намажут спину, а это место начинает страшно щипать как от горчичника. Вот и назвали его лютым.</a:t>
            </a:r>
          </a:p>
          <a:p>
            <a:pPr marL="0" algn="just">
              <a:buNone/>
            </a:pPr>
            <a:r>
              <a:rPr lang="ru-RU" sz="1600" dirty="0" smtClean="0"/>
              <a:t>Есть у лютиков еще одно название — тоже очень интересное. Их называют «куриная слепота». </a:t>
            </a:r>
            <a:r>
              <a:rPr lang="ru-RU" sz="1600" i="1" dirty="0" smtClean="0">
                <a:solidFill>
                  <a:srgbClr val="FF0000"/>
                </a:solidFill>
              </a:rPr>
              <a:t>Почему? Потому что лютики как и курицы рано спать ложатся! </a:t>
            </a:r>
            <a:r>
              <a:rPr lang="ru-RU" sz="1600" dirty="0" smtClean="0"/>
              <a:t>Желтый лютики очень красивы!</a:t>
            </a:r>
          </a:p>
          <a:p>
            <a:pPr marL="0">
              <a:buNone/>
            </a:pPr>
            <a:endParaRPr lang="ru-RU" sz="1600" dirty="0"/>
          </a:p>
        </p:txBody>
      </p:sp>
      <p:sp>
        <p:nvSpPr>
          <p:cNvPr id="13" name="Заголовок 3"/>
          <p:cNvSpPr txBox="1">
            <a:spLocks noGrp="1"/>
          </p:cNvSpPr>
          <p:nvPr>
            <p:ph type="title"/>
          </p:nvPr>
        </p:nvSpPr>
        <p:spPr>
          <a:xfrm>
            <a:off x="170329" y="107576"/>
            <a:ext cx="8516471" cy="726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лютик</a:t>
            </a:r>
            <a:endParaRPr kumimoji="0" lang="ru-RU" sz="3600" b="1" i="0" u="none" strike="noStrike" kern="1200" cap="all" normalizeH="0" baseline="0" noProof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Picture 2" descr="C:\Users\Viktor\Desktop\59062w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3684494"/>
            <a:ext cx="3845860" cy="2985247"/>
          </a:xfrm>
          <a:prstGeom prst="rect">
            <a:avLst/>
          </a:prstGeom>
          <a:noFill/>
        </p:spPr>
      </p:pic>
      <p:pic>
        <p:nvPicPr>
          <p:cNvPr id="15" name="Picture 3" descr="C:\Users\Viktor\Desktop\depositphotos_192220766-stock-photo-yellow-buttercup-flowers-in-th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46608" y="3684494"/>
            <a:ext cx="4700168" cy="298524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одним вырезанным углом 7"/>
          <p:cNvSpPr/>
          <p:nvPr/>
        </p:nvSpPr>
        <p:spPr>
          <a:xfrm>
            <a:off x="-107576" y="0"/>
            <a:ext cx="9144000" cy="6858000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0" y="941294"/>
            <a:ext cx="9036424" cy="5710518"/>
          </a:xfrm>
        </p:spPr>
        <p:txBody>
          <a:bodyPr>
            <a:normAutofit/>
          </a:bodyPr>
          <a:lstStyle/>
          <a:p>
            <a:pPr marL="0" algn="just">
              <a:buNone/>
            </a:pPr>
            <a:r>
              <a:rPr lang="ru-RU" sz="1600" b="1" dirty="0" smtClean="0"/>
              <a:t>Подорожник</a:t>
            </a:r>
            <a:r>
              <a:rPr lang="ru-RU" sz="1600" dirty="0" smtClean="0"/>
              <a:t> —  друг путешественника. </a:t>
            </a:r>
            <a:r>
              <a:rPr lang="ru-RU" sz="1600" i="1" dirty="0" smtClean="0">
                <a:solidFill>
                  <a:srgbClr val="FF0000"/>
                </a:solidFill>
              </a:rPr>
              <a:t>Как ты думаешь, чем он ему помогает? </a:t>
            </a:r>
            <a:r>
              <a:rPr lang="ru-RU" sz="1600" dirty="0" smtClean="0"/>
              <a:t>Если сорвать листья подорожника, промыть их и положить на рану, то они помогут ране скорее зажить. Вот какой врач – подорожник</a:t>
            </a:r>
            <a:r>
              <a:rPr lang="ru-RU" sz="1600" dirty="0" smtClean="0"/>
              <a:t>.</a:t>
            </a:r>
            <a:r>
              <a:rPr lang="ru-RU" sz="1600" dirty="0" smtClean="0"/>
              <a:t> Подорожник – это травянистое растение, обладающее лекарственными свойствами. Подорожник можно встретить везде: на даче, в поле, на лесных тропинках, даже на пустырях и вдоль дорожек в городе. </a:t>
            </a:r>
            <a:r>
              <a:rPr lang="ru-RU" sz="1600" i="1" dirty="0" smtClean="0">
                <a:solidFill>
                  <a:srgbClr val="FF0000"/>
                </a:solidFill>
              </a:rPr>
              <a:t>А за что же его так прозвали – подорожник. </a:t>
            </a:r>
            <a:r>
              <a:rPr lang="ru-RU" sz="1600" dirty="0" smtClean="0"/>
              <a:t>По- дорожник. По-дороге. За то, что он по дорогам растет. И найти его очень легко!</a:t>
            </a:r>
          </a:p>
          <a:p>
            <a:pPr marL="0" algn="just">
              <a:buNone/>
            </a:pPr>
            <a:r>
              <a:rPr lang="ru-RU" sz="1600" dirty="0" smtClean="0"/>
              <a:t>Подорожник </a:t>
            </a:r>
            <a:r>
              <a:rPr lang="ru-RU" sz="1600" dirty="0" smtClean="0"/>
              <a:t>поэтому так и называется, что растёт по обочинам дорог. Ещё это растение называют </a:t>
            </a:r>
            <a:r>
              <a:rPr lang="ru-RU" sz="1600" dirty="0" smtClean="0"/>
              <a:t>попутчик. Попутчиком </a:t>
            </a:r>
            <a:r>
              <a:rPr lang="ru-RU" sz="1600" dirty="0" smtClean="0"/>
              <a:t>его прозвали потому, что когда семена растения созревают, они прилипают к одежде и обуви людей, проходящих мимо, к шерсти животных, и таким образом переносятся на дальние </a:t>
            </a:r>
            <a:r>
              <a:rPr lang="ru-RU" sz="1600" dirty="0" smtClean="0"/>
              <a:t>расстояния.</a:t>
            </a:r>
            <a:endParaRPr lang="ru-RU" sz="1600" dirty="0" smtClean="0"/>
          </a:p>
          <a:p>
            <a:pPr marL="0">
              <a:buNone/>
            </a:pPr>
            <a:r>
              <a:rPr lang="ru-RU" sz="1600" i="1" dirty="0" smtClean="0"/>
              <a:t>                                                                                                                         Растет </a:t>
            </a:r>
            <a:r>
              <a:rPr lang="ru-RU" sz="1600" i="1" dirty="0" smtClean="0"/>
              <a:t>на поле вдоль дорожек</a:t>
            </a:r>
            <a:br>
              <a:rPr lang="ru-RU" sz="1600" i="1" dirty="0" smtClean="0"/>
            </a:br>
            <a:r>
              <a:rPr lang="ru-RU" sz="1600" i="1" dirty="0" smtClean="0"/>
              <a:t>                                                                                                                         Чудесный </a:t>
            </a:r>
            <a:r>
              <a:rPr lang="ru-RU" sz="1600" i="1" dirty="0" smtClean="0"/>
              <a:t>доктор — подорожник.</a:t>
            </a:r>
            <a:br>
              <a:rPr lang="ru-RU" sz="1600" i="1" dirty="0" smtClean="0"/>
            </a:br>
            <a:r>
              <a:rPr lang="ru-RU" sz="1600" i="1" dirty="0" smtClean="0"/>
              <a:t>                                                                                                                         Я </a:t>
            </a:r>
            <a:r>
              <a:rPr lang="ru-RU" sz="1600" i="1" dirty="0" smtClean="0"/>
              <a:t>вам сейчас открою тайну —</a:t>
            </a:r>
            <a:br>
              <a:rPr lang="ru-RU" sz="1600" i="1" dirty="0" smtClean="0"/>
            </a:br>
            <a:r>
              <a:rPr lang="ru-RU" sz="1600" i="1" dirty="0" smtClean="0"/>
              <a:t>                                                                                                                         Он </a:t>
            </a:r>
            <a:r>
              <a:rPr lang="ru-RU" sz="1600" i="1" dirty="0" smtClean="0"/>
              <a:t>здесь дежурит не случайно!</a:t>
            </a:r>
            <a:br>
              <a:rPr lang="ru-RU" sz="1600" i="1" dirty="0" smtClean="0"/>
            </a:br>
            <a:r>
              <a:rPr lang="ru-RU" sz="1600" i="1" dirty="0" smtClean="0"/>
              <a:t>                                                                                                                         Порежешь </a:t>
            </a:r>
            <a:r>
              <a:rPr lang="ru-RU" sz="1600" i="1" dirty="0" smtClean="0"/>
              <a:t>палец — он поможет.</a:t>
            </a:r>
            <a:br>
              <a:rPr lang="ru-RU" sz="1600" i="1" dirty="0" smtClean="0"/>
            </a:br>
            <a:r>
              <a:rPr lang="ru-RU" sz="1600" i="1" dirty="0" smtClean="0"/>
              <a:t>                                                                                                                         Царапинку </a:t>
            </a:r>
            <a:r>
              <a:rPr lang="ru-RU" sz="1600" i="1" dirty="0" smtClean="0"/>
              <a:t>полечит тоже.</a:t>
            </a:r>
            <a:br>
              <a:rPr lang="ru-RU" sz="1600" i="1" dirty="0" smtClean="0"/>
            </a:br>
            <a:r>
              <a:rPr lang="ru-RU" sz="1600" i="1" dirty="0" smtClean="0"/>
              <a:t>                                                                                                                         Собьешь </a:t>
            </a:r>
            <a:r>
              <a:rPr lang="ru-RU" sz="1600" i="1" dirty="0" smtClean="0"/>
              <a:t>коленку — не беда!</a:t>
            </a:r>
            <a:br>
              <a:rPr lang="ru-RU" sz="1600" i="1" dirty="0" smtClean="0"/>
            </a:br>
            <a:r>
              <a:rPr lang="ru-RU" sz="1600" i="1" dirty="0" smtClean="0"/>
              <a:t>                                                                                                                         Зеленый </a:t>
            </a:r>
            <a:r>
              <a:rPr lang="ru-RU" sz="1600" i="1" dirty="0" smtClean="0"/>
              <a:t>доктор здесь всегда! </a:t>
            </a:r>
            <a:endParaRPr lang="ru-RU" sz="1600" i="1" dirty="0" smtClean="0"/>
          </a:p>
          <a:p>
            <a:pPr marL="0">
              <a:buNone/>
            </a:pPr>
            <a:r>
              <a:rPr lang="ru-RU" sz="1600" i="1" dirty="0" smtClean="0"/>
              <a:t> </a:t>
            </a:r>
            <a:r>
              <a:rPr lang="ru-RU" sz="1600" i="1" dirty="0" smtClean="0"/>
              <a:t>                                                                                                                                                       </a:t>
            </a:r>
            <a:r>
              <a:rPr lang="ru-RU" sz="1600" i="1" dirty="0" smtClean="0"/>
              <a:t>(</a:t>
            </a:r>
            <a:r>
              <a:rPr lang="ru-RU" sz="1600" i="1" dirty="0" smtClean="0"/>
              <a:t>Н. </a:t>
            </a:r>
            <a:r>
              <a:rPr lang="ru-RU" sz="1600" i="1" dirty="0" smtClean="0"/>
              <a:t> Томилина</a:t>
            </a:r>
            <a:r>
              <a:rPr lang="ru-RU" sz="1600" i="1" dirty="0" smtClean="0"/>
              <a:t>)</a:t>
            </a:r>
          </a:p>
          <a:p>
            <a:pPr marL="0">
              <a:buNone/>
            </a:pPr>
            <a:endParaRPr lang="ru-RU" sz="1400" i="1" dirty="0"/>
          </a:p>
        </p:txBody>
      </p:sp>
      <p:sp>
        <p:nvSpPr>
          <p:cNvPr id="9" name="Заголовок 3"/>
          <p:cNvSpPr txBox="1">
            <a:spLocks noGrp="1"/>
          </p:cNvSpPr>
          <p:nvPr>
            <p:ph type="title"/>
          </p:nvPr>
        </p:nvSpPr>
        <p:spPr>
          <a:xfrm>
            <a:off x="0" y="107576"/>
            <a:ext cx="9036424" cy="72614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подорожник</a:t>
            </a:r>
            <a:endParaRPr kumimoji="0" lang="ru-RU" sz="3600" b="1" i="0" u="none" strike="noStrike" kern="1200" cap="all" normalizeH="0" baseline="0" noProof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C:\Users\Viktor\Desktop\podorozhni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18565" y="3648634"/>
            <a:ext cx="4213411" cy="30031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одним вырезанным углом 3"/>
          <p:cNvSpPr/>
          <p:nvPr/>
        </p:nvSpPr>
        <p:spPr>
          <a:xfrm>
            <a:off x="-107576" y="0"/>
            <a:ext cx="9144000" cy="6858000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Заголовок 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036424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подорожник</a:t>
            </a:r>
            <a:endParaRPr kumimoji="0" lang="ru-RU" sz="3600" b="1" i="0" u="none" strike="noStrike" kern="1200" cap="all" normalizeH="0" baseline="0" noProof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16541" y="914400"/>
            <a:ext cx="8758518" cy="5211763"/>
          </a:xfrm>
        </p:spPr>
        <p:txBody>
          <a:bodyPr>
            <a:normAutofit/>
          </a:bodyPr>
          <a:lstStyle/>
          <a:p>
            <a:pPr marL="0" algn="just">
              <a:buNone/>
            </a:pPr>
            <a:r>
              <a:rPr lang="ru-RU" sz="1600" dirty="0" smtClean="0"/>
              <a:t>Не </a:t>
            </a:r>
            <a:r>
              <a:rPr lang="ru-RU" sz="1600" dirty="0" smtClean="0"/>
              <a:t>только подорожник помогает путешественникам и лечит им раны. Путешественники ему тоже помогают. </a:t>
            </a:r>
            <a:r>
              <a:rPr lang="ru-RU" sz="1600" dirty="0" smtClean="0">
                <a:solidFill>
                  <a:srgbClr val="FF0000"/>
                </a:solidFill>
              </a:rPr>
              <a:t>Как?</a:t>
            </a:r>
            <a:r>
              <a:rPr lang="ru-RU" sz="1600" dirty="0" smtClean="0"/>
              <a:t> Переносят семена подорожника. Конечно, не в пакетике как в магазине семян. А переносят семена на подошвах своей обуви. Семена у подорожника очень мелкие, легко прилипают и путешествуют на обуви. А как упадут на землю – здесь новый подорожник вырастает.</a:t>
            </a:r>
          </a:p>
          <a:p>
            <a:pPr marL="0" algn="just">
              <a:buNone/>
            </a:pPr>
            <a:r>
              <a:rPr lang="ru-RU" sz="1600" dirty="0" smtClean="0"/>
              <a:t>И не боится подорожник нас, когда мы по нему ходим – листья у него упругие, плотно к земле прижатые, не страшно ему </a:t>
            </a:r>
            <a:r>
              <a:rPr lang="ru-RU" sz="1600" dirty="0" err="1" smtClean="0"/>
              <a:t>вытаптывание</a:t>
            </a:r>
            <a:r>
              <a:rPr lang="ru-RU" sz="1600" dirty="0" smtClean="0"/>
              <a:t> как другим нежным цветкам. А вот если бы листья его не были прижаты к земле, а были подняты над ней – тогда бы он нас боялся бы! </a:t>
            </a:r>
            <a:r>
              <a:rPr lang="ru-RU" sz="1600" dirty="0" smtClean="0">
                <a:solidFill>
                  <a:srgbClr val="FF0000"/>
                </a:solidFill>
              </a:rPr>
              <a:t>Почему? </a:t>
            </a:r>
            <a:r>
              <a:rPr lang="ru-RU" sz="1600" dirty="0" smtClean="0"/>
              <a:t>Ведь приподнятые над землей листья очень легко сломать и вытоптать.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" name="Picture 2" descr="C:\Users\Viktor\Desktop\plantain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5130" y="3191435"/>
            <a:ext cx="4446494" cy="3550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одним вырезанным углом 7"/>
          <p:cNvSpPr/>
          <p:nvPr/>
        </p:nvSpPr>
        <p:spPr>
          <a:xfrm>
            <a:off x="-107576" y="0"/>
            <a:ext cx="9144000" cy="6858000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0" y="788894"/>
            <a:ext cx="8866094" cy="6069106"/>
          </a:xfrm>
        </p:spPr>
        <p:txBody>
          <a:bodyPr/>
          <a:lstStyle/>
          <a:p>
            <a:pPr marL="0" algn="just">
              <a:buNone/>
            </a:pPr>
            <a:r>
              <a:rPr lang="ru-RU" sz="1600" dirty="0" smtClean="0"/>
              <a:t>Клевер – пахучая кашка. Так его называют. Для кого же это каша – кашка? Для коров и овец, которые очень любят есть клевер. А еще клевер любят шмели</a:t>
            </a:r>
            <a:r>
              <a:rPr lang="ru-RU" sz="1600" dirty="0" smtClean="0"/>
              <a:t>.</a:t>
            </a:r>
            <a:r>
              <a:rPr lang="ru-RU" sz="1600" dirty="0" smtClean="0"/>
              <a:t> Аккуратные белые, розовые или красные цветки клевера можно встретить повсюду: на опушках лесов, на лугах, на городских и деревенских улицах, в скверах. Своей неброской, застенчивой красотой клевер, возможно, и не заслуживает звания «короля цветов», но это растение с давних пор приносит пользу людям.  </a:t>
            </a:r>
            <a:r>
              <a:rPr lang="ru-RU" sz="1600" dirty="0" smtClean="0"/>
              <a:t>Всего </a:t>
            </a:r>
            <a:r>
              <a:rPr lang="ru-RU" sz="1600" dirty="0" smtClean="0"/>
              <a:t>известно более ста видов клевера. В большинстве случаев листочки этого растения образуют аккуратный трилистник, но существует и четырёхлистный вид клевера. Цветок клевера – это пышная, ароматная «шапочка» красного, розового или белого цвета, каждый лепесток которой скручен в тугую тонкую трубочку.    </a:t>
            </a:r>
            <a:endParaRPr lang="ru-RU" sz="1600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9" name="Заголовок 3"/>
          <p:cNvSpPr txBox="1">
            <a:spLocks noGrp="1"/>
          </p:cNvSpPr>
          <p:nvPr>
            <p:ph type="title"/>
          </p:nvPr>
        </p:nvSpPr>
        <p:spPr>
          <a:xfrm>
            <a:off x="0" y="107576"/>
            <a:ext cx="9036424" cy="681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клевер</a:t>
            </a:r>
            <a:endParaRPr kumimoji="0" lang="ru-RU" sz="3600" b="1" i="0" u="none" strike="noStrike" kern="1200" cap="all" normalizeH="0" baseline="0" noProof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 descr="C:\Users\Viktor\Desktop\583b2278319d4c45f5896756cd24856a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263153"/>
            <a:ext cx="4276165" cy="3454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6" descr="C:\Users\Viktor\Desktop\klever-1-1024x72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3263153"/>
            <a:ext cx="4446494" cy="34546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с одним вырезанным углом 7"/>
          <p:cNvSpPr/>
          <p:nvPr/>
        </p:nvSpPr>
        <p:spPr>
          <a:xfrm>
            <a:off x="0" y="0"/>
            <a:ext cx="9144000" cy="6858000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dirty="0"/>
          </a:p>
        </p:txBody>
      </p:sp>
      <p:sp>
        <p:nvSpPr>
          <p:cNvPr id="7" name="Содержимое 6"/>
          <p:cNvSpPr>
            <a:spLocks noGrp="1"/>
          </p:cNvSpPr>
          <p:nvPr>
            <p:ph idx="1"/>
          </p:nvPr>
        </p:nvSpPr>
        <p:spPr>
          <a:xfrm>
            <a:off x="107576" y="788894"/>
            <a:ext cx="8758518" cy="4545106"/>
          </a:xfrm>
        </p:spPr>
        <p:txBody>
          <a:bodyPr>
            <a:normAutofit fontScale="62500" lnSpcReduction="20000"/>
          </a:bodyPr>
          <a:lstStyle/>
          <a:p>
            <a:pPr marL="0" algn="just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/>
              <a:t>Считается, что четырёхлистный клевер – большая редкость, и найти цветок с таким листиком – к удаче, везению, славе, здоровью и богатству. Клевер – очень полезное растение. Благодаря своей питательности, и красный, и розовый, и белый клевер является отличным кормом для коз, овец, коров. Это растение повсеместно используют для заготовки сена.    Цветки клевера очень любят пчёлы, а ароматный клеверный мёд обладает целебными свойствами. Однако короткий пчелиный хоботок позволяет пчёлам собирать нектар только с цветков белого клевера, чьи лепестки-трубочки намного короче, чем у розового или красного. С цветков красного и розового клевера пчёлы мёд не собирают, потому что просто не могут дотянуться до нектара из-за длинных лепестков-трубочек этих цветов.    </a:t>
            </a:r>
            <a:endParaRPr lang="ru-RU" sz="2600" dirty="0" smtClean="0"/>
          </a:p>
          <a:p>
            <a:pPr marL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/>
              <a:t> </a:t>
            </a:r>
            <a:r>
              <a:rPr lang="ru-RU" sz="2600" dirty="0" smtClean="0"/>
              <a:t>                                                                                      Почва</a:t>
            </a:r>
            <a:r>
              <a:rPr lang="ru-RU" sz="2600" dirty="0" smtClean="0"/>
              <a:t>, на которой в течение нескольких лет растёт </a:t>
            </a:r>
            <a:r>
              <a:rPr lang="ru-RU" sz="2600" dirty="0" smtClean="0"/>
              <a:t>                                         клевер</a:t>
            </a:r>
            <a:r>
              <a:rPr lang="ru-RU" sz="2600" dirty="0" smtClean="0"/>
              <a:t>, становится более плодородной, </a:t>
            </a:r>
            <a:r>
              <a:rPr lang="ru-RU" sz="2600" dirty="0" smtClean="0"/>
              <a:t>потому </a:t>
            </a:r>
            <a:r>
              <a:rPr lang="ru-RU" sz="2600" dirty="0" smtClean="0"/>
              <a:t>что </a:t>
            </a:r>
            <a:endParaRPr lang="ru-RU" sz="2600" dirty="0" smtClean="0"/>
          </a:p>
          <a:p>
            <a:pPr marL="0" algn="r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/>
              <a:t>                                                                                         это растение </a:t>
            </a:r>
            <a:r>
              <a:rPr lang="ru-RU" sz="2600" dirty="0" smtClean="0"/>
              <a:t>богато азотом и является </a:t>
            </a:r>
            <a:r>
              <a:rPr lang="ru-RU" sz="2600" dirty="0" smtClean="0"/>
              <a:t>прекрасным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/>
              <a:t>                                                                                         естественным  удобрением.</a:t>
            </a:r>
            <a:endParaRPr lang="ru-RU" sz="2600" dirty="0" smtClean="0"/>
          </a:p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/>
              <a:t> </a:t>
            </a:r>
            <a:r>
              <a:rPr lang="ru-RU" sz="2600" dirty="0" smtClean="0"/>
              <a:t>                                                                                         Клевер </a:t>
            </a:r>
            <a:r>
              <a:rPr lang="ru-RU" sz="2600" dirty="0" smtClean="0"/>
              <a:t>обладает  </a:t>
            </a:r>
            <a:r>
              <a:rPr lang="ru-RU" sz="2600" dirty="0" smtClean="0"/>
              <a:t>великолепными  лечебными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/>
              <a:t>                                                                                          свойствами ,отваром </a:t>
            </a:r>
            <a:r>
              <a:rPr lang="ru-RU" sz="2600" dirty="0" smtClean="0"/>
              <a:t>этого растения </a:t>
            </a:r>
            <a:r>
              <a:rPr lang="ru-RU" sz="2600" dirty="0" smtClean="0"/>
              <a:t>издавна</a:t>
            </a:r>
          </a:p>
          <a:p>
            <a:pPr marL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600" dirty="0" smtClean="0"/>
              <a:t> </a:t>
            </a:r>
            <a:r>
              <a:rPr lang="ru-RU" sz="2600" dirty="0" smtClean="0"/>
              <a:t>                                                                                         лечили головную </a:t>
            </a:r>
            <a:r>
              <a:rPr lang="ru-RU" sz="2600" dirty="0" smtClean="0"/>
              <a:t>боль и промывали раны</a:t>
            </a:r>
            <a:r>
              <a:rPr lang="ru-RU" sz="2600" dirty="0" smtClean="0"/>
              <a:t>.</a:t>
            </a:r>
            <a:endParaRPr lang="ru-RU" dirty="0"/>
          </a:p>
        </p:txBody>
      </p:sp>
      <p:sp>
        <p:nvSpPr>
          <p:cNvPr id="9" name="Заголовок 3"/>
          <p:cNvSpPr txBox="1">
            <a:spLocks noGrp="1"/>
          </p:cNvSpPr>
          <p:nvPr>
            <p:ph type="title"/>
          </p:nvPr>
        </p:nvSpPr>
        <p:spPr>
          <a:xfrm>
            <a:off x="0" y="107576"/>
            <a:ext cx="9036424" cy="681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клевер</a:t>
            </a:r>
            <a:endParaRPr kumimoji="0" lang="ru-RU" sz="3600" b="1" i="0" u="none" strike="noStrike" kern="1200" cap="all" normalizeH="0" baseline="0" noProof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1" name="Picture 6" descr="C:\Users\Viktor\Desktop\7315636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3070410"/>
            <a:ext cx="4123764" cy="3612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с одним вырезанным углом 13"/>
          <p:cNvSpPr/>
          <p:nvPr/>
        </p:nvSpPr>
        <p:spPr>
          <a:xfrm>
            <a:off x="-107576" y="0"/>
            <a:ext cx="9144000" cy="6858000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cap="all" dirty="0" smtClean="0"/>
              <a:t/>
            </a:r>
            <a:br>
              <a:rPr lang="ru-RU" cap="all" dirty="0" smtClean="0"/>
            </a:br>
            <a:endParaRPr lang="ru-RU" dirty="0"/>
          </a:p>
        </p:txBody>
      </p:sp>
      <p:sp>
        <p:nvSpPr>
          <p:cNvPr id="13" name="Содержимое 12"/>
          <p:cNvSpPr>
            <a:spLocks noGrp="1"/>
          </p:cNvSpPr>
          <p:nvPr>
            <p:ph idx="1"/>
          </p:nvPr>
        </p:nvSpPr>
        <p:spPr>
          <a:xfrm>
            <a:off x="1" y="968188"/>
            <a:ext cx="8928846" cy="5782236"/>
          </a:xfrm>
        </p:spPr>
        <p:txBody>
          <a:bodyPr>
            <a:normAutofit/>
          </a:bodyPr>
          <a:lstStyle/>
          <a:p>
            <a:pPr marL="0" algn="just">
              <a:buNone/>
            </a:pPr>
            <a:r>
              <a:rPr lang="ru-RU" sz="1600" dirty="0" smtClean="0"/>
              <a:t>Важно охранять луговые и полевые цветы и не рвать их напрасно.  </a:t>
            </a:r>
            <a:r>
              <a:rPr lang="ru-RU" sz="1600" dirty="0" smtClean="0">
                <a:solidFill>
                  <a:srgbClr val="FF0000"/>
                </a:solidFill>
              </a:rPr>
              <a:t>Почему?  Что будет с цветком,  если его сорвать ? </a:t>
            </a:r>
            <a:r>
              <a:rPr lang="ru-RU" sz="1600" dirty="0" smtClean="0"/>
              <a:t>Если их сорвать, то они быстро завянут, и радости всё равно не принесут. А на поле или на лугу эти цветы будут еще долго всех радовать, а на следующий год на этом же месте вырастут новые цветочки. </a:t>
            </a:r>
            <a:r>
              <a:rPr lang="ru-RU" sz="1600" dirty="0" smtClean="0"/>
              <a:t>Оттого</a:t>
            </a:r>
            <a:r>
              <a:rPr lang="ru-RU" sz="1600" dirty="0" smtClean="0"/>
              <a:t>, что люди рвут цветы, многие виды цветов стали исчезать. </a:t>
            </a:r>
          </a:p>
          <a:p>
            <a:pPr marL="0" algn="just">
              <a:buNone/>
            </a:pPr>
            <a:r>
              <a:rPr lang="ru-RU" sz="1600" dirty="0" smtClean="0"/>
              <a:t>Самые редкие цветки занесли в особую Красную книгу. И запретили их рвать и собирать. Цветы страдают и от </a:t>
            </a:r>
            <a:r>
              <a:rPr lang="ru-RU" sz="1600" dirty="0" err="1" smtClean="0"/>
              <a:t>вытаптывания</a:t>
            </a:r>
            <a:r>
              <a:rPr lang="ru-RU" sz="1600" dirty="0" smtClean="0"/>
              <a:t>. Поэтому лучше  в лесу ходить по тропинкам или около них.</a:t>
            </a:r>
          </a:p>
        </p:txBody>
      </p:sp>
      <p:sp>
        <p:nvSpPr>
          <p:cNvPr id="15" name="Заголовок 3"/>
          <p:cNvSpPr txBox="1">
            <a:spLocks/>
          </p:cNvSpPr>
          <p:nvPr/>
        </p:nvSpPr>
        <p:spPr>
          <a:xfrm>
            <a:off x="0" y="107576"/>
            <a:ext cx="9036424" cy="68131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Охрана цветов</a:t>
            </a:r>
            <a:endParaRPr kumimoji="0" lang="ru-RU" sz="3600" b="1" i="0" u="none" strike="noStrike" kern="1200" cap="all" spc="0" normalizeH="0" baseline="0" noProof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7" name="Picture 7" descr="C:\Users\Viktor\Desktop\DgX3l8HX4AEJW9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90918" y="2519082"/>
            <a:ext cx="6454588" cy="42313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одним вырезанным углом 3"/>
          <p:cNvSpPr/>
          <p:nvPr/>
        </p:nvSpPr>
        <p:spPr>
          <a:xfrm>
            <a:off x="-107576" y="0"/>
            <a:ext cx="9144000" cy="6858000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2" name="Picture 3" descr="C:\Users\Viktor\Desktop\446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54706" y="4132729"/>
            <a:ext cx="3881718" cy="2617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25506" y="1138517"/>
            <a:ext cx="8910918" cy="5495365"/>
          </a:xfrm>
        </p:spPr>
        <p:txBody>
          <a:bodyPr>
            <a:normAutofit fontScale="55000" lnSpcReduction="20000"/>
          </a:bodyPr>
          <a:lstStyle/>
          <a:p>
            <a:r>
              <a:rPr lang="ru-RU" sz="3400" dirty="0" smtClean="0"/>
              <a:t>— Какие цветы ты  знаешь?</a:t>
            </a:r>
          </a:p>
          <a:p>
            <a:r>
              <a:rPr lang="ru-RU" sz="3400" dirty="0" smtClean="0"/>
              <a:t>— Цветы относятся к растениям или животным?</a:t>
            </a:r>
          </a:p>
          <a:p>
            <a:r>
              <a:rPr lang="ru-RU" sz="3400" dirty="0" smtClean="0"/>
              <a:t>— Как называются цветы, которые разводит человек?</a:t>
            </a:r>
          </a:p>
          <a:p>
            <a:r>
              <a:rPr lang="ru-RU" sz="3400" dirty="0" smtClean="0"/>
              <a:t>— Как человек ухаживает за садовыми цветами? Какие действия совершает?</a:t>
            </a:r>
          </a:p>
          <a:p>
            <a:r>
              <a:rPr lang="ru-RU" sz="3400" dirty="0" smtClean="0"/>
              <a:t>— Что такое цветник? </a:t>
            </a:r>
          </a:p>
          <a:p>
            <a:r>
              <a:rPr lang="ru-RU" sz="3400" dirty="0" smtClean="0"/>
              <a:t>— Где выращивают цветы зимой?</a:t>
            </a:r>
          </a:p>
          <a:p>
            <a:r>
              <a:rPr lang="ru-RU" sz="3400" dirty="0" smtClean="0"/>
              <a:t>— Почему дикорастущие цветы нельзя рвать для больших букетов?</a:t>
            </a:r>
          </a:p>
          <a:p>
            <a:r>
              <a:rPr lang="ru-RU" sz="3400" dirty="0" smtClean="0"/>
              <a:t>— Почему некоторые цветы занесены в Красную книгу природы?</a:t>
            </a:r>
          </a:p>
          <a:p>
            <a:r>
              <a:rPr lang="ru-RU" sz="3400" dirty="0" smtClean="0"/>
              <a:t>— Почему в южных странах цветы цветут круглый год, а в нашей стране нет?</a:t>
            </a:r>
          </a:p>
          <a:p>
            <a:r>
              <a:rPr lang="ru-RU" sz="3400" dirty="0" smtClean="0"/>
              <a:t>— Какие условия необходимы цветам, чтобы они росли, цвели и были красивыми?</a:t>
            </a:r>
          </a:p>
          <a:p>
            <a:r>
              <a:rPr lang="ru-RU" sz="3400" dirty="0" smtClean="0"/>
              <a:t>— Как называются цветы, которые растут в лесу?</a:t>
            </a:r>
          </a:p>
          <a:p>
            <a:r>
              <a:rPr lang="ru-RU" sz="3400" dirty="0" smtClean="0"/>
              <a:t>— Какие лесные цветы ты  знаешь?</a:t>
            </a:r>
          </a:p>
          <a:p>
            <a:r>
              <a:rPr lang="ru-RU" sz="3400" dirty="0" smtClean="0"/>
              <a:t>— Как называются цветы, которые растут в поле?</a:t>
            </a:r>
          </a:p>
          <a:p>
            <a:r>
              <a:rPr lang="ru-RU" sz="3400" dirty="0" smtClean="0"/>
              <a:t>— Какие полевые цветы ты  знаешь?</a:t>
            </a:r>
          </a:p>
          <a:p>
            <a:r>
              <a:rPr lang="ru-RU" sz="3400" dirty="0" smtClean="0"/>
              <a:t>— Как называются цветы, из которых люди получают лекарства?</a:t>
            </a:r>
          </a:p>
          <a:p>
            <a:r>
              <a:rPr lang="ru-RU" sz="3400" dirty="0" smtClean="0"/>
              <a:t>— Назови некоторые лекарственные цветы.</a:t>
            </a:r>
          </a:p>
          <a:p>
            <a:r>
              <a:rPr lang="ru-RU" sz="3400" dirty="0" smtClean="0"/>
              <a:t>— Как называются цветы, которые растут на лугу?</a:t>
            </a:r>
          </a:p>
          <a:p>
            <a:r>
              <a:rPr lang="ru-RU" sz="3400" dirty="0" smtClean="0"/>
              <a:t>— Какие луговые цветы ты  знаешь?</a:t>
            </a:r>
          </a:p>
          <a:p>
            <a:endParaRPr lang="ru-RU" dirty="0"/>
          </a:p>
        </p:txBody>
      </p:sp>
      <p:sp>
        <p:nvSpPr>
          <p:cNvPr id="6" name="Заголовок 3"/>
          <p:cNvSpPr txBox="1">
            <a:spLocks noGrp="1"/>
          </p:cNvSpPr>
          <p:nvPr>
            <p:ph type="title"/>
          </p:nvPr>
        </p:nvSpPr>
        <p:spPr>
          <a:xfrm>
            <a:off x="0" y="274638"/>
            <a:ext cx="8686800" cy="6845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latin typeface="+mj-lt"/>
                <a:ea typeface="+mj-ea"/>
                <a:cs typeface="+mj-cs"/>
              </a:rPr>
              <a:t>Викторина « Что ты знаешь о цветах?»</a:t>
            </a:r>
            <a:endParaRPr kumimoji="0" lang="ru-RU" sz="3600" b="1" i="0" u="none" strike="noStrike" kern="1200" cap="all" spc="0" normalizeH="0" baseline="0" noProof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одним вырезанным углом 3"/>
          <p:cNvSpPr/>
          <p:nvPr/>
        </p:nvSpPr>
        <p:spPr>
          <a:xfrm>
            <a:off x="0" y="0"/>
            <a:ext cx="9144000" cy="6858000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-1" y="358588"/>
            <a:ext cx="8973671" cy="6499412"/>
          </a:xfrm>
        </p:spPr>
        <p:txBody>
          <a:bodyPr>
            <a:normAutofit/>
          </a:bodyPr>
          <a:lstStyle/>
          <a:p>
            <a:pPr algn="just"/>
            <a:r>
              <a:rPr lang="ru-RU" sz="1800" dirty="0" smtClean="0"/>
              <a:t>Летом мы выезжаем за город — в турпоходы, на дачу, на отдых. И вокруг мы видим много разных цветов и трав. А всегда ли мы можем рассказать о них детям и ответить на их вопросы. К сожалению, часто бывает так, что малыш отлично осведомлен об экзотическом «шоколадном дереве» или «мармеладном дереве», а вот василек и колокольчик в природе не узнает, и удивительные секреты родной природы для него закрыты. А ведь окружающая нас в России природа так красива!</a:t>
            </a:r>
          </a:p>
          <a:p>
            <a:pPr algn="just"/>
            <a:r>
              <a:rPr lang="ru-RU" sz="1800" dirty="0" smtClean="0"/>
              <a:t>Давайте вместе отправимся в путешествие в царство полевых и луговых цветов. И расскажем о них нашим детям.</a:t>
            </a:r>
          </a:p>
          <a:p>
            <a:pPr algn="just"/>
            <a:r>
              <a:rPr lang="ru-RU" sz="1800" dirty="0" smtClean="0"/>
              <a:t>Но….Очень </a:t>
            </a:r>
            <a:r>
              <a:rPr lang="ru-RU" sz="1800" dirty="0" smtClean="0"/>
              <a:t>важно, чтобы ребенок увидел растение в природе, а не только на картинке или в видео. Чтобы он погладил осторожно и нежно  листочки, стебелек, ощутил запах цветка, понаблюдал за насекомыми, которые кружатся около цветка и на него садятся. Это те жизненные впечатления, которых ничто не заменит!</a:t>
            </a:r>
          </a:p>
          <a:p>
            <a:pPr algn="just"/>
            <a:endParaRPr lang="ru-RU" dirty="0"/>
          </a:p>
        </p:txBody>
      </p:sp>
      <p:pic>
        <p:nvPicPr>
          <p:cNvPr id="5" name="Picture 8" descr="C:\Users\Viktor\Desktop\434233-svetik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28432" y="4096870"/>
            <a:ext cx="4353051" cy="25101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одним вырезанным углом 3"/>
          <p:cNvSpPr/>
          <p:nvPr/>
        </p:nvSpPr>
        <p:spPr>
          <a:xfrm>
            <a:off x="-107576" y="0"/>
            <a:ext cx="9144000" cy="6858000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" y="124287"/>
            <a:ext cx="8928846" cy="6572347"/>
          </a:xfrm>
        </p:spPr>
        <p:txBody>
          <a:bodyPr>
            <a:normAutofit/>
          </a:bodyPr>
          <a:lstStyle/>
          <a:p>
            <a:r>
              <a:rPr lang="ru-RU" sz="1800" dirty="0" smtClean="0"/>
              <a:t>— Назовите части цветка.</a:t>
            </a:r>
          </a:p>
          <a:p>
            <a:r>
              <a:rPr lang="ru-RU" sz="1800" dirty="0" smtClean="0"/>
              <a:t>— Что такое бутон?</a:t>
            </a:r>
          </a:p>
          <a:p>
            <a:r>
              <a:rPr lang="ru-RU" sz="1800" dirty="0" smtClean="0"/>
              <a:t>— Какие цветы расцветают раньше других весной?</a:t>
            </a:r>
          </a:p>
          <a:p>
            <a:r>
              <a:rPr lang="ru-RU" sz="1800" dirty="0" smtClean="0"/>
              <a:t>— Чем цветы отличаются друг от друга?</a:t>
            </a:r>
          </a:p>
          <a:p>
            <a:r>
              <a:rPr lang="ru-RU" sz="1800" dirty="0" smtClean="0"/>
              <a:t>— Почему цветы называют живыми часами и барометром погоды?</a:t>
            </a:r>
          </a:p>
          <a:p>
            <a:r>
              <a:rPr lang="ru-RU" sz="1800" dirty="0" smtClean="0"/>
              <a:t>— Почему люди так любят цветы?</a:t>
            </a:r>
          </a:p>
          <a:p>
            <a:r>
              <a:rPr lang="ru-RU" sz="1800" dirty="0" smtClean="0"/>
              <a:t>— Чем цветы отличаются от кустарников, деревьев?</a:t>
            </a:r>
          </a:p>
          <a:p>
            <a:r>
              <a:rPr lang="ru-RU" sz="1800" dirty="0" smtClean="0"/>
              <a:t>— Почему люди любят украшать цветами свою одежду, предметы быта, блюда?</a:t>
            </a:r>
          </a:p>
          <a:p>
            <a:r>
              <a:rPr lang="ru-RU" sz="1800" dirty="0" smtClean="0"/>
              <a:t>— Почему многие духи носят названия цветов и имеют их запах?</a:t>
            </a:r>
          </a:p>
          <a:p>
            <a:r>
              <a:rPr lang="ru-RU" sz="1800" dirty="0" smtClean="0"/>
              <a:t>— Почему розу называют королевой цветов?</a:t>
            </a:r>
          </a:p>
          <a:p>
            <a:r>
              <a:rPr lang="ru-RU" sz="1800" dirty="0" smtClean="0"/>
              <a:t>— Что было бы, если бы с Земли исчезли все цветы или вся Земля покрылась бы цветами?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11" name="Picture 3" descr="C:\Users\Viktor\Desktop\nature-lug-pole-oduvanchiki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69339" y="3702425"/>
            <a:ext cx="4726426" cy="2994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углом 4"/>
          <p:cNvSpPr/>
          <p:nvPr/>
        </p:nvSpPr>
        <p:spPr>
          <a:xfrm>
            <a:off x="0" y="0"/>
            <a:ext cx="9144001" cy="6858000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buNone/>
            </a:pP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78" y="914401"/>
            <a:ext cx="8892988" cy="4240305"/>
          </a:xfrm>
        </p:spPr>
        <p:txBody>
          <a:bodyPr>
            <a:normAutofit fontScale="70000" lnSpcReduction="20000"/>
          </a:bodyPr>
          <a:lstStyle/>
          <a:p>
            <a:pPr algn="just">
              <a:buNone/>
            </a:pPr>
            <a:r>
              <a:rPr lang="ru-RU" b="1" dirty="0" smtClean="0"/>
              <a:t>      Герань</a:t>
            </a:r>
            <a:r>
              <a:rPr lang="ru-RU" dirty="0" smtClean="0"/>
              <a:t> растет не только дома на подоконнике.  Она растет и на лугу.  Герань, которая  растет на лугу,  называют…   </a:t>
            </a:r>
            <a:r>
              <a:rPr lang="ru-RU" i="1" dirty="0" smtClean="0">
                <a:solidFill>
                  <a:srgbClr val="FF0000"/>
                </a:solidFill>
              </a:rPr>
              <a:t>как ты думаешь, как</a:t>
            </a:r>
            <a:r>
              <a:rPr lang="ru-RU" dirty="0" smtClean="0">
                <a:solidFill>
                  <a:srgbClr val="FF0000"/>
                </a:solidFill>
              </a:rPr>
              <a:t>?</a:t>
            </a:r>
            <a:r>
              <a:rPr lang="ru-RU" dirty="0" smtClean="0"/>
              <a:t> Если она растет на лугах, </a:t>
            </a:r>
            <a:r>
              <a:rPr lang="ru-RU" i="1" dirty="0" smtClean="0">
                <a:solidFill>
                  <a:srgbClr val="FF0000"/>
                </a:solidFill>
              </a:rPr>
              <a:t>то она какая? </a:t>
            </a:r>
            <a:r>
              <a:rPr lang="ru-RU" dirty="0" smtClean="0"/>
              <a:t>Луговая. Это </a:t>
            </a:r>
            <a:r>
              <a:rPr lang="ru-RU" b="1" dirty="0" smtClean="0"/>
              <a:t>луговая герань.</a:t>
            </a:r>
            <a:r>
              <a:rPr lang="ru-RU" dirty="0" smtClean="0"/>
              <a:t> </a:t>
            </a:r>
            <a:r>
              <a:rPr lang="ru-RU" i="1" dirty="0" smtClean="0">
                <a:solidFill>
                  <a:srgbClr val="FF0000"/>
                </a:solidFill>
              </a:rPr>
              <a:t>Какого цвета цветки комнатной герани у нас дома? </a:t>
            </a:r>
            <a:r>
              <a:rPr lang="ru-RU" dirty="0" smtClean="0"/>
              <a:t>А цветки луговой герани (голубовато-фиолетовые). </a:t>
            </a:r>
            <a:r>
              <a:rPr lang="ru-RU" i="1" dirty="0" smtClean="0">
                <a:solidFill>
                  <a:srgbClr val="FF0000"/>
                </a:solidFill>
              </a:rPr>
              <a:t>Чем отличается наша комнатная душистая герань от герани луговой?</a:t>
            </a:r>
          </a:p>
          <a:p>
            <a:pPr algn="just">
              <a:buNone/>
            </a:pPr>
            <a:endParaRPr lang="ru-RU" dirty="0" smtClean="0"/>
          </a:p>
          <a:p>
            <a:pPr algn="just">
              <a:buNone/>
            </a:pPr>
            <a:endParaRPr lang="ru-RU" dirty="0" smtClean="0"/>
          </a:p>
          <a:p>
            <a:pPr algn="just">
              <a:buNone/>
            </a:pPr>
            <a:endParaRPr lang="ru-RU" dirty="0" smtClean="0"/>
          </a:p>
          <a:p>
            <a:pPr algn="just">
              <a:buNone/>
            </a:pPr>
            <a:endParaRPr lang="ru-RU" dirty="0" smtClean="0"/>
          </a:p>
          <a:p>
            <a:pPr algn="just">
              <a:buNone/>
            </a:pPr>
            <a:endParaRPr lang="ru-RU" dirty="0" smtClean="0"/>
          </a:p>
          <a:p>
            <a:pPr algn="just">
              <a:buNone/>
            </a:pPr>
            <a:endParaRPr lang="ru-RU" dirty="0" smtClean="0"/>
          </a:p>
          <a:p>
            <a:pPr>
              <a:buNone/>
            </a:pPr>
            <a:r>
              <a:rPr lang="ru-RU" b="1" dirty="0" smtClean="0"/>
              <a:t>   </a:t>
            </a:r>
            <a:endParaRPr lang="ru-RU" sz="1600" dirty="0"/>
          </a:p>
        </p:txBody>
      </p:sp>
      <p:sp>
        <p:nvSpPr>
          <p:cNvPr id="6" name="Заголовок 3"/>
          <p:cNvSpPr txBox="1">
            <a:spLocks noGrp="1"/>
          </p:cNvSpPr>
          <p:nvPr>
            <p:ph type="title"/>
          </p:nvPr>
        </p:nvSpPr>
        <p:spPr>
          <a:xfrm>
            <a:off x="457200" y="125506"/>
            <a:ext cx="8229600" cy="645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normalizeH="0" baseline="0" noProof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Герань луговая</a:t>
            </a:r>
            <a:endParaRPr kumimoji="0" lang="ru-RU" sz="3600" b="1" i="0" u="none" strike="noStrike" kern="1200" cap="all" normalizeH="0" baseline="0" noProof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2" name="Picture 2" descr="C:\Users\Viktor\Desktop\2734734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7578" y="2904564"/>
            <a:ext cx="4329951" cy="332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4" descr="C:\Users\Viktor\Desktop\5e704be29f5f4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34753" y="2904563"/>
            <a:ext cx="4365813" cy="3329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с одним вырезанным углом 10"/>
          <p:cNvSpPr/>
          <p:nvPr/>
        </p:nvSpPr>
        <p:spPr>
          <a:xfrm>
            <a:off x="0" y="0"/>
            <a:ext cx="9144000" cy="6858000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5" y="274638"/>
            <a:ext cx="8822576" cy="114300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600" b="1" dirty="0" smtClean="0"/>
              <a:t/>
            </a:r>
            <a:br>
              <a:rPr lang="ru-RU" sz="1600" b="1" dirty="0" smtClean="0"/>
            </a:br>
            <a:r>
              <a:rPr lang="ru-RU" sz="1800" b="1" dirty="0" smtClean="0"/>
              <a:t>Цветет </a:t>
            </a:r>
            <a:r>
              <a:rPr lang="ru-RU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луговая герань</a:t>
            </a:r>
            <a:r>
              <a:rPr lang="ru-RU" sz="1800" dirty="0" smtClean="0">
                <a:solidFill>
                  <a:srgbClr val="FF0000"/>
                </a:solidFill>
              </a:rPr>
              <a:t> </a:t>
            </a:r>
            <a:r>
              <a:rPr lang="ru-RU" sz="1800" dirty="0" smtClean="0"/>
              <a:t>очень мало – только два дня! Но цветком у нее очень много, поэтому нам и кажется, что герань цветет долго-долго.   </a:t>
            </a:r>
            <a:r>
              <a:rPr lang="ru-RU" sz="1800" b="1" dirty="0" smtClean="0"/>
              <a:t>Пыльцу герани</a:t>
            </a:r>
            <a:r>
              <a:rPr lang="ru-RU" sz="1800" dirty="0" smtClean="0"/>
              <a:t> очень любят разные насекомые и ползающие жучки. Но герань – цветок удивительный. Она не отдает свою пыльцу жучкам, а бережет ее для пчел и бабочек. </a:t>
            </a:r>
            <a:r>
              <a:rPr lang="ru-RU" sz="1800" dirty="0" smtClean="0">
                <a:solidFill>
                  <a:srgbClr val="FF0000"/>
                </a:solidFill>
              </a:rPr>
              <a:t>Как же она от жучков защищается?  Как ты думаешь? </a:t>
            </a:r>
            <a:r>
              <a:rPr lang="ru-RU" sz="1800" i="1" dirty="0" smtClean="0">
                <a:solidFill>
                  <a:srgbClr val="FF0000"/>
                </a:solidFill>
              </a:rPr>
              <a:t>Пусть ребенок придумает свой вариант – попробует найти  ответ на этот вопрос</a:t>
            </a:r>
            <a:r>
              <a:rPr lang="ru-RU" sz="1800" dirty="0" smtClean="0"/>
              <a:t>. Оказывается,  стебелек около цветка герани покрыт липкой жидкостью. И жучки через нее просто не могут проползти. А вот бабочкам и пчелам это не мешает. </a:t>
            </a:r>
            <a:r>
              <a:rPr lang="ru-RU" sz="1800" dirty="0" smtClean="0">
                <a:solidFill>
                  <a:srgbClr val="FF0000"/>
                </a:solidFill>
              </a:rPr>
              <a:t>Почему?</a:t>
            </a:r>
            <a:r>
              <a:rPr lang="ru-RU" sz="1800" dirty="0" smtClean="0"/>
              <a:t> </a:t>
            </a:r>
            <a:r>
              <a:rPr lang="ru-RU" sz="1800" i="1" dirty="0" smtClean="0">
                <a:solidFill>
                  <a:srgbClr val="FF0000"/>
                </a:solidFill>
              </a:rPr>
              <a:t>Пусть ребенок найдет ответ на этот вопрос, выскажет предположение.</a:t>
            </a:r>
            <a:r>
              <a:rPr lang="ru-RU" sz="1800" i="1" dirty="0" smtClean="0"/>
              <a:t> </a:t>
            </a:r>
            <a:r>
              <a:rPr lang="ru-RU" sz="1800" i="1" dirty="0" smtClean="0">
                <a:solidFill>
                  <a:srgbClr val="FF0000"/>
                </a:solidFill>
              </a:rPr>
              <a:t>Даже если он не угадал, поощрите его за то, что он не побоялся подумать и высказать свое мнение. </a:t>
            </a:r>
            <a:r>
              <a:rPr lang="ru-RU" sz="1800" dirty="0" smtClean="0"/>
              <a:t>Правильно, ведь пчелы и бабочки летают и садятся на цветок сверху! И им эта липкая жидкость на стебельке внизу цветка нисколько не мешает. Если малышу непонятно, то вырежьте из бумаги силуэт бабочки и покажите, как она садится на ладошку — цветок. </a:t>
            </a:r>
            <a:endParaRPr lang="ru-RU" dirty="0"/>
          </a:p>
        </p:txBody>
      </p:sp>
      <p:pic>
        <p:nvPicPr>
          <p:cNvPr id="8" name="Picture 3" descr="C:\Users\Viktor\Desktop\8606a2bd34f3390ecd6d5a0e95bbcfc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33165" y="3173506"/>
            <a:ext cx="4035423" cy="3424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3" descr="C:\Users\Viktor\Desktop\5906355_xlarge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599" y="3173506"/>
            <a:ext cx="4383742" cy="34245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одним вырезанным углом 5"/>
          <p:cNvSpPr/>
          <p:nvPr/>
        </p:nvSpPr>
        <p:spPr>
          <a:xfrm>
            <a:off x="0" y="0"/>
            <a:ext cx="9144000" cy="6858000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242047" y="116541"/>
            <a:ext cx="8444753" cy="654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normalizeH="0" baseline="0" noProof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одуванчик</a:t>
            </a:r>
            <a:endParaRPr kumimoji="0" lang="ru-RU" sz="3600" b="1" i="0" u="none" strike="noStrike" kern="1200" cap="all" normalizeH="0" baseline="0" noProof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 descr="C:\Users\Viktor\Desktop\9e3431cc5794370c4bdf53e8ec87ffc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5506" y="3259884"/>
            <a:ext cx="4347882" cy="3382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Viktor\Desktop\i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19232" y="3259884"/>
            <a:ext cx="4424768" cy="34277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Содержимое 6"/>
          <p:cNvSpPr txBox="1">
            <a:spLocks/>
          </p:cNvSpPr>
          <p:nvPr/>
        </p:nvSpPr>
        <p:spPr>
          <a:xfrm>
            <a:off x="125506" y="770965"/>
            <a:ext cx="8794376" cy="2779060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marR="0" lvl="0" indent="-342900" algn="just" defTabSz="4572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Одуванчик  </a:t>
            </a: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знают все дети и взрослые. И знают его особенность – этот цветок сначала</a:t>
            </a:r>
            <a:r>
              <a:rPr kumimoji="0" lang="ru-RU" sz="3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желтый, а</a:t>
            </a:r>
            <a:r>
              <a:rPr kumimoji="0" lang="ru-RU" sz="3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потом белый с множеством  «</a:t>
            </a:r>
            <a:r>
              <a:rPr kumimoji="0" lang="ru-RU" sz="3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парашютиков</a:t>
            </a: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»  с семенами.</a:t>
            </a:r>
          </a:p>
          <a:p>
            <a:pPr marL="342900" marR="0" lvl="0" indent="-342900" algn="just" defTabSz="4572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Одуванчик — очень полезное растение.</a:t>
            </a:r>
          </a:p>
          <a:p>
            <a:pPr marR="0" lvl="0" indent="-342900" algn="just" defTabSz="4572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Из одуванчика делают варенье! Так его и называют</a:t>
            </a:r>
            <a:r>
              <a:rPr kumimoji="0" lang="ru-RU" sz="3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- </a:t>
            </a: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«мед из одуванчиков». Но для такого варенья нужно собирать цветки очень далеко от</a:t>
            </a:r>
            <a:r>
              <a:rPr kumimoji="0" lang="ru-RU" sz="3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</a:t>
            </a: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города и от дорог. </a:t>
            </a:r>
            <a:r>
              <a:rPr kumimoji="0" lang="ru-RU" sz="34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Как ты думаешь, почему?</a:t>
            </a:r>
          </a:p>
          <a:p>
            <a:pPr marR="0" lvl="0" indent="-342900" algn="just" defTabSz="4572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Корни одуванчика осенью выкапывают и применяют для лечения разных болезней. Ведь одуванчик – лекарственное растение, им лечились люди еще в древности.</a:t>
            </a:r>
          </a:p>
          <a:p>
            <a:pPr marR="0" lvl="0" indent="-342900" algn="just" defTabSz="457200" rtl="0" eaLnBrk="1" fontAlgn="auto" latinLnBrk="0" hangingPunct="1">
              <a:lnSpc>
                <a:spcPct val="120000"/>
              </a:lnSpc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Из молодых листьев одуванчика делают салаты. Вот какой одуванчик!</a:t>
            </a: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углом 4"/>
          <p:cNvSpPr/>
          <p:nvPr/>
        </p:nvSpPr>
        <p:spPr>
          <a:xfrm>
            <a:off x="0" y="0"/>
            <a:ext cx="9144000" cy="6858000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3435" y="851648"/>
            <a:ext cx="8892989" cy="5274516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ru-RU" sz="1600" dirty="0" smtClean="0"/>
              <a:t>Уронило солнце </a:t>
            </a:r>
            <a:r>
              <a:rPr lang="ru-RU" sz="1600" dirty="0" smtClean="0"/>
              <a:t>лучик </a:t>
            </a:r>
            <a:r>
              <a:rPr lang="ru-RU" sz="1600" dirty="0" smtClean="0"/>
              <a:t>золотой. </a:t>
            </a: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Вырос </a:t>
            </a:r>
            <a:r>
              <a:rPr lang="ru-RU" sz="1600" dirty="0" smtClean="0"/>
              <a:t>одуванчик </a:t>
            </a:r>
            <a:r>
              <a:rPr lang="ru-RU" sz="1600" dirty="0" smtClean="0"/>
              <a:t>первый</a:t>
            </a:r>
            <a:r>
              <a:rPr lang="ru-RU" sz="1600" dirty="0" smtClean="0"/>
              <a:t>, молодой! </a:t>
            </a:r>
            <a:endParaRPr lang="ru-RU" sz="1600" dirty="0" smtClean="0"/>
          </a:p>
          <a:p>
            <a:pPr>
              <a:buNone/>
            </a:pPr>
            <a:r>
              <a:rPr lang="ru-RU" sz="1600" dirty="0" smtClean="0"/>
              <a:t>У </a:t>
            </a:r>
            <a:r>
              <a:rPr lang="ru-RU" sz="1600" dirty="0" smtClean="0"/>
              <a:t>него чудесный </a:t>
            </a:r>
            <a:r>
              <a:rPr lang="ru-RU" sz="1600" dirty="0" smtClean="0"/>
              <a:t>золотистый цвет. </a:t>
            </a:r>
          </a:p>
          <a:p>
            <a:pPr>
              <a:buNone/>
            </a:pPr>
            <a:r>
              <a:rPr lang="ru-RU" sz="1600" dirty="0" smtClean="0"/>
              <a:t>Он </a:t>
            </a:r>
            <a:r>
              <a:rPr lang="ru-RU" sz="1600" dirty="0" smtClean="0"/>
              <a:t>большого солнца </a:t>
            </a:r>
            <a:r>
              <a:rPr lang="ru-RU" sz="1600" dirty="0" smtClean="0"/>
              <a:t>маленький </a:t>
            </a:r>
            <a:r>
              <a:rPr lang="ru-RU" sz="1600" dirty="0" smtClean="0"/>
              <a:t>портрет! (О. Высоцкая</a:t>
            </a:r>
            <a:r>
              <a:rPr lang="ru-RU" sz="1600" dirty="0" smtClean="0"/>
              <a:t>)</a:t>
            </a:r>
          </a:p>
          <a:p>
            <a:pPr>
              <a:buNone/>
            </a:pPr>
            <a:r>
              <a:rPr lang="ru-RU" sz="1600" dirty="0" smtClean="0"/>
              <a:t> </a:t>
            </a:r>
            <a:r>
              <a:rPr lang="ru-RU" sz="1600" dirty="0" smtClean="0"/>
              <a:t>       </a:t>
            </a:r>
            <a:r>
              <a:rPr lang="ru-RU" sz="1600" i="1" dirty="0" smtClean="0">
                <a:solidFill>
                  <a:srgbClr val="FF0000"/>
                </a:solidFill>
              </a:rPr>
              <a:t>Почему одуванчики названы в стихотворении «маленьким портретом солнца»?А как бы ты их назвал? Они желтые как… (</a:t>
            </a:r>
            <a:r>
              <a:rPr lang="ru-RU" sz="1600" i="1" dirty="0" err="1" smtClean="0">
                <a:solidFill>
                  <a:srgbClr val="FF0000"/>
                </a:solidFill>
              </a:rPr>
              <a:t>как</a:t>
            </a:r>
            <a:r>
              <a:rPr lang="ru-RU" sz="1600" i="1" dirty="0" smtClean="0">
                <a:solidFill>
                  <a:srgbClr val="FF0000"/>
                </a:solidFill>
              </a:rPr>
              <a:t> что?) </a:t>
            </a:r>
            <a:r>
              <a:rPr lang="ru-RU" sz="1600" dirty="0" smtClean="0"/>
              <a:t>А знаете ли вы, что одуванчик может предсказывать погоду? </a:t>
            </a:r>
            <a:r>
              <a:rPr lang="ru-RU" sz="1600" i="1" dirty="0" smtClean="0">
                <a:solidFill>
                  <a:srgbClr val="FF0000"/>
                </a:solidFill>
              </a:rPr>
              <a:t>Догадались, как он это делает? Как он нам может подсказать, что скоро пойдет дождь? </a:t>
            </a:r>
            <a:r>
              <a:rPr lang="ru-RU" sz="1600" dirty="0" smtClean="0"/>
              <a:t>Одуванчик говорить как человек не умеет, но говорит нам по-своему: закрывает свои лепестки и </a:t>
            </a:r>
            <a:r>
              <a:rPr lang="ru-RU" sz="1600" dirty="0" smtClean="0"/>
              <a:t>опускает  </a:t>
            </a:r>
            <a:r>
              <a:rPr lang="ru-RU" sz="1600" dirty="0" smtClean="0"/>
              <a:t>головку. А если одуванчик уже белый, то перед дождем он складывает </a:t>
            </a:r>
            <a:r>
              <a:rPr lang="ru-RU" sz="1600" dirty="0" smtClean="0"/>
              <a:t>свои </a:t>
            </a:r>
            <a:r>
              <a:rPr lang="ru-RU" sz="1600" dirty="0" err="1" smtClean="0"/>
              <a:t>парашютики</a:t>
            </a:r>
            <a:r>
              <a:rPr lang="ru-RU" sz="1600" dirty="0" smtClean="0"/>
              <a:t> </a:t>
            </a:r>
            <a:r>
              <a:rPr lang="ru-RU" sz="1600" dirty="0" smtClean="0"/>
              <a:t>– прячется от будущего дождя. И нам с вами говорит: скоро дождь начнется.</a:t>
            </a:r>
            <a:endParaRPr lang="ru-RU" sz="1600" dirty="0"/>
          </a:p>
        </p:txBody>
      </p:sp>
      <p:sp>
        <p:nvSpPr>
          <p:cNvPr id="4" name="Заголовок 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036424" cy="8516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all" normalizeH="0" baseline="0" noProof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uLnTx/>
                <a:uFillTx/>
                <a:latin typeface="+mj-lt"/>
                <a:ea typeface="+mj-ea"/>
                <a:cs typeface="+mj-cs"/>
              </a:rPr>
              <a:t>одуванчик</a:t>
            </a:r>
            <a:endParaRPr kumimoji="0" lang="ru-RU" sz="3600" b="1" i="0" u="none" strike="noStrike" kern="1200" cap="all" normalizeH="0" baseline="0" noProof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6" name="Picture 4" descr="C:\Users\Viktor\Desktop\depositphotos_22018909-stock-photo-dandelions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2729" y="3792071"/>
            <a:ext cx="3576460" cy="2886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9" name="Picture 1" descr="C:\Users\Viktor\Desktop\же-тые-о-уванчики-на-пре-посы-ке-зе-еной-травы-5388147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47130" y="3792071"/>
            <a:ext cx="3388658" cy="2886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одним вырезанным углом 3"/>
          <p:cNvSpPr/>
          <p:nvPr/>
        </p:nvSpPr>
        <p:spPr>
          <a:xfrm>
            <a:off x="-107576" y="0"/>
            <a:ext cx="9144000" cy="6858000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Заголовок 3"/>
          <p:cNvSpPr txBox="1">
            <a:spLocks noGrp="1"/>
          </p:cNvSpPr>
          <p:nvPr>
            <p:ph type="title"/>
          </p:nvPr>
        </p:nvSpPr>
        <p:spPr>
          <a:xfrm>
            <a:off x="242047" y="116541"/>
            <a:ext cx="8444753" cy="654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колокольчик</a:t>
            </a:r>
            <a:endParaRPr kumimoji="0" lang="ru-RU" sz="3600" b="1" i="0" u="none" strike="noStrike" kern="1200" cap="all" normalizeH="0" baseline="0" noProof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051" name="Picture 3" descr="C:\Users\Viktor\Desktop\82126afb9a97570862b682f92ebef57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2400" y="3200399"/>
            <a:ext cx="4365812" cy="3493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одержимое 6"/>
          <p:cNvSpPr txBox="1">
            <a:spLocks/>
          </p:cNvSpPr>
          <p:nvPr/>
        </p:nvSpPr>
        <p:spPr>
          <a:xfrm>
            <a:off x="1" y="770965"/>
            <a:ext cx="9036424" cy="3236259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/>
          <a:p>
            <a:pPr lvl="0" indent="-342900">
              <a:lnSpc>
                <a:spcPct val="120000"/>
              </a:lnSpc>
              <a:spcBef>
                <a:spcPct val="20000"/>
              </a:spcBef>
            </a:pPr>
            <a:r>
              <a:rPr kumimoji="0" lang="ru-RU" sz="3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Колокольчики</a:t>
            </a: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 растут и на лугу, и на лесной полянке. </a:t>
            </a:r>
            <a:r>
              <a:rPr lang="ru-RU" sz="3600" dirty="0" smtClean="0">
                <a:solidFill>
                  <a:srgbClr val="FF0000"/>
                </a:solidFill>
              </a:rPr>
              <a:t>Как ты думаешь</a:t>
            </a:r>
            <a:r>
              <a:rPr lang="ru-RU" sz="3600" i="1" dirty="0" smtClean="0">
                <a:solidFill>
                  <a:srgbClr val="FF0000"/>
                </a:solidFill>
              </a:rPr>
              <a:t>? Почему его так назвали?</a:t>
            </a:r>
            <a:endParaRPr kumimoji="0" lang="ru-RU" sz="3400" b="0" i="1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-3429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Колокольчики — красивые цветы. Форма цветка напоминает большой церковный колокол, и свое название цветок получил от слова «колокол», только из-за своих размеров называется ласково, уменьшительно — колокольчик.</a:t>
            </a:r>
          </a:p>
          <a:p>
            <a:pPr marR="0" lvl="0" indent="-3429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Кажется, подует ветерок и цветы колокольчика нежно зазвенят.</a:t>
            </a:r>
          </a:p>
          <a:p>
            <a:pPr marR="0" lvl="0" indent="-342900" algn="l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3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На лугах и полянках колокольчиков всегда много, ведь они растут целыми семьями. Колокольчики цветут долго, с мая по сентябрь. Встречаются различные виды колокольчиков. Есть колокольчики темно-синие, фиолетовые, сиреневые, голубые, розовые и даже белые. Колокольчик – не только красивое, но еще и полезное растение. Его применяет при лечении кашля и других болезней. </a:t>
            </a:r>
            <a: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3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3" name="Picture 2" descr="C:\Users\Viktor\Desktop\6d444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02692" y="3200398"/>
            <a:ext cx="4433732" cy="3493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с одним вырезанным углом 3"/>
          <p:cNvSpPr/>
          <p:nvPr/>
        </p:nvSpPr>
        <p:spPr>
          <a:xfrm>
            <a:off x="1" y="0"/>
            <a:ext cx="9386046" cy="6858000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9" name="Заголовок 3"/>
          <p:cNvSpPr txBox="1">
            <a:spLocks noGrp="1"/>
          </p:cNvSpPr>
          <p:nvPr>
            <p:ph type="title"/>
          </p:nvPr>
        </p:nvSpPr>
        <p:spPr>
          <a:xfrm>
            <a:off x="242047" y="116541"/>
            <a:ext cx="8444753" cy="6544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колокольчик</a:t>
            </a:r>
            <a:endParaRPr kumimoji="0" lang="ru-RU" sz="3600" b="1" i="0" u="none" strike="noStrike" kern="1200" cap="all" normalizeH="0" baseline="0" noProof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Содержимое 6"/>
          <p:cNvSpPr txBox="1">
            <a:spLocks/>
          </p:cNvSpPr>
          <p:nvPr/>
        </p:nvSpPr>
        <p:spPr>
          <a:xfrm>
            <a:off x="1" y="770965"/>
            <a:ext cx="9036424" cy="323625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indent="-342900"/>
            <a:r>
              <a:rPr lang="ru-RU" sz="1600" dirty="0" smtClean="0"/>
              <a:t>Колокольчик - синий цвет </a:t>
            </a:r>
            <a:r>
              <a:rPr lang="ru-RU" sz="1600" dirty="0" smtClean="0"/>
              <a:t>ты </a:t>
            </a:r>
            <a:r>
              <a:rPr lang="ru-RU" sz="1600" dirty="0" smtClean="0"/>
              <a:t>открой нам свой </a:t>
            </a:r>
            <a:r>
              <a:rPr lang="ru-RU" sz="1600" dirty="0" smtClean="0"/>
              <a:t>секрет.</a:t>
            </a:r>
          </a:p>
          <a:p>
            <a:pPr lvl="0" indent="-342900"/>
            <a:r>
              <a:rPr lang="ru-RU" sz="1600" dirty="0" smtClean="0"/>
              <a:t> </a:t>
            </a:r>
            <a:r>
              <a:rPr lang="ru-RU" sz="1600" dirty="0" smtClean="0"/>
              <a:t>Почему ты не звенишь, </a:t>
            </a:r>
            <a:r>
              <a:rPr lang="ru-RU" sz="1600" dirty="0" smtClean="0"/>
              <a:t>хоть </a:t>
            </a:r>
            <a:r>
              <a:rPr lang="ru-RU" sz="1600" dirty="0" smtClean="0"/>
              <a:t>головкой </a:t>
            </a:r>
            <a:r>
              <a:rPr lang="ru-RU" sz="1600" dirty="0" smtClean="0"/>
              <a:t>шевелишь.</a:t>
            </a:r>
          </a:p>
          <a:p>
            <a:pPr lvl="0" indent="-342900"/>
            <a:r>
              <a:rPr lang="ru-RU" sz="1600" dirty="0" smtClean="0"/>
              <a:t> </a:t>
            </a:r>
            <a:r>
              <a:rPr lang="ru-RU" sz="1600" dirty="0" smtClean="0"/>
              <a:t>То от ветра клонишься, т</a:t>
            </a:r>
            <a:r>
              <a:rPr lang="ru-RU" sz="1600" dirty="0" smtClean="0"/>
              <a:t>о </a:t>
            </a:r>
            <a:r>
              <a:rPr lang="ru-RU" sz="1600" dirty="0" smtClean="0"/>
              <a:t>от солнца скроешься (Н. Сергеева). </a:t>
            </a:r>
            <a:endParaRPr lang="ru-RU" sz="1600" dirty="0" smtClean="0"/>
          </a:p>
          <a:p>
            <a:pPr lvl="0" indent="-342900" algn="just">
              <a:lnSpc>
                <a:spcPct val="120000"/>
              </a:lnSpc>
              <a:spcBef>
                <a:spcPct val="20000"/>
              </a:spcBef>
            </a:pPr>
            <a:r>
              <a:rPr lang="ru-RU" sz="1600" dirty="0" smtClean="0"/>
              <a:t>Колокольчик </a:t>
            </a:r>
            <a:r>
              <a:rPr lang="ru-RU" sz="1600" dirty="0" smtClean="0"/>
              <a:t>тоже может нам рассказать о погоде</a:t>
            </a:r>
            <a:r>
              <a:rPr lang="ru-RU" sz="1600" i="1" dirty="0" smtClean="0">
                <a:solidFill>
                  <a:srgbClr val="FF0000"/>
                </a:solidFill>
              </a:rPr>
              <a:t>. </a:t>
            </a:r>
            <a:r>
              <a:rPr lang="ru-RU" sz="1600" i="1" dirty="0" smtClean="0">
                <a:solidFill>
                  <a:srgbClr val="FF0000"/>
                </a:solidFill>
              </a:rPr>
              <a:t> Как ты думаешь он это делает? </a:t>
            </a:r>
            <a:r>
              <a:rPr lang="ru-RU" sz="1600" dirty="0" smtClean="0"/>
              <a:t>В</a:t>
            </a:r>
            <a:r>
              <a:rPr lang="ru-RU" sz="1600" dirty="0" smtClean="0"/>
              <a:t> </a:t>
            </a:r>
            <a:r>
              <a:rPr lang="ru-RU" sz="1600" dirty="0" smtClean="0"/>
              <a:t>пасмурную погоду и ночью колокольчик закрывается, то есть опускает свою головку – прячется. И в нем как в домике прячутся мелкие жучки да паучки и мушки. Тепло им там и хорошо как в теремке. Вот такой колокольчик – теремок. Очень его за это разные мелкие насекомые любят!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0" name="Picture 2" descr="C:\Users\Viktor\Desktop\d681411d98ca41b6aedb6ef5336b245b.max-1200x80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03095" y="3350972"/>
            <a:ext cx="4557448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3" descr="C:\Users\Viktor\Desktop\i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2" y="3350972"/>
            <a:ext cx="4545104" cy="3352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с одним вырезанным углом 5"/>
          <p:cNvSpPr/>
          <p:nvPr/>
        </p:nvSpPr>
        <p:spPr>
          <a:xfrm>
            <a:off x="-107576" y="0"/>
            <a:ext cx="9144000" cy="6858000"/>
          </a:xfrm>
          <a:prstGeom prst="snip1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Заголовок 3"/>
          <p:cNvSpPr txBox="1">
            <a:spLocks noGrp="1"/>
          </p:cNvSpPr>
          <p:nvPr>
            <p:ph type="title"/>
          </p:nvPr>
        </p:nvSpPr>
        <p:spPr>
          <a:xfrm>
            <a:off x="125506" y="0"/>
            <a:ext cx="8561294" cy="73510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600" b="1" cap="all" noProof="0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</a:rPr>
              <a:t>ромашка</a:t>
            </a:r>
            <a:endParaRPr kumimoji="0" lang="ru-RU" sz="3600" b="1" i="0" u="none" strike="noStrike" kern="1200" cap="all" normalizeH="0" baseline="0" noProof="0" dirty="0">
              <a:ln w="0"/>
              <a:solidFill>
                <a:srgbClr val="FF0000"/>
              </a:solidFill>
              <a:effectLst>
                <a:reflection blurRad="12700" stA="50000" endPos="50000" dist="5000" dir="5400000" sy="-100000" rotWithShape="0"/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2" descr="C:\Users\Viktor\Desktop\i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3576918"/>
            <a:ext cx="4580965" cy="3122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3" descr="C:\Users\Viktor\Desktop\6151028-flower-nature-white-daisy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87258" y="3576918"/>
            <a:ext cx="4249166" cy="3122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Содержимое 6"/>
          <p:cNvSpPr txBox="1">
            <a:spLocks/>
          </p:cNvSpPr>
          <p:nvPr/>
        </p:nvSpPr>
        <p:spPr>
          <a:xfrm>
            <a:off x="0" y="735106"/>
            <a:ext cx="9036424" cy="31107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R="0" lvl="0" indent="-342900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Ромашка - это такой маленький цветочек на тоненьком стебельке. Стебелек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зеленого цвета и на нем много маленьких ромашек. Лепесточки цветка белого цвета, а серединка желтая. Ромашка растет и в поле, и в саду.</a:t>
            </a:r>
            <a:r>
              <a:rPr lang="ru-RU" sz="1600" dirty="0" smtClean="0"/>
              <a:t> 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Ромашка напоминает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небольшие солнышки, такие же теплые, яркие и солнечные.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Ромашка – это целебный и полезный цветок. Из цветов ромашки заваривают чай, он помогает при простудных заболеваниях. Сначала цветочки</a:t>
            </a:r>
            <a:r>
              <a:rPr kumimoji="0" lang="ru-RU" sz="16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собирают, затем сушат.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Мы нарвём ромашек много,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По полям и по дорогам.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Всех цветов они полезней, —</a:t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Лечат разные болезни.</a:t>
            </a:r>
          </a:p>
          <a:p>
            <a:pPr marR="0" lvl="0" indent="-342900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/>
            </a:r>
            <a:b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br>
            <a:endParaRPr kumimoji="0" lang="ru-RU" sz="16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R="0" lvl="0" indent="-342900" algn="just" defTabSz="457200" rtl="0" eaLnBrk="1" fontAlgn="auto" latinLnBrk="0" hangingPunct="1">
              <a:lnSpc>
                <a:spcPct val="12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kumimoji="0" lang="ru-RU" sz="16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Чай душистый из ромашки.</a:t>
            </a:r>
            <a:endParaRPr kumimoji="0" lang="ru-RU" sz="16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987</TotalTime>
  <Words>1303</Words>
  <Application>Microsoft Office PowerPoint</Application>
  <PresentationFormat>Экран (4:3)</PresentationFormat>
  <Paragraphs>116</Paragraphs>
  <Slides>20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1" baseType="lpstr">
      <vt:lpstr>Тема Office</vt:lpstr>
      <vt:lpstr>Слайд 1</vt:lpstr>
      <vt:lpstr>Слайд 2</vt:lpstr>
      <vt:lpstr>Герань луговая</vt:lpstr>
      <vt:lpstr>        Цветет луговая герань очень мало – только два дня! Но цветком у нее очень много, поэтому нам и кажется, что герань цветет долго-долго.   Пыльцу герани очень любят разные насекомые и ползающие жучки. Но герань – цветок удивительный. Она не отдает свою пыльцу жучкам, а бережет ее для пчел и бабочек. Как же она от жучков защищается?  Как ты думаешь? Пусть ребенок придумает свой вариант – попробует найти  ответ на этот вопрос. Оказывается,  стебелек около цветка герани покрыт липкой жидкостью. И жучки через нее просто не могут проползти. А вот бабочкам и пчелам это не мешает. Почему? Пусть ребенок найдет ответ на этот вопрос, выскажет предположение. Даже если он не угадал, поощрите его за то, что он не побоялся подумать и высказать свое мнение. Правильно, ведь пчелы и бабочки летают и садятся на цветок сверху! И им эта липкая жидкость на стебельке внизу цветка нисколько не мешает. Если малышу непонятно, то вырежьте из бумаги силуэт бабочки и покажите, как она садится на ладошку — цветок. </vt:lpstr>
      <vt:lpstr>одуванчик</vt:lpstr>
      <vt:lpstr>одуванчик</vt:lpstr>
      <vt:lpstr>колокольчик</vt:lpstr>
      <vt:lpstr>колокольчик</vt:lpstr>
      <vt:lpstr>ромашка</vt:lpstr>
      <vt:lpstr>ромашка</vt:lpstr>
      <vt:lpstr>незабудка</vt:lpstr>
      <vt:lpstr>василек</vt:lpstr>
      <vt:lpstr>лютик</vt:lpstr>
      <vt:lpstr>подорожник</vt:lpstr>
      <vt:lpstr>подорожник</vt:lpstr>
      <vt:lpstr>клевер</vt:lpstr>
      <vt:lpstr>клевер</vt:lpstr>
      <vt:lpstr> </vt:lpstr>
      <vt:lpstr>Викторина « Что ты знаешь о цветах?»</vt:lpstr>
      <vt:lpstr>Слайд 20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«4-й лишний»</dc:title>
  <dc:creator>дом</dc:creator>
  <cp:lastModifiedBy>Viktor</cp:lastModifiedBy>
  <cp:revision>139</cp:revision>
  <dcterms:created xsi:type="dcterms:W3CDTF">2016-01-04T12:23:53Z</dcterms:created>
  <dcterms:modified xsi:type="dcterms:W3CDTF">2020-12-21T07:36:44Z</dcterms:modified>
</cp:coreProperties>
</file>