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8" r:id="rId2"/>
    <p:sldId id="300" r:id="rId3"/>
    <p:sldId id="261" r:id="rId4"/>
    <p:sldId id="260" r:id="rId5"/>
    <p:sldId id="264" r:id="rId6"/>
    <p:sldId id="262" r:id="rId7"/>
    <p:sldId id="265" r:id="rId8"/>
    <p:sldId id="266" r:id="rId9"/>
    <p:sldId id="268" r:id="rId10"/>
    <p:sldId id="263" r:id="rId11"/>
    <p:sldId id="273" r:id="rId12"/>
    <p:sldId id="269" r:id="rId13"/>
    <p:sldId id="275" r:id="rId14"/>
    <p:sldId id="306" r:id="rId15"/>
    <p:sldId id="277" r:id="rId16"/>
    <p:sldId id="278" r:id="rId17"/>
    <p:sldId id="279" r:id="rId18"/>
    <p:sldId id="280" r:id="rId19"/>
    <p:sldId id="302" r:id="rId20"/>
    <p:sldId id="303" r:id="rId21"/>
    <p:sldId id="281" r:id="rId22"/>
    <p:sldId id="282" r:id="rId23"/>
    <p:sldId id="283" r:id="rId24"/>
    <p:sldId id="284" r:id="rId25"/>
    <p:sldId id="285" r:id="rId26"/>
    <p:sldId id="296" r:id="rId27"/>
    <p:sldId id="301" r:id="rId28"/>
    <p:sldId id="304" r:id="rId29"/>
    <p:sldId id="305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6DFB2-A364-481E-85DD-CED1C761C4C9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9CC10-2A19-4A1F-9634-CB64666E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62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CC10-2A19-4A1F-9634-CB64666E06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33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B78575-DF83-4A83-86CF-D32CFF6F8927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5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6" Type="http://schemas.openxmlformats.org/officeDocument/2006/relationships/slide" Target="slide9.xml"/><Relationship Id="rId11" Type="http://schemas.openxmlformats.org/officeDocument/2006/relationships/slide" Target="slide21.xml"/><Relationship Id="rId24" Type="http://schemas.openxmlformats.org/officeDocument/2006/relationships/image" Target="../media/image5.png"/><Relationship Id="rId5" Type="http://schemas.openxmlformats.org/officeDocument/2006/relationships/slide" Target="slide7.xml"/><Relationship Id="rId23" Type="http://schemas.microsoft.com/office/2007/relationships/media" Target="../media/media2.mp3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vstuplenie-5579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95800" y="3665538"/>
            <a:ext cx="304800" cy="304800"/>
          </a:xfr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" y="16356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07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uookn-kursk.ru/wp-content/uploads/6/c/e/6ce062e096260d3f73a70ecd001b80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892480" cy="5112568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1800" dirty="0" smtClean="0">
                <a:hlinkClick r:id="rId4" action="ppaction://hlinksldjump"/>
              </a:rPr>
              <a:t>Вернуться </a:t>
            </a:r>
            <a:r>
              <a:rPr lang="ru-RU" sz="1800" dirty="0">
                <a:hlinkClick r:id="rId4" action="ppaction://hlinksldjump"/>
              </a:rPr>
              <a:t>к списку вопросов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188640"/>
            <a:ext cx="5879976" cy="1368151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841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88640"/>
            <a:ext cx="6321896" cy="1087015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2800" u="sng" dirty="0"/>
              <a:t>Вопрос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281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«Все согласные звуки образуют пары» -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верно ли это утверждение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4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03848" y="0"/>
            <a:ext cx="2088232" cy="1231031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28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44334"/>
            <a:ext cx="591222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sz="2400" dirty="0" smtClean="0">
                <a:hlinkClick r:id="rId3" action="ppaction://hlinksldjump"/>
              </a:rPr>
              <a:t>Вернуться </a:t>
            </a:r>
            <a:r>
              <a:rPr lang="ru-RU" sz="2400" dirty="0">
                <a:hlinkClick r:id="rId3" action="ppaction://hlinksldjump"/>
              </a:rPr>
              <a:t>к списку вопросов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772816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704" y="116632"/>
            <a:ext cx="5400600" cy="1087015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2800" u="sng" dirty="0"/>
              <a:t>Вопрос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2816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Назовите буквы, которые обозначают гласный звук: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 </a:t>
            </a:r>
          </a:p>
          <a:p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      О     К     Й     И     Я     Э     А     Ф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5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31840" y="0"/>
            <a:ext cx="2088232" cy="1231031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2800" dirty="0">
                <a:solidFill>
                  <a:schemeClr val="tx1"/>
                </a:solidFill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284984"/>
            <a:ext cx="5912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/>
              <a:t>     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       И       Э      А</a:t>
            </a:r>
            <a:r>
              <a:rPr lang="ru-RU" b="1" dirty="0" smtClean="0"/>
              <a:t>    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237312"/>
            <a:ext cx="3127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к списку вопросов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0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0"/>
            <a:ext cx="6393904" cy="1087015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2800" u="sng" dirty="0"/>
              <a:t>Вопрос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каких словах есть звук «с'»? 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ГУСИ          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лось 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      САНКИ     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самолет     ананас        веселье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11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704" y="116632"/>
            <a:ext cx="5616624" cy="1087015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44334"/>
            <a:ext cx="58402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92896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гуси          лось        веселье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3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116632"/>
            <a:ext cx="5256584" cy="115902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u="sng" dirty="0"/>
              <a:t>Вопрос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4482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 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72816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Верно ли это утверждение: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 слове  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ЯКОРЬ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букв=количеству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звуков»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1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188640"/>
            <a:ext cx="6249888" cy="942999"/>
          </a:xfrm>
        </p:spPr>
        <p:txBody>
          <a:bodyPr>
            <a:normAutofit fontScale="850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44334"/>
            <a:ext cx="59122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77281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5=5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0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23728" y="188640"/>
            <a:ext cx="5256584" cy="115902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u="sng" dirty="0"/>
              <a:t>Вопрос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8478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 smtClean="0">
                <a:solidFill>
                  <a:srgbClr val="FF0000"/>
                </a:solidFill>
              </a:rPr>
              <a:t>Назовите последний звук в словах: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печь,  земля,  столб,  лень, громко.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0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9923465"/>
              </p:ext>
            </p:extLst>
          </p:nvPr>
        </p:nvGraphicFramePr>
        <p:xfrm>
          <a:off x="395536" y="404663"/>
          <a:ext cx="8352927" cy="614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080120"/>
                <a:gridCol w="1224136"/>
                <a:gridCol w="1276108"/>
                <a:gridCol w="1234781"/>
                <a:gridCol w="1089510"/>
              </a:tblGrid>
              <a:tr h="153017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 мире звуков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hlinkClick r:id="rId3" action="ppaction://hlinksldjump"/>
                      </a:endParaRPr>
                    </a:p>
                    <a:p>
                      <a:pPr algn="ctr"/>
                      <a:r>
                        <a:rPr lang="ru-RU" sz="3600" b="1" dirty="0" smtClean="0">
                          <a:hlinkClick r:id="rId3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hlinkClick r:id="rId4" action="ppaction://hlinksldjump"/>
                      </a:endParaRPr>
                    </a:p>
                    <a:p>
                      <a:pPr algn="ctr"/>
                      <a:r>
                        <a:rPr lang="ru-RU" sz="3600" b="1" dirty="0" smtClean="0">
                          <a:hlinkClick r:id="rId4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hlinkClick r:id="rId5" action="ppaction://hlinksldjump"/>
                      </a:endParaRPr>
                    </a:p>
                    <a:p>
                      <a:pPr algn="ctr"/>
                      <a:r>
                        <a:rPr lang="ru-RU" sz="3600" b="1" dirty="0" smtClean="0">
                          <a:hlinkClick r:id="rId5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hlinkClick r:id="rId6" action="ppaction://hlinksldjump"/>
                      </a:endParaRPr>
                    </a:p>
                    <a:p>
                      <a:pPr algn="ctr"/>
                      <a:r>
                        <a:rPr lang="ru-RU" sz="3600" b="1" dirty="0" smtClean="0">
                          <a:hlinkClick r:id="rId6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</a:tr>
              <a:tr h="153017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Гласные и согласные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hlinkClick r:id="rId7" action="ppaction://hlinksldjump"/>
                      </a:endParaRPr>
                    </a:p>
                    <a:p>
                      <a:pPr algn="ctr"/>
                      <a:r>
                        <a:rPr lang="ru-RU" sz="3600" b="1" dirty="0" smtClean="0">
                          <a:hlinkClick r:id="rId7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hlinkClick r:id="rId8" action="ppaction://hlinksldjump"/>
                      </a:endParaRPr>
                    </a:p>
                    <a:p>
                      <a:pPr algn="ctr"/>
                      <a:r>
                        <a:rPr lang="ru-RU" sz="3600" b="1" dirty="0" smtClean="0">
                          <a:hlinkClick r:id="rId8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hlinkClick r:id="rId9" action="ppaction://hlinksldjump"/>
                      </a:endParaRPr>
                    </a:p>
                    <a:p>
                      <a:pPr algn="ctr"/>
                      <a:r>
                        <a:rPr lang="ru-RU" sz="3600" b="1" dirty="0" smtClean="0">
                          <a:hlinkClick r:id="rId9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hlinkClick r:id="rId10" action="ppaction://hlinksldjump"/>
                      </a:endParaRPr>
                    </a:p>
                    <a:p>
                      <a:pPr algn="ctr"/>
                      <a:r>
                        <a:rPr lang="ru-RU" sz="3600" b="1" dirty="0" smtClean="0">
                          <a:hlinkClick r:id="rId10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</a:tr>
              <a:tr h="1530170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Звуковой анализ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hlinkClick r:id="rId11" action="ppaction://hlinksldjump"/>
                      </a:endParaRPr>
                    </a:p>
                    <a:p>
                      <a:pPr algn="ctr"/>
                      <a:r>
                        <a:rPr lang="ru-RU" sz="3600" b="1" dirty="0" smtClean="0">
                          <a:hlinkClick r:id="rId11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hlinkClick r:id="rId12" action="ppaction://hlinksldjump"/>
                      </a:endParaRPr>
                    </a:p>
                    <a:p>
                      <a:pPr algn="ctr"/>
                      <a:r>
                        <a:rPr lang="ru-RU" sz="3600" b="1" dirty="0" smtClean="0">
                          <a:hlinkClick r:id="rId12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hlinkClick r:id="rId13" action="ppaction://hlinksldjump"/>
                      </a:endParaRPr>
                    </a:p>
                    <a:p>
                      <a:pPr algn="ctr"/>
                      <a:r>
                        <a:rPr lang="ru-RU" sz="3600" b="1" dirty="0" smtClean="0">
                          <a:hlinkClick r:id="rId13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hlinkClick r:id="rId14" action="ppaction://hlinksldjump"/>
                      </a:endParaRPr>
                    </a:p>
                    <a:p>
                      <a:pPr algn="ctr"/>
                      <a:r>
                        <a:rPr lang="ru-RU" sz="3600" b="1" dirty="0" smtClean="0">
                          <a:hlinkClick r:id="rId14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hlinkClick r:id="rId14" action="ppaction://hlinksldjump"/>
                      </a:endParaRPr>
                    </a:p>
                  </a:txBody>
                  <a:tcPr/>
                </a:tc>
              </a:tr>
              <a:tr h="15301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>
            <a:hlinkClick r:id="" action="ppaction://noaction"/>
          </p:cNvPr>
          <p:cNvSpPr/>
          <p:nvPr/>
        </p:nvSpPr>
        <p:spPr>
          <a:xfrm>
            <a:off x="7884368" y="5301208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si_categori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23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-678873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96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116632"/>
            <a:ext cx="6249888" cy="942999"/>
          </a:xfrm>
        </p:spPr>
        <p:txBody>
          <a:bodyPr>
            <a:normAutofit fontScale="850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44334"/>
            <a:ext cx="59122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5630" y="1340768"/>
            <a:ext cx="5335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«ч»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«а»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«</a:t>
            </a:r>
            <a:r>
              <a:rPr lang="ru-RU" sz="4800" dirty="0" err="1" smtClean="0">
                <a:solidFill>
                  <a:srgbClr val="FF0000"/>
                </a:solidFill>
              </a:rPr>
              <a:t>п</a:t>
            </a:r>
            <a:r>
              <a:rPr lang="ru-RU" sz="4800" dirty="0" smtClean="0">
                <a:solidFill>
                  <a:srgbClr val="FF0000"/>
                </a:solidFill>
              </a:rPr>
              <a:t>»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«</a:t>
            </a:r>
            <a:r>
              <a:rPr lang="ru-RU" sz="4800" dirty="0" err="1" smtClean="0">
                <a:solidFill>
                  <a:srgbClr val="FF0000"/>
                </a:solidFill>
              </a:rPr>
              <a:t>н</a:t>
            </a:r>
            <a:r>
              <a:rPr lang="ru-RU" sz="4800" dirty="0" smtClean="0">
                <a:solidFill>
                  <a:srgbClr val="FF0000"/>
                </a:solidFill>
              </a:rPr>
              <a:t>'»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«а»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188640"/>
            <a:ext cx="5688632" cy="115902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u="sng" dirty="0"/>
              <a:t>Вопрос</a:t>
            </a:r>
            <a:endParaRPr lang="ru-RU" sz="2800" dirty="0"/>
          </a:p>
          <a:p>
            <a:pPr algn="ctr"/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Назовите первый звук в словах: </a:t>
            </a:r>
          </a:p>
          <a:p>
            <a:endParaRPr lang="ru-RU" sz="4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грач, яблоко, щётка, пенёк, облака.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1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116632"/>
            <a:ext cx="6105872" cy="942999"/>
          </a:xfrm>
        </p:spPr>
        <p:txBody>
          <a:bodyPr>
            <a:normAutofit fontScale="850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05064"/>
            <a:ext cx="58402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08477" y="1484784"/>
            <a:ext cx="50626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«г»    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«</a:t>
            </a:r>
            <a:r>
              <a:rPr lang="ru-RU" sz="4400" b="1" dirty="0" err="1" smtClean="0">
                <a:solidFill>
                  <a:srgbClr val="FF0000"/>
                </a:solidFill>
              </a:rPr>
              <a:t>й</a:t>
            </a:r>
            <a:r>
              <a:rPr lang="ru-RU" sz="4400" b="1" dirty="0" smtClean="0">
                <a:solidFill>
                  <a:srgbClr val="FF0000"/>
                </a:solidFill>
              </a:rPr>
              <a:t>»   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«</a:t>
            </a:r>
            <a:r>
              <a:rPr lang="ru-RU" sz="4400" b="1" dirty="0" err="1" smtClean="0">
                <a:solidFill>
                  <a:srgbClr val="FF0000"/>
                </a:solidFill>
              </a:rPr>
              <a:t>щ</a:t>
            </a:r>
            <a:r>
              <a:rPr lang="ru-RU" sz="4400" b="1" dirty="0" smtClean="0">
                <a:solidFill>
                  <a:srgbClr val="FF0000"/>
                </a:solidFill>
              </a:rPr>
              <a:t>» 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«</a:t>
            </a:r>
            <a:r>
              <a:rPr lang="ru-RU" sz="4400" b="1" dirty="0" err="1" smtClean="0">
                <a:solidFill>
                  <a:srgbClr val="FF0000"/>
                </a:solidFill>
              </a:rPr>
              <a:t>п</a:t>
            </a:r>
            <a:r>
              <a:rPr lang="ru-RU" sz="4400" b="1" dirty="0" smtClean="0">
                <a:solidFill>
                  <a:srgbClr val="FF0000"/>
                </a:solidFill>
              </a:rPr>
              <a:t>’» 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«а»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1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348880"/>
            <a:ext cx="8424936" cy="252028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1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«Ребенок не умеет говорить букву </a:t>
            </a:r>
            <a:r>
              <a:rPr lang="ru-RU" sz="13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- правильно ли сказал воспитатель?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8689" y="476672"/>
            <a:ext cx="1426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" indent="0" algn="ctr">
              <a:buNone/>
            </a:pPr>
            <a:r>
              <a:rPr lang="ru-RU" sz="2800" u="sng" dirty="0" smtClean="0"/>
              <a:t>Вопрос </a:t>
            </a:r>
            <a:endParaRPr lang="ru-RU" sz="2800" u="sng" dirty="0"/>
          </a:p>
        </p:txBody>
      </p:sp>
    </p:spTree>
    <p:extLst>
      <p:ext uri="{BB962C8B-B14F-4D97-AF65-F5344CB8AC3E}">
        <p14:creationId xmlns="" xmlns:p14="http://schemas.microsoft.com/office/powerpoint/2010/main" val="9484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260648"/>
            <a:ext cx="5616624" cy="870991"/>
          </a:xfrm>
        </p:spPr>
        <p:txBody>
          <a:bodyPr>
            <a:normAutofit fontScale="775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140968"/>
            <a:ext cx="55521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4482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Ребенок не умеет говорить 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звук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«</a:t>
            </a:r>
            <a:r>
              <a:rPr lang="ru-RU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»</a:t>
            </a:r>
          </a:p>
        </p:txBody>
      </p:sp>
    </p:spTree>
    <p:extLst>
      <p:ext uri="{BB962C8B-B14F-4D97-AF65-F5344CB8AC3E}">
        <p14:creationId xmlns="" xmlns:p14="http://schemas.microsoft.com/office/powerpoint/2010/main" val="42547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188640"/>
            <a:ext cx="6105872" cy="1087015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2800" dirty="0" smtClean="0"/>
              <a:t>Вопрос</a:t>
            </a:r>
            <a:endParaRPr lang="ru-RU" sz="2800" dirty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56792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Характеристика звука «</a:t>
            </a:r>
            <a:r>
              <a:rPr lang="ru-RU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»: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Согласный, мягкий, звонки</a:t>
            </a:r>
            <a:r>
              <a:rPr lang="ru-RU" sz="4400" b="1" dirty="0" smtClean="0">
                <a:solidFill>
                  <a:srgbClr val="FF0000"/>
                </a:solidFill>
              </a:rPr>
              <a:t>й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7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685801"/>
            <a:ext cx="5832648" cy="798983"/>
          </a:xfrm>
        </p:spPr>
        <p:txBody>
          <a:bodyPr>
            <a:normAutofit fontScale="700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78488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>
              <a:defRPr/>
            </a:pPr>
            <a:endParaRPr lang="ru-RU" dirty="0"/>
          </a:p>
          <a:p>
            <a:pPr marL="18288" indent="0" algn="ctr">
              <a:buNone/>
            </a:pPr>
            <a:endParaRPr lang="ru-RU" sz="4000" dirty="0">
              <a:hlinkClick r:id="rId3" action="ppaction://hlinksldjump"/>
            </a:endParaRPr>
          </a:p>
          <a:p>
            <a:pPr marL="18288" indent="0" algn="ctr">
              <a:buNone/>
            </a:pPr>
            <a:endParaRPr lang="ru-RU" sz="4000" u="sng" dirty="0">
              <a:hlinkClick r:id="rId3" action="ppaction://hlinksldjump"/>
            </a:endParaRPr>
          </a:p>
          <a:p>
            <a:pPr marL="18288" indent="0">
              <a:buNone/>
            </a:pPr>
            <a:endParaRPr lang="ru-RU" sz="4000" u="sng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96752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6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согласный, мягкий, звонки</a:t>
            </a:r>
            <a:r>
              <a:rPr lang="ru-RU" sz="6000" b="1" dirty="0" smtClean="0">
                <a:solidFill>
                  <a:srgbClr val="FF0000"/>
                </a:solidFill>
              </a:rPr>
              <a:t>й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8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0649"/>
            <a:ext cx="7258000" cy="720080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u="sng" dirty="0" smtClean="0"/>
              <a:t>Вопрос</a:t>
            </a:r>
            <a:endParaRPr lang="ru-RU" sz="2800" u="sng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03648" y="5085184"/>
          <a:ext cx="6096000" cy="1080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{91EBBBCC-DAD2-459C-BE2E-F6DE35CF9A28}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3995936" y="5157192"/>
            <a:ext cx="914400" cy="9286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20072" y="5157192"/>
            <a:ext cx="914400" cy="9286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72200" y="5157192"/>
            <a:ext cx="914400" cy="9286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71800" y="5157192"/>
            <a:ext cx="914400" cy="9286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75656" y="5157192"/>
            <a:ext cx="914400" cy="9286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" name="Picture 2" descr="https://avatars.mds.yandex.net/i?id=171626972e80a81de8dd5e49412a5a8a39aa846c-1041503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27432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15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88640"/>
            <a:ext cx="7258000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u="sng" dirty="0" smtClean="0"/>
              <a:t>Вопрос</a:t>
            </a:r>
            <a:endParaRPr lang="ru-RU" sz="2800" u="sng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84784"/>
            <a:ext cx="7776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Верно ли утверждение :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«Гласных звуков в русском языке столько же сколько гласных букв?»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33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685801"/>
            <a:ext cx="6393904" cy="870991"/>
          </a:xfrm>
        </p:spPr>
        <p:txBody>
          <a:bodyPr>
            <a:normAutofit fontScale="775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44334"/>
            <a:ext cx="59122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842493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Гласные звуки: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«а»   «о»   «у»   «и»    «э»     «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140968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Гласные буквы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о   у   и   э   </a:t>
            </a:r>
            <a:r>
              <a:rPr lang="ru-RU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я    е    </a:t>
            </a:r>
            <a:r>
              <a:rPr lang="ru-RU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ё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</a:t>
            </a:r>
            <a:endParaRPr lang="ru-RU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5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8148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/>
              <a:t>Вопрос</a:t>
            </a:r>
            <a:r>
              <a:rPr lang="ru-RU" sz="5400" u="sng" dirty="0"/>
              <a:t> </a:t>
            </a:r>
            <a:endParaRPr lang="ru-RU" u="sng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564905"/>
            <a:ext cx="7762056" cy="1800199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Звуки речи делятся на…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2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205424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                   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8013"/>
            <a:ext cx="20400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91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65464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tx1"/>
                </a:solidFill>
              </a:rPr>
              <a:t>Ответ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7690048" cy="4752528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endParaRPr lang="ru-RU" sz="4000" dirty="0"/>
          </a:p>
          <a:p>
            <a:pPr marL="18288" indent="0" algn="ctr">
              <a:buNone/>
            </a:pPr>
            <a:endParaRPr lang="ru-RU" sz="4000" dirty="0" smtClean="0"/>
          </a:p>
          <a:p>
            <a:pPr marL="18288" indent="0" algn="ctr">
              <a:buNone/>
            </a:pPr>
            <a:endParaRPr lang="ru-RU" sz="4000" dirty="0"/>
          </a:p>
          <a:p>
            <a:pPr marL="18288" indent="0" algn="ctr">
              <a:buNone/>
            </a:pPr>
            <a:endParaRPr lang="ru-RU" sz="4000" dirty="0"/>
          </a:p>
          <a:p>
            <a:pPr marL="18288" indent="0">
              <a:buNone/>
            </a:pPr>
            <a:endParaRPr lang="ru-RU" dirty="0" smtClean="0">
              <a:hlinkClick r:id="rId2" action="ppaction://hlinksldjump"/>
            </a:endParaRPr>
          </a:p>
          <a:p>
            <a:pPr marL="18288" indent="0">
              <a:buNone/>
            </a:pPr>
            <a:endParaRPr lang="ru-RU" dirty="0">
              <a:hlinkClick r:id="rId2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2" action="ppaction://hlinksldjump"/>
            </a:endParaRPr>
          </a:p>
          <a:p>
            <a:pPr marL="18288" indent="0">
              <a:buNone/>
            </a:pPr>
            <a:r>
              <a:rPr lang="ru-RU" sz="2000" dirty="0" smtClean="0">
                <a:solidFill>
                  <a:schemeClr val="tx1"/>
                </a:solidFill>
                <a:hlinkClick r:id="rId2" action="ppaction://hlinksldjump"/>
              </a:rPr>
              <a:t>Вернуться к списку вопросов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467544" y="2564905"/>
            <a:ext cx="7762056" cy="18001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Гласные и согласные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5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568952" cy="352839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Сколько звуков в русском языке?</a:t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Сколько гласных и сколько согласных звуков?</a:t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Назовите их.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260649"/>
            <a:ext cx="6969968" cy="1080120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u="sng" dirty="0">
                <a:effectLst/>
              </a:rPr>
              <a:t>Вопрос</a:t>
            </a:r>
          </a:p>
        </p:txBody>
      </p:sp>
    </p:spTree>
    <p:extLst>
      <p:ext uri="{BB962C8B-B14F-4D97-AF65-F5344CB8AC3E}">
        <p14:creationId xmlns="" xmlns:p14="http://schemas.microsoft.com/office/powerpoint/2010/main" val="8153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852936"/>
            <a:ext cx="7061408" cy="2938264"/>
          </a:xfrm>
        </p:spPr>
        <p:txBody>
          <a:bodyPr/>
          <a:lstStyle/>
          <a:p>
            <a:pPr algn="ctr"/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188640"/>
            <a:ext cx="5889848" cy="115902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u="sng" dirty="0" smtClean="0">
                <a:solidFill>
                  <a:schemeClr val="tx1"/>
                </a:solidFill>
                <a:effectLst/>
              </a:rPr>
              <a:t>Ответ</a:t>
            </a:r>
            <a:endParaRPr lang="ru-RU" sz="2800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44334"/>
            <a:ext cx="605624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2" action="ppaction://hlinksldjump"/>
            </a:endParaRPr>
          </a:p>
          <a:p>
            <a:pPr marL="18288" indent="0">
              <a:buNone/>
            </a:pPr>
            <a:endParaRPr lang="ru-RU" dirty="0">
              <a:hlinkClick r:id="rId2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2" action="ppaction://hlinksldjump"/>
            </a:endParaRPr>
          </a:p>
          <a:p>
            <a:pPr marL="18288" indent="0">
              <a:buNone/>
            </a:pPr>
            <a:endParaRPr lang="ru-RU" dirty="0">
              <a:hlinkClick r:id="rId2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2" action="ppaction://hlinksldjump"/>
            </a:endParaRPr>
          </a:p>
          <a:p>
            <a:pPr marL="18288" indent="0">
              <a:buNone/>
            </a:pPr>
            <a:endParaRPr lang="ru-RU" dirty="0">
              <a:hlinkClick r:id="rId2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2" action="ppaction://hlinksldjump"/>
            </a:endParaRPr>
          </a:p>
          <a:p>
            <a:pPr marL="18288" indent="0">
              <a:buNone/>
            </a:pPr>
            <a:endParaRPr lang="ru-RU" dirty="0">
              <a:hlinkClick r:id="rId2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2" action="ppaction://hlinksldjump"/>
            </a:endParaRPr>
          </a:p>
          <a:p>
            <a:pPr marL="18288" indent="0">
              <a:buNone/>
            </a:pPr>
            <a:endParaRPr lang="ru-RU" dirty="0">
              <a:hlinkClick r:id="rId2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2" action="ppaction://hlinksldjump"/>
            </a:endParaRPr>
          </a:p>
          <a:p>
            <a:pPr marL="18288" indent="0">
              <a:buNone/>
            </a:pPr>
            <a:r>
              <a:rPr lang="ru-RU" sz="2000" dirty="0" smtClean="0">
                <a:hlinkClick r:id="rId2" action="ppaction://hlinksldjump"/>
              </a:rPr>
              <a:t>Вернуться к списку вопросов</a:t>
            </a:r>
            <a:endParaRPr lang="ru-RU" sz="20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251520" y="1124744"/>
            <a:ext cx="8568952" cy="3528392"/>
          </a:xfrm>
          <a:prstGeom prst="rect">
            <a:avLst/>
          </a:prstGeom>
        </p:spPr>
        <p:txBody>
          <a:bodyPr vert="horz" anchor="ctr">
            <a:normAutofit fontScale="60000" lnSpcReduction="20000"/>
          </a:bodyPr>
          <a:lstStyle/>
          <a:p>
            <a:pPr algn="ctr"/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42 звука</a:t>
            </a:r>
          </a:p>
          <a:p>
            <a:pPr algn="ctr"/>
            <a:r>
              <a:rPr lang="ru-RU" sz="64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6 гласных  </a:t>
            </a:r>
          </a:p>
          <a:p>
            <a:pPr algn="ctr"/>
            <a:r>
              <a:rPr lang="ru-RU" sz="64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36 согласных звуков</a:t>
            </a:r>
            <a:endParaRPr lang="ru-RU" sz="6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0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7416824" cy="34563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260648"/>
            <a:ext cx="5400600" cy="1231031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2800" u="sng" dirty="0">
                <a:effectLst/>
              </a:rPr>
              <a:t>Вопрос</a:t>
            </a:r>
          </a:p>
          <a:p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1520" y="1124744"/>
            <a:ext cx="8568952" cy="3528392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отличить согласный звук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от гласного?</a:t>
            </a:r>
            <a:endParaRPr lang="ru-RU" sz="6000" b="1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484784"/>
            <a:ext cx="5333216" cy="2376264"/>
          </a:xfrm>
        </p:spPr>
        <p:txBody>
          <a:bodyPr/>
          <a:lstStyle/>
          <a:p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2520280" cy="1015007"/>
          </a:xfrm>
        </p:spPr>
        <p:txBody>
          <a:bodyPr/>
          <a:lstStyle/>
          <a:p>
            <a:pPr marL="18288" indent="0">
              <a:buNone/>
            </a:pPr>
            <a:r>
              <a:rPr lang="ru-RU" sz="2800" dirty="0">
                <a:solidFill>
                  <a:schemeClr val="tx1"/>
                </a:solidFill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44334"/>
            <a:ext cx="59842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sz="2400" dirty="0" smtClean="0">
                <a:hlinkClick r:id="rId3" action="ppaction://hlinksldjump"/>
              </a:rPr>
              <a:t>Вернуться к списку вопросов</a:t>
            </a:r>
            <a:endParaRPr lang="ru-RU" sz="2400" dirty="0"/>
          </a:p>
        </p:txBody>
      </p:sp>
      <p:pic>
        <p:nvPicPr>
          <p:cNvPr id="7" name="Picture 2" descr="Как отличить согласный звук от гласного звука 1 класс презента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8568952" cy="602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81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349440" cy="4176464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какие группы делятся согласные звуки?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116632"/>
            <a:ext cx="5040560" cy="1519063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2800" u="sng" dirty="0"/>
              <a:t>Вопрос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33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1714</TotalTime>
  <Words>310</Words>
  <Application>Microsoft Office PowerPoint</Application>
  <PresentationFormat>Экран (4:3)</PresentationFormat>
  <Paragraphs>254</Paragraphs>
  <Slides>30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Слайд 1</vt:lpstr>
      <vt:lpstr>Слайд 2</vt:lpstr>
      <vt:lpstr>Вопрос </vt:lpstr>
      <vt:lpstr>Ответ</vt:lpstr>
      <vt:lpstr>   Сколько звуков в русском языке?  Сколько гласных и сколько согласных звуков? Назовите их.   </vt:lpstr>
      <vt:lpstr> </vt:lpstr>
      <vt:lpstr> </vt:lpstr>
      <vt:lpstr> </vt:lpstr>
      <vt:lpstr>На какие группы делятся согласные звуки?  </vt:lpstr>
      <vt:lpstr>      Вернуться к списку вопросов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                 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«Своя игра»</dc:title>
  <dc:creator>Пользователь</dc:creator>
  <cp:lastModifiedBy>Пользователь Windows</cp:lastModifiedBy>
  <cp:revision>105</cp:revision>
  <dcterms:created xsi:type="dcterms:W3CDTF">2021-09-18T01:32:37Z</dcterms:created>
  <dcterms:modified xsi:type="dcterms:W3CDTF">2023-09-17T09:54:02Z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2923264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