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1" r:id="rId2"/>
    <p:sldId id="258" r:id="rId3"/>
    <p:sldId id="273" r:id="rId4"/>
    <p:sldId id="274" r:id="rId5"/>
    <p:sldId id="275" r:id="rId6"/>
    <p:sldId id="262" r:id="rId7"/>
    <p:sldId id="278" r:id="rId8"/>
    <p:sldId id="272" r:id="rId9"/>
    <p:sldId id="297" r:id="rId10"/>
    <p:sldId id="298" r:id="rId11"/>
    <p:sldId id="299" r:id="rId12"/>
    <p:sldId id="280" r:id="rId13"/>
    <p:sldId id="282" r:id="rId14"/>
    <p:sldId id="283" r:id="rId15"/>
    <p:sldId id="287" r:id="rId16"/>
    <p:sldId id="304" r:id="rId17"/>
    <p:sldId id="311" r:id="rId18"/>
    <p:sldId id="288" r:id="rId19"/>
    <p:sldId id="310" r:id="rId20"/>
    <p:sldId id="307" r:id="rId21"/>
    <p:sldId id="314" r:id="rId22"/>
    <p:sldId id="312" r:id="rId23"/>
    <p:sldId id="313" r:id="rId24"/>
    <p:sldId id="315" r:id="rId25"/>
    <p:sldId id="316" r:id="rId26"/>
    <p:sldId id="309" r:id="rId27"/>
    <p:sldId id="305" r:id="rId28"/>
    <p:sldId id="289" r:id="rId29"/>
    <p:sldId id="290" r:id="rId30"/>
    <p:sldId id="266" r:id="rId31"/>
    <p:sldId id="267" r:id="rId32"/>
    <p:sldId id="291" r:id="rId33"/>
    <p:sldId id="292" r:id="rId34"/>
    <p:sldId id="293" r:id="rId35"/>
    <p:sldId id="301" r:id="rId36"/>
    <p:sldId id="294" r:id="rId37"/>
    <p:sldId id="302" r:id="rId38"/>
    <p:sldId id="295" r:id="rId39"/>
    <p:sldId id="317" r:id="rId40"/>
    <p:sldId id="263" r:id="rId41"/>
    <p:sldId id="264" r:id="rId42"/>
    <p:sldId id="265" r:id="rId43"/>
    <p:sldId id="300" r:id="rId44"/>
    <p:sldId id="269" r:id="rId45"/>
    <p:sldId id="296" r:id="rId46"/>
    <p:sldId id="270" r:id="rId47"/>
  </p:sldIdLst>
  <p:sldSz cx="9144000" cy="6858000" type="screen4x3"/>
  <p:notesSz cx="6877050" cy="10001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32" autoAdjust="0"/>
  </p:normalViewPr>
  <p:slideViewPr>
    <p:cSldViewPr>
      <p:cViewPr varScale="1">
        <p:scale>
          <a:sx n="111" d="100"/>
          <a:sy n="111" d="100"/>
        </p:scale>
        <p:origin x="-161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CC564569-0918-474B-9108-05A07AA49A92}" type="datetimeFigureOut">
              <a:rPr lang="ru-RU" smtClean="0"/>
              <a:pPr/>
              <a:t>25.11.2023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F9CCDA6-1211-4235-AECB-B931139AC5F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C564569-0918-474B-9108-05A07AA49A92}" type="datetimeFigureOut">
              <a:rPr lang="ru-RU" smtClean="0"/>
              <a:pPr/>
              <a:t>25.11.2023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CCDA6-1211-4235-AECB-B931139AC5F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C564569-0918-474B-9108-05A07AA49A92}" type="datetimeFigureOut">
              <a:rPr lang="ru-RU" smtClean="0"/>
              <a:pPr/>
              <a:t>25.11.2023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CCDA6-1211-4235-AECB-B931139AC5F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C564569-0918-474B-9108-05A07AA49A92}" type="datetimeFigureOut">
              <a:rPr lang="ru-RU" smtClean="0"/>
              <a:pPr/>
              <a:t>25.11.2023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CCDA6-1211-4235-AECB-B931139AC5F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CC564569-0918-474B-9108-05A07AA49A92}" type="datetimeFigureOut">
              <a:rPr lang="ru-RU" smtClean="0"/>
              <a:pPr/>
              <a:t>25.11.2023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CCDA6-1211-4235-AECB-B931139AC5F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CC564569-0918-474B-9108-05A07AA49A92}" type="datetimeFigureOut">
              <a:rPr lang="ru-RU" smtClean="0"/>
              <a:pPr/>
              <a:t>25.11.2023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9CCDA6-1211-4235-AECB-B931139AC5F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CC564569-0918-474B-9108-05A07AA49A92}" type="datetimeFigureOut">
              <a:rPr lang="ru-RU" smtClean="0"/>
              <a:pPr/>
              <a:t>25.11.2023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9CCDA6-1211-4235-AECB-B931139AC5F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CC564569-0918-474B-9108-05A07AA49A92}" type="datetimeFigureOut">
              <a:rPr lang="ru-RU" smtClean="0"/>
              <a:pPr/>
              <a:t>25.11.2023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9CCDA6-1211-4235-AECB-B931139AC5F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564569-0918-474B-9108-05A07AA49A92}" type="datetimeFigureOut">
              <a:rPr lang="ru-RU" smtClean="0"/>
              <a:pPr/>
              <a:t>25.11.2023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9CCDA6-1211-4235-AECB-B931139AC5F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CC564569-0918-474B-9108-05A07AA49A92}" type="datetimeFigureOut">
              <a:rPr lang="ru-RU" smtClean="0"/>
              <a:pPr/>
              <a:t>25.11.2023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9CCDA6-1211-4235-AECB-B931139AC5F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CC564569-0918-474B-9108-05A07AA49A92}" type="datetimeFigureOut">
              <a:rPr lang="ru-RU" smtClean="0"/>
              <a:pPr/>
              <a:t>25.11.2023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F9CCDA6-1211-4235-AECB-B931139AC5F3}"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564569-0918-474B-9108-05A07AA49A92}" type="datetimeFigureOut">
              <a:rPr lang="ru-RU" smtClean="0"/>
              <a:pPr/>
              <a:t>25.11.2023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9CCDA6-1211-4235-AECB-B931139AC5F3}"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http://rassvet.edu.yar.ru/work1/pics/1.gif" TargetMode="Externa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29600" cy="720080"/>
          </a:xfrm>
        </p:spPr>
        <p:txBody>
          <a:bodyPr>
            <a:normAutofit fontScale="90000"/>
          </a:bodyPr>
          <a:lstStyle/>
          <a:p>
            <a:pPr algn="ctr"/>
            <a:r>
              <a:rPr lang="ru-RU" sz="1600" dirty="0">
                <a:solidFill>
                  <a:schemeClr val="tx1"/>
                </a:solidFill>
                <a:latin typeface="Arial" pitchFamily="34" charset="0"/>
                <a:cs typeface="Arial" pitchFamily="34" charset="0"/>
              </a:rPr>
              <a:t>МУНИЦИПАЛЬНОЕ БЮДЖЕТНОЕ ДОШКОЛЬНОЕ ОБРАЗОВАТЕЛЬНОЕ УЧРЕЖДЕНИЕ  ГОРОДА  ИРКУТСКА ДЕТСКИЙ САД  № 172 «РАДУГА»</a:t>
            </a:r>
            <a:r>
              <a:rPr lang="ru-RU" sz="1400" dirty="0">
                <a:solidFill>
                  <a:schemeClr val="tx1"/>
                </a:solidFill>
                <a:cs typeface="Times New Roman" pitchFamily="18" charset="0"/>
              </a:rPr>
              <a:t/>
            </a:r>
            <a:br>
              <a:rPr lang="ru-RU" sz="1400" dirty="0">
                <a:solidFill>
                  <a:schemeClr val="tx1"/>
                </a:solidFill>
                <a:cs typeface="Times New Roman" pitchFamily="18" charset="0"/>
              </a:rPr>
            </a:br>
            <a:endParaRPr lang="ru-RU" sz="1400" dirty="0">
              <a:solidFill>
                <a:schemeClr val="tx1"/>
              </a:solidFill>
            </a:endParaRPr>
          </a:p>
        </p:txBody>
      </p:sp>
      <p:sp>
        <p:nvSpPr>
          <p:cNvPr id="3" name="Содержимое 2"/>
          <p:cNvSpPr>
            <a:spLocks noGrp="1"/>
          </p:cNvSpPr>
          <p:nvPr>
            <p:ph idx="1"/>
          </p:nvPr>
        </p:nvSpPr>
        <p:spPr>
          <a:xfrm>
            <a:off x="457200" y="908720"/>
            <a:ext cx="8229600" cy="5415880"/>
          </a:xfrm>
        </p:spPr>
        <p:txBody>
          <a:bodyPr>
            <a:normAutofit/>
          </a:bodyPr>
          <a:lstStyle/>
          <a:p>
            <a:pPr algn="ctr">
              <a:buNone/>
            </a:pPr>
            <a:r>
              <a:rPr lang="ru-RU" sz="2000" dirty="0">
                <a:latin typeface="Arial" pitchFamily="34" charset="0"/>
                <a:cs typeface="Arial" pitchFamily="34" charset="0"/>
              </a:rPr>
              <a:t>Семинар- практикум для воспитателей МБДОУ</a:t>
            </a:r>
          </a:p>
        </p:txBody>
      </p:sp>
      <p:pic>
        <p:nvPicPr>
          <p:cNvPr id="4" name="Рисунок 3" descr="http://prazdniki.me/wp-content/uploads/2013/05/deti_chitayut.png"/>
          <p:cNvPicPr/>
          <p:nvPr/>
        </p:nvPicPr>
        <p:blipFill>
          <a:blip r:embed="rId2" cstate="print"/>
          <a:srcRect/>
          <a:stretch>
            <a:fillRect/>
          </a:stretch>
        </p:blipFill>
        <p:spPr bwMode="auto">
          <a:xfrm>
            <a:off x="179512" y="4005064"/>
            <a:ext cx="3168352" cy="2708920"/>
          </a:xfrm>
          <a:prstGeom prst="rect">
            <a:avLst/>
          </a:prstGeom>
          <a:noFill/>
          <a:ln w="9525">
            <a:noFill/>
            <a:miter lim="800000"/>
            <a:headEnd/>
            <a:tailEnd/>
          </a:ln>
        </p:spPr>
      </p:pic>
      <p:sp>
        <p:nvSpPr>
          <p:cNvPr id="5" name="Прямоугольник 4"/>
          <p:cNvSpPr/>
          <p:nvPr/>
        </p:nvSpPr>
        <p:spPr>
          <a:xfrm>
            <a:off x="323528" y="1484784"/>
            <a:ext cx="8064896" cy="2585323"/>
          </a:xfrm>
          <a:prstGeom prst="rect">
            <a:avLst/>
          </a:prstGeom>
        </p:spPr>
        <p:txBody>
          <a:bodyPr wrap="square">
            <a:spAutoFit/>
          </a:bodyPr>
          <a:lstStyle/>
          <a:p>
            <a:pPr algn="ctr"/>
            <a:r>
              <a:rPr lang="ru-RU" sz="5400" dirty="0">
                <a:solidFill>
                  <a:srgbClr val="FF0000"/>
                </a:solidFill>
                <a:latin typeface="Arial" pitchFamily="34" charset="0"/>
                <a:cs typeface="Arial" pitchFamily="34" charset="0"/>
              </a:rPr>
              <a:t>Подготовка </a:t>
            </a:r>
            <a:br>
              <a:rPr lang="ru-RU" sz="5400" dirty="0">
                <a:solidFill>
                  <a:srgbClr val="FF0000"/>
                </a:solidFill>
                <a:latin typeface="Arial" pitchFamily="34" charset="0"/>
                <a:cs typeface="Arial" pitchFamily="34" charset="0"/>
              </a:rPr>
            </a:br>
            <a:r>
              <a:rPr lang="ru-RU" sz="5400" dirty="0">
                <a:solidFill>
                  <a:srgbClr val="FF0000"/>
                </a:solidFill>
                <a:latin typeface="Arial" pitchFamily="34" charset="0"/>
                <a:cs typeface="Arial" pitchFamily="34" charset="0"/>
              </a:rPr>
              <a:t>дошкольников </a:t>
            </a:r>
            <a:br>
              <a:rPr lang="ru-RU" sz="5400" dirty="0">
                <a:solidFill>
                  <a:srgbClr val="FF0000"/>
                </a:solidFill>
                <a:latin typeface="Arial" pitchFamily="34" charset="0"/>
                <a:cs typeface="Arial" pitchFamily="34" charset="0"/>
              </a:rPr>
            </a:br>
            <a:r>
              <a:rPr lang="ru-RU" sz="5400" dirty="0">
                <a:solidFill>
                  <a:srgbClr val="FF0000"/>
                </a:solidFill>
                <a:latin typeface="Arial" pitchFamily="34" charset="0"/>
                <a:cs typeface="Arial" pitchFamily="34" charset="0"/>
              </a:rPr>
              <a:t>к обучению грамоте</a:t>
            </a:r>
            <a:endParaRPr lang="ru-RU" sz="5400" dirty="0">
              <a:latin typeface="Arial" pitchFamily="34" charset="0"/>
              <a:cs typeface="Arial" pitchFamily="34" charset="0"/>
            </a:endParaRPr>
          </a:p>
        </p:txBody>
      </p:sp>
      <p:sp>
        <p:nvSpPr>
          <p:cNvPr id="6" name="Прямоугольник 5"/>
          <p:cNvSpPr/>
          <p:nvPr/>
        </p:nvSpPr>
        <p:spPr>
          <a:xfrm>
            <a:off x="5796136" y="5301208"/>
            <a:ext cx="3131840" cy="523220"/>
          </a:xfrm>
          <a:prstGeom prst="rect">
            <a:avLst/>
          </a:prstGeom>
        </p:spPr>
        <p:txBody>
          <a:bodyPr wrap="square">
            <a:spAutoFit/>
          </a:bodyPr>
          <a:lstStyle/>
          <a:p>
            <a:pPr algn="r">
              <a:spcBef>
                <a:spcPct val="0"/>
              </a:spcBef>
              <a:defRPr/>
            </a:pPr>
            <a:r>
              <a:rPr lang="ru-RU" sz="1400" dirty="0">
                <a:latin typeface="Arial" pitchFamily="34" charset="0"/>
                <a:cs typeface="Arial" pitchFamily="34" charset="0"/>
              </a:rPr>
              <a:t>Учитель- логопед: </a:t>
            </a:r>
          </a:p>
          <a:p>
            <a:pPr algn="r">
              <a:spcBef>
                <a:spcPct val="0"/>
              </a:spcBef>
              <a:defRPr/>
            </a:pPr>
            <a:r>
              <a:rPr lang="ru-RU" sz="1400" dirty="0" err="1">
                <a:latin typeface="Arial" pitchFamily="34" charset="0"/>
                <a:cs typeface="Arial" pitchFamily="34" charset="0"/>
              </a:rPr>
              <a:t>Милашевская</a:t>
            </a:r>
            <a:r>
              <a:rPr lang="ru-RU" sz="1400" dirty="0">
                <a:latin typeface="Arial" pitchFamily="34" charset="0"/>
                <a:cs typeface="Arial" pitchFamily="34" charset="0"/>
              </a:rPr>
              <a:t> Н. </a:t>
            </a:r>
            <a:r>
              <a:rPr lang="ru-RU" sz="1400" dirty="0" smtClean="0">
                <a:latin typeface="Arial" pitchFamily="34" charset="0"/>
                <a:cs typeface="Arial" pitchFamily="34" charset="0"/>
              </a:rPr>
              <a:t>В</a:t>
            </a:r>
            <a:endParaRPr lang="ru-RU"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валера\Desktop\родители\v_russkom_jazyke.jpg"/>
          <p:cNvPicPr>
            <a:picLocks noGrp="1" noChangeAspect="1" noChangeArrowheads="1"/>
          </p:cNvPicPr>
          <p:nvPr>
            <p:ph idx="1"/>
          </p:nvPr>
        </p:nvPicPr>
        <p:blipFill>
          <a:blip r:embed="rId2" cstate="print"/>
          <a:srcRect/>
          <a:stretch>
            <a:fillRect/>
          </a:stretch>
        </p:blipFill>
        <p:spPr bwMode="auto">
          <a:xfrm>
            <a:off x="539552" y="785794"/>
            <a:ext cx="8280920" cy="57395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04664"/>
            <a:ext cx="8463884" cy="5634184"/>
          </a:xfrm>
        </p:spPr>
        <p:txBody>
          <a:bodyPr/>
          <a:lstStyle/>
          <a:p>
            <a:pPr>
              <a:buNone/>
            </a:pPr>
            <a:r>
              <a:rPr lang="ru-RU" sz="3200" b="1" dirty="0">
                <a:latin typeface="Arial" pitchFamily="34" charset="0"/>
                <a:cs typeface="Arial" pitchFamily="34" charset="0"/>
              </a:rPr>
              <a:t>Гласные буквы </a:t>
            </a:r>
            <a:r>
              <a:rPr lang="ru-RU" sz="3200" b="1" dirty="0">
                <a:solidFill>
                  <a:srgbClr val="FF0000"/>
                </a:solidFill>
                <a:latin typeface="Arial" pitchFamily="34" charset="0"/>
                <a:cs typeface="Arial" pitchFamily="34" charset="0"/>
              </a:rPr>
              <a:t>е, ё, </a:t>
            </a:r>
            <a:r>
              <a:rPr lang="ru-RU" sz="3200" b="1" dirty="0" err="1">
                <a:solidFill>
                  <a:srgbClr val="FF0000"/>
                </a:solidFill>
                <a:latin typeface="Arial" pitchFamily="34" charset="0"/>
                <a:cs typeface="Arial" pitchFamily="34" charset="0"/>
              </a:rPr>
              <a:t>ю</a:t>
            </a:r>
            <a:r>
              <a:rPr lang="ru-RU" sz="3200" b="1" dirty="0">
                <a:solidFill>
                  <a:srgbClr val="FF0000"/>
                </a:solidFill>
                <a:latin typeface="Arial" pitchFamily="34" charset="0"/>
                <a:cs typeface="Arial" pitchFamily="34" charset="0"/>
              </a:rPr>
              <a:t>, я </a:t>
            </a:r>
            <a:r>
              <a:rPr lang="ru-RU" sz="3200" b="1" dirty="0">
                <a:latin typeface="Arial" pitchFamily="34" charset="0"/>
                <a:cs typeface="Arial" pitchFamily="34" charset="0"/>
              </a:rPr>
              <a:t>обозначают два звука, если они стоят:</a:t>
            </a:r>
          </a:p>
          <a:p>
            <a:r>
              <a:rPr lang="ru-RU" sz="2400" dirty="0">
                <a:latin typeface="Arial" pitchFamily="34" charset="0"/>
                <a:cs typeface="Arial" pitchFamily="34" charset="0"/>
              </a:rPr>
              <a:t> в начале слова (юг, яма, ёлка);</a:t>
            </a:r>
          </a:p>
          <a:p>
            <a:r>
              <a:rPr lang="ru-RU" sz="2400" dirty="0">
                <a:latin typeface="Arial" pitchFamily="34" charset="0"/>
                <a:cs typeface="Arial" pitchFamily="34" charset="0"/>
              </a:rPr>
              <a:t>после гласных (заявка, приют, Пелагея);</a:t>
            </a:r>
          </a:p>
          <a:p>
            <a:r>
              <a:rPr lang="ru-RU" sz="2400" dirty="0">
                <a:latin typeface="Arial" pitchFamily="34" charset="0"/>
                <a:cs typeface="Arial" pitchFamily="34" charset="0"/>
              </a:rPr>
              <a:t>после букв Ь, Ъ (вьюга, въезд).</a:t>
            </a:r>
          </a:p>
          <a:p>
            <a:pPr>
              <a:buNone/>
            </a:pPr>
            <a:r>
              <a:rPr lang="ru-RU" sz="2400" dirty="0">
                <a:latin typeface="Arial" pitchFamily="34" charset="0"/>
                <a:cs typeface="Arial" pitchFamily="34" charset="0"/>
              </a:rPr>
              <a:t>   </a:t>
            </a:r>
            <a:r>
              <a:rPr lang="ru-RU" sz="2400" b="1" dirty="0">
                <a:latin typeface="Arial" pitchFamily="34" charset="0"/>
                <a:cs typeface="Arial" pitchFamily="34" charset="0"/>
              </a:rPr>
              <a:t>Обозначают один звук- после согласного (мел, люк);</a:t>
            </a:r>
          </a:p>
        </p:txBody>
      </p:sp>
      <p:pic>
        <p:nvPicPr>
          <p:cNvPr id="22530" name="Picture 2" descr="C:\Users\валера\Desktop\родители\img2.jpg"/>
          <p:cNvPicPr>
            <a:picLocks noChangeAspect="1" noChangeArrowheads="1"/>
          </p:cNvPicPr>
          <p:nvPr/>
        </p:nvPicPr>
        <p:blipFill>
          <a:blip r:embed="rId2" cstate="print"/>
          <a:srcRect/>
          <a:stretch>
            <a:fillRect/>
          </a:stretch>
        </p:blipFill>
        <p:spPr bwMode="auto">
          <a:xfrm>
            <a:off x="1619672" y="3573016"/>
            <a:ext cx="6552728" cy="216879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12776"/>
            <a:ext cx="8305800" cy="1143000"/>
          </a:xfrm>
        </p:spPr>
        <p:txBody>
          <a:bodyPr>
            <a:normAutofit fontScale="90000"/>
          </a:bodyPr>
          <a:lstStyle/>
          <a:p>
            <a:pPr algn="ctr"/>
            <a:r>
              <a:rPr lang="ru-RU" sz="4000" b="1" dirty="0">
                <a:solidFill>
                  <a:schemeClr val="accent1"/>
                </a:solidFill>
                <a:latin typeface="Times New Roman" panose="02020603050405020304" pitchFamily="18" charset="0"/>
                <a:cs typeface="Times New Roman" panose="02020603050405020304" pitchFamily="18" charset="0"/>
              </a:rPr>
              <a:t/>
            </a:r>
            <a:br>
              <a:rPr lang="ru-RU" sz="4000" b="1" dirty="0">
                <a:solidFill>
                  <a:schemeClr val="accent1"/>
                </a:solidFill>
                <a:latin typeface="Times New Roman" panose="02020603050405020304" pitchFamily="18" charset="0"/>
                <a:cs typeface="Times New Roman" panose="02020603050405020304" pitchFamily="18" charset="0"/>
              </a:rPr>
            </a:br>
            <a:r>
              <a:rPr lang="ru-RU" sz="4000" b="1" dirty="0">
                <a:solidFill>
                  <a:schemeClr val="accent1"/>
                </a:solidFill>
                <a:latin typeface="Times New Roman" panose="02020603050405020304" pitchFamily="18" charset="0"/>
                <a:cs typeface="Times New Roman" panose="02020603050405020304" pitchFamily="18" charset="0"/>
              </a:rPr>
              <a:t/>
            </a:r>
            <a:br>
              <a:rPr lang="ru-RU" sz="4000" b="1" dirty="0">
                <a:solidFill>
                  <a:schemeClr val="accent1"/>
                </a:solidFill>
                <a:latin typeface="Times New Roman" panose="02020603050405020304" pitchFamily="18" charset="0"/>
                <a:cs typeface="Times New Roman" panose="02020603050405020304" pitchFamily="18" charset="0"/>
              </a:rPr>
            </a:br>
            <a:r>
              <a:rPr lang="ru-RU" sz="4000" b="1" dirty="0">
                <a:solidFill>
                  <a:schemeClr val="accent1"/>
                </a:solidFill>
                <a:latin typeface="Times New Roman" panose="02020603050405020304" pitchFamily="18" charset="0"/>
                <a:cs typeface="Times New Roman" panose="02020603050405020304" pitchFamily="18" charset="0"/>
              </a:rPr>
              <a:t/>
            </a:r>
            <a:br>
              <a:rPr lang="ru-RU" sz="4000" b="1" dirty="0">
                <a:solidFill>
                  <a:schemeClr val="accent1"/>
                </a:solidFill>
                <a:latin typeface="Times New Roman" panose="02020603050405020304" pitchFamily="18" charset="0"/>
                <a:cs typeface="Times New Roman" panose="02020603050405020304" pitchFamily="18" charset="0"/>
              </a:rPr>
            </a:br>
            <a:r>
              <a:rPr lang="ru-RU" sz="4000" b="1" dirty="0">
                <a:solidFill>
                  <a:schemeClr val="accent1"/>
                </a:solidFill>
                <a:latin typeface="Times New Roman" panose="02020603050405020304" pitchFamily="18" charset="0"/>
                <a:cs typeface="Times New Roman" panose="02020603050405020304" pitchFamily="18" charset="0"/>
              </a:rPr>
              <a:t/>
            </a:r>
            <a:br>
              <a:rPr lang="ru-RU" sz="4000" b="1" dirty="0">
                <a:solidFill>
                  <a:schemeClr val="accent1"/>
                </a:solidFill>
                <a:latin typeface="Times New Roman" panose="02020603050405020304" pitchFamily="18" charset="0"/>
                <a:cs typeface="Times New Roman" panose="02020603050405020304" pitchFamily="18" charset="0"/>
              </a:rPr>
            </a:br>
            <a:r>
              <a:rPr lang="ru-RU" sz="4000" b="1" dirty="0">
                <a:solidFill>
                  <a:schemeClr val="accent1"/>
                </a:solidFill>
                <a:latin typeface="Times New Roman" panose="02020603050405020304" pitchFamily="18" charset="0"/>
                <a:cs typeface="Times New Roman" panose="02020603050405020304" pitchFamily="18" charset="0"/>
              </a:rPr>
              <a:t/>
            </a:r>
            <a:br>
              <a:rPr lang="ru-RU" sz="4000" b="1" dirty="0">
                <a:solidFill>
                  <a:schemeClr val="accent1"/>
                </a:solidFill>
                <a:latin typeface="Times New Roman" panose="02020603050405020304" pitchFamily="18" charset="0"/>
                <a:cs typeface="Times New Roman" panose="02020603050405020304" pitchFamily="18" charset="0"/>
              </a:rPr>
            </a:br>
            <a:r>
              <a:rPr lang="ru-RU" sz="4000" b="1" dirty="0">
                <a:solidFill>
                  <a:schemeClr val="accent1"/>
                </a:solidFill>
                <a:latin typeface="Times New Roman" panose="02020603050405020304" pitchFamily="18" charset="0"/>
                <a:cs typeface="Times New Roman" panose="02020603050405020304" pitchFamily="18" charset="0"/>
              </a:rPr>
              <a:t/>
            </a:r>
            <a:br>
              <a:rPr lang="ru-RU" sz="4000" b="1" dirty="0">
                <a:solidFill>
                  <a:schemeClr val="accent1"/>
                </a:solidFill>
                <a:latin typeface="Times New Roman" panose="02020603050405020304" pitchFamily="18" charset="0"/>
                <a:cs typeface="Times New Roman" panose="02020603050405020304" pitchFamily="18" charset="0"/>
              </a:rPr>
            </a:br>
            <a:r>
              <a:rPr lang="ru-RU" sz="4000" b="1" dirty="0">
                <a:solidFill>
                  <a:schemeClr val="accent1"/>
                </a:solidFill>
                <a:latin typeface="Times New Roman" panose="02020603050405020304" pitchFamily="18" charset="0"/>
                <a:cs typeface="Times New Roman" panose="02020603050405020304" pitchFamily="18" charset="0"/>
              </a:rPr>
              <a:t/>
            </a:r>
            <a:br>
              <a:rPr lang="ru-RU" sz="4000" b="1" dirty="0">
                <a:solidFill>
                  <a:schemeClr val="accent1"/>
                </a:solidFill>
                <a:latin typeface="Times New Roman" panose="02020603050405020304" pitchFamily="18" charset="0"/>
                <a:cs typeface="Times New Roman" panose="02020603050405020304" pitchFamily="18" charset="0"/>
              </a:rPr>
            </a:br>
            <a:r>
              <a:rPr lang="ru-RU" sz="4000" b="1" dirty="0">
                <a:solidFill>
                  <a:srgbClr val="FF0000"/>
                </a:solidFill>
                <a:latin typeface="Times New Roman" panose="02020603050405020304" pitchFamily="18" charset="0"/>
                <a:cs typeface="Times New Roman" panose="02020603050405020304" pitchFamily="18" charset="0"/>
              </a:rPr>
              <a:t>Развитие фонематического восприятия у дошкольников </a:t>
            </a:r>
            <a:br>
              <a:rPr lang="ru-RU" sz="4000" b="1" dirty="0">
                <a:solidFill>
                  <a:srgbClr val="FF0000"/>
                </a:solidFill>
                <a:latin typeface="Times New Roman" panose="02020603050405020304" pitchFamily="18" charset="0"/>
                <a:cs typeface="Times New Roman" panose="02020603050405020304" pitchFamily="18" charset="0"/>
              </a:rPr>
            </a:br>
            <a:endParaRPr lang="ru-RU" sz="4000" dirty="0">
              <a:solidFill>
                <a:srgbClr val="FF0000"/>
              </a:solidFill>
            </a:endParaRPr>
          </a:p>
        </p:txBody>
      </p:sp>
      <p:pic>
        <p:nvPicPr>
          <p:cNvPr id="3" name="Picture 2">
            <a:extLst>
              <a:ext uri="{FF2B5EF4-FFF2-40B4-BE49-F238E27FC236}">
                <a16:creationId xmlns:a16="http://schemas.microsoft.com/office/drawing/2014/main" xmlns="" id="{202170DE-4D3C-948F-6870-B5024A96393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2780928"/>
            <a:ext cx="8260080" cy="332769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6ED7D31-7CE6-247E-262B-7EFD4B5672DB}"/>
              </a:ext>
            </a:extLst>
          </p:cNvPr>
          <p:cNvSpPr txBox="1"/>
          <p:nvPr/>
        </p:nvSpPr>
        <p:spPr>
          <a:xfrm flipH="1">
            <a:off x="395536" y="253407"/>
            <a:ext cx="8100900" cy="5324535"/>
          </a:xfrm>
          <a:prstGeom prst="rect">
            <a:avLst/>
          </a:prstGeom>
          <a:noFill/>
        </p:spPr>
        <p:txBody>
          <a:bodyPr wrap="square" rtlCol="0">
            <a:spAutoFit/>
          </a:bodyPr>
          <a:lstStyle/>
          <a:p>
            <a:r>
              <a:rPr lang="ru-RU" sz="1700" b="1" i="0" u="sng" dirty="0">
                <a:solidFill>
                  <a:srgbClr val="FF0000"/>
                </a:solidFill>
                <a:effectLst/>
                <a:latin typeface="Times New Roman" panose="02020603050405020304" pitchFamily="18" charset="0"/>
                <a:cs typeface="Times New Roman" panose="02020603050405020304" pitchFamily="18" charset="0"/>
              </a:rPr>
              <a:t>Фонематический слух (или речевой слух)</a:t>
            </a:r>
            <a:r>
              <a:rPr lang="ru-RU" sz="1700" b="0" i="0" u="sng" dirty="0">
                <a:solidFill>
                  <a:srgbClr val="FF0000"/>
                </a:solidFill>
                <a:effectLst/>
                <a:latin typeface="Times New Roman" panose="02020603050405020304" pitchFamily="18" charset="0"/>
                <a:cs typeface="Times New Roman" panose="02020603050405020304" pitchFamily="18" charset="0"/>
              </a:rPr>
              <a:t>– </a:t>
            </a:r>
            <a:r>
              <a:rPr lang="ru-RU" sz="1700" b="0" i="0" dirty="0">
                <a:solidFill>
                  <a:srgbClr val="555555"/>
                </a:solidFill>
                <a:effectLst/>
                <a:latin typeface="Times New Roman" panose="02020603050405020304" pitchFamily="18" charset="0"/>
                <a:cs typeface="Times New Roman" panose="02020603050405020304" pitchFamily="18" charset="0"/>
              </a:rPr>
              <a:t>это способность различать в потоке отдельные звуки речи, обеспечивающие понимание слов и их значений. Речевой слух начинает формироваться у детей, когда они слушают речь окружающих людей или же когда говорят сами. Сначала развивается способность различать гласные звуки, затем согласные. Процесс формирования фонематического слуха при нормальном речевом развитии завершается к 2,5 – 3 годам. Далее на базе фонематического слуха начинает развиваться фонематическое восприятие.</a:t>
            </a:r>
            <a:endParaRPr lang="ru-RU" sz="1700" b="1" i="0" dirty="0">
              <a:solidFill>
                <a:srgbClr val="333333"/>
              </a:solidFill>
              <a:effectLst/>
              <a:latin typeface="Times New Roman" panose="02020603050405020304" pitchFamily="18" charset="0"/>
              <a:cs typeface="Times New Roman" panose="02020603050405020304" pitchFamily="18" charset="0"/>
            </a:endParaRPr>
          </a:p>
          <a:p>
            <a:endParaRPr lang="ru-RU" sz="1700" b="1" dirty="0">
              <a:solidFill>
                <a:srgbClr val="333333"/>
              </a:solidFill>
              <a:latin typeface="Times New Roman" panose="02020603050405020304" pitchFamily="18" charset="0"/>
              <a:cs typeface="Times New Roman" panose="02020603050405020304" pitchFamily="18" charset="0"/>
            </a:endParaRPr>
          </a:p>
          <a:p>
            <a:pPr algn="l"/>
            <a:endParaRPr lang="ru-RU" sz="1700" b="1" i="0" dirty="0">
              <a:solidFill>
                <a:srgbClr val="333333"/>
              </a:solidFill>
              <a:effectLst/>
              <a:latin typeface="Times New Roman" panose="02020603050405020304" pitchFamily="18" charset="0"/>
              <a:cs typeface="Times New Roman" panose="02020603050405020304" pitchFamily="18" charset="0"/>
            </a:endParaRPr>
          </a:p>
          <a:p>
            <a:pPr algn="l"/>
            <a:r>
              <a:rPr lang="ru-RU" sz="1700" b="1" i="0" u="sng" dirty="0">
                <a:solidFill>
                  <a:srgbClr val="FF0000"/>
                </a:solidFill>
                <a:effectLst/>
                <a:latin typeface="Times New Roman" panose="02020603050405020304" pitchFamily="18" charset="0"/>
                <a:cs typeface="Times New Roman" panose="02020603050405020304" pitchFamily="18" charset="0"/>
              </a:rPr>
              <a:t>Этапы работы по формированию фонематического восприятия:</a:t>
            </a:r>
          </a:p>
          <a:p>
            <a:pPr algn="l"/>
            <a:endParaRPr lang="ru-RU" sz="1700" i="0" dirty="0">
              <a:solidFill>
                <a:srgbClr val="333333"/>
              </a:solidFill>
              <a:effectLst/>
              <a:latin typeface="Times New Roman" panose="02020603050405020304" pitchFamily="18" charset="0"/>
              <a:cs typeface="Times New Roman" panose="02020603050405020304" pitchFamily="18" charset="0"/>
            </a:endParaRPr>
          </a:p>
          <a:p>
            <a:pPr algn="l"/>
            <a:r>
              <a:rPr lang="ru-RU" sz="1700" i="0" dirty="0">
                <a:solidFill>
                  <a:srgbClr val="333333"/>
                </a:solidFill>
                <a:effectLst/>
                <a:latin typeface="Times New Roman" panose="02020603050405020304" pitchFamily="18" charset="0"/>
                <a:cs typeface="Times New Roman" panose="02020603050405020304" pitchFamily="18" charset="0"/>
              </a:rPr>
              <a:t>1 этап - Узнавание неречевых звуков.</a:t>
            </a:r>
          </a:p>
          <a:p>
            <a:pPr algn="l"/>
            <a:r>
              <a:rPr lang="ru-RU" sz="1700" i="0" dirty="0">
                <a:solidFill>
                  <a:srgbClr val="333333"/>
                </a:solidFill>
                <a:effectLst/>
                <a:latin typeface="Times New Roman" panose="02020603050405020304" pitchFamily="18" charset="0"/>
                <a:cs typeface="Times New Roman" panose="02020603050405020304" pitchFamily="18" charset="0"/>
              </a:rPr>
              <a:t>2 этап - Различение одинаковых звуко-комплексов по высоте, силе и тембру.</a:t>
            </a:r>
          </a:p>
          <a:p>
            <a:pPr algn="l"/>
            <a:r>
              <a:rPr lang="ru-RU" sz="1700" i="0" dirty="0">
                <a:solidFill>
                  <a:srgbClr val="333333"/>
                </a:solidFill>
                <a:effectLst/>
                <a:latin typeface="Times New Roman" panose="02020603050405020304" pitchFamily="18" charset="0"/>
                <a:cs typeface="Times New Roman" panose="02020603050405020304" pitchFamily="18" charset="0"/>
              </a:rPr>
              <a:t>3 этап - Различение слов, близких по звуковому составу.</a:t>
            </a:r>
          </a:p>
          <a:p>
            <a:pPr algn="l"/>
            <a:r>
              <a:rPr lang="ru-RU" sz="1700" i="0" dirty="0">
                <a:solidFill>
                  <a:srgbClr val="333333"/>
                </a:solidFill>
                <a:effectLst/>
                <a:latin typeface="Times New Roman" panose="02020603050405020304" pitchFamily="18" charset="0"/>
                <a:cs typeface="Times New Roman" panose="02020603050405020304" pitchFamily="18" charset="0"/>
              </a:rPr>
              <a:t>4 этап - Воспроизведение и дифференциация слогов.</a:t>
            </a:r>
          </a:p>
          <a:p>
            <a:pPr algn="l"/>
            <a:r>
              <a:rPr lang="ru-RU" sz="1700" i="0" dirty="0">
                <a:solidFill>
                  <a:srgbClr val="333333"/>
                </a:solidFill>
                <a:effectLst/>
                <a:latin typeface="Times New Roman" panose="02020603050405020304" pitchFamily="18" charset="0"/>
                <a:cs typeface="Times New Roman" panose="02020603050405020304" pitchFamily="18" charset="0"/>
              </a:rPr>
              <a:t>5 этап - Дифференциация фонем, уточнение артикуляции звука с опорой на восприятие и ощущения.</a:t>
            </a:r>
          </a:p>
          <a:p>
            <a:pPr algn="l"/>
            <a:r>
              <a:rPr lang="ru-RU" sz="1700" i="0" dirty="0">
                <a:solidFill>
                  <a:srgbClr val="333333"/>
                </a:solidFill>
                <a:effectLst/>
                <a:latin typeface="Times New Roman" panose="02020603050405020304" pitchFamily="18" charset="0"/>
                <a:cs typeface="Times New Roman" panose="02020603050405020304" pitchFamily="18" charset="0"/>
              </a:rPr>
              <a:t>6 этап - Развитие навыков элементарного звукового анализа.</a:t>
            </a:r>
          </a:p>
          <a:p>
            <a:pPr algn="l"/>
            <a:endParaRPr lang="ru-RU" sz="1700" dirty="0">
              <a:solidFill>
                <a:srgbClr val="333333"/>
              </a:solidFill>
              <a:latin typeface="Times New Roman" panose="02020603050405020304" pitchFamily="18" charset="0"/>
              <a:cs typeface="Times New Roman" panose="02020603050405020304" pitchFamily="18" charset="0"/>
            </a:endParaRPr>
          </a:p>
          <a:p>
            <a:pPr algn="l"/>
            <a:r>
              <a:rPr lang="ru-RU" sz="1700" i="0" dirty="0">
                <a:solidFill>
                  <a:srgbClr val="333333"/>
                </a:solidFill>
                <a:effectLst/>
                <a:latin typeface="Times New Roman" panose="02020603050405020304" pitchFamily="18" charset="0"/>
                <a:cs typeface="Times New Roman" panose="02020603050405020304" pitchFamily="18" charset="0"/>
              </a:rPr>
              <a:t>Филичева Т. Б., </a:t>
            </a:r>
            <a:r>
              <a:rPr lang="ru-RU" sz="1700" i="0" dirty="0" err="1">
                <a:solidFill>
                  <a:srgbClr val="333333"/>
                </a:solidFill>
                <a:effectLst/>
                <a:latin typeface="Times New Roman" panose="02020603050405020304" pitchFamily="18" charset="0"/>
                <a:cs typeface="Times New Roman" panose="02020603050405020304" pitchFamily="18" charset="0"/>
              </a:rPr>
              <a:t>Чевелева</a:t>
            </a:r>
            <a:r>
              <a:rPr lang="ru-RU" sz="1700" i="0" dirty="0">
                <a:solidFill>
                  <a:srgbClr val="333333"/>
                </a:solidFill>
                <a:effectLst/>
                <a:latin typeface="Times New Roman" panose="02020603050405020304" pitchFamily="18" charset="0"/>
                <a:cs typeface="Times New Roman" panose="02020603050405020304" pitchFamily="18" charset="0"/>
              </a:rPr>
              <a:t> Н. А.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7B62EA5-580D-6897-56AC-6FF1D7ACAC6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56792"/>
            <a:ext cx="8820473" cy="503266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55771E0F-4820-0B08-A217-192686CECE03}"/>
              </a:ext>
            </a:extLst>
          </p:cNvPr>
          <p:cNvSpPr txBox="1"/>
          <p:nvPr/>
        </p:nvSpPr>
        <p:spPr>
          <a:xfrm>
            <a:off x="3563888" y="257383"/>
            <a:ext cx="5472609" cy="6278642"/>
          </a:xfrm>
          <a:prstGeom prst="rect">
            <a:avLst/>
          </a:prstGeom>
          <a:noFill/>
        </p:spPr>
        <p:txBody>
          <a:bodyPr wrap="square">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Важно! </a:t>
            </a:r>
          </a:p>
          <a:p>
            <a:r>
              <a:rPr lang="ru-RU" sz="2000" b="1" dirty="0">
                <a:solidFill>
                  <a:srgbClr val="FF0000"/>
                </a:solidFill>
                <a:latin typeface="Times New Roman" panose="02020603050405020304" pitchFamily="18" charset="0"/>
                <a:cs typeface="Times New Roman" panose="02020603050405020304" pitchFamily="18" charset="0"/>
              </a:rPr>
              <a:t>Работу по овладению грамотой начинать с узнавания неречевых звуков.</a:t>
            </a:r>
            <a:r>
              <a:rPr lang="ru-RU" sz="2000" b="1" kern="100" spc="30" dirty="0">
                <a:solidFill>
                  <a:srgbClr val="1F1F1F"/>
                </a:solidFill>
                <a:effectLst/>
                <a:latin typeface="Arial" panose="020B0604020202020204" pitchFamily="34" charset="0"/>
                <a:ea typeface="Calibri" panose="020F0502020204030204" pitchFamily="34" charset="0"/>
                <a:cs typeface="Times New Roman" panose="02020603050405020304" pitchFamily="18" charset="0"/>
              </a:rPr>
              <a:t> </a:t>
            </a:r>
          </a:p>
          <a:p>
            <a:endParaRPr lang="ru-RU" sz="1800" b="1" kern="100" spc="30" dirty="0">
              <a:solidFill>
                <a:srgbClr val="1F1F1F"/>
              </a:solidFill>
              <a:effectLst/>
              <a:latin typeface="Arial" panose="020B0604020202020204" pitchFamily="34" charset="0"/>
              <a:ea typeface="Calibri" panose="020F0502020204030204" pitchFamily="34" charset="0"/>
              <a:cs typeface="Times New Roman" panose="02020603050405020304" pitchFamily="18" charset="0"/>
            </a:endParaRPr>
          </a:p>
          <a:p>
            <a:r>
              <a:rPr lang="ru-RU" sz="1800" b="1" i="1" dirty="0">
                <a:solidFill>
                  <a:srgbClr val="FF0000"/>
                </a:solidFill>
                <a:effectLst/>
                <a:latin typeface="Times New Roman" panose="02020603050405020304" pitchFamily="18" charset="0"/>
                <a:ea typeface="Calibri" panose="020F0502020204030204" pitchFamily="34" charset="0"/>
              </a:rPr>
              <a:t>Неречевой (физический) слух </a:t>
            </a:r>
            <a:r>
              <a:rPr lang="ru-RU" sz="1800" dirty="0">
                <a:effectLst/>
                <a:latin typeface="Times New Roman" panose="02020603050405020304" pitchFamily="18" charset="0"/>
                <a:ea typeface="Calibri" panose="020F0502020204030204" pitchFamily="34" charset="0"/>
              </a:rPr>
              <a:t>- это улавливание и дифференциация различных звуков окружающего мира, кроме звуков человеческой речи, различение звуков по громкости, а также определение источника и направления звука. </a:t>
            </a:r>
          </a:p>
          <a:p>
            <a:r>
              <a:rPr lang="ru-RU" sz="1800" kern="100" spc="3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r>
            <a:br>
              <a:rPr lang="ru-RU" sz="1800" kern="100" spc="3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ru-RU" kern="100" spc="3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НУЖНО ЛИ ЕГО РАЗВИВАТЬ И ЗАЧЕМ? </a:t>
            </a:r>
          </a:p>
          <a:p>
            <a:r>
              <a:rPr lang="ru-RU" kern="100" spc="3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Узнавание и различение неречевых звуков – первый этап формирования речи. Неречевой слух позволяет уловить ритм слов, интонацию, высоту, тембр. С его помощью ребенок узнает знакомый голос, ориентируется в пространстве и познает мир. Он помогает определить, что и где упало, как далеко едет машина, какая погода за окном (ветер, дождь). Таким образом, от неречевого слуха зависит качество познания окружающего мира, развитие речи, взаимодействие с другими людьми, безопасность. </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229600" cy="5649913"/>
          </a:xfrm>
        </p:spPr>
        <p:txBody>
          <a:bodyPr>
            <a:normAutofit/>
          </a:bodyPr>
          <a:lstStyle/>
          <a:p>
            <a:pPr marL="0" indent="0" algn="just">
              <a:buFontTx/>
              <a:buNone/>
              <a:defRPr/>
            </a:pPr>
            <a:endParaRPr lang="ru-RU" sz="2200" dirty="0">
              <a:latin typeface="Times New Roman" panose="02020603050405020304" pitchFamily="18" charset="0"/>
              <a:cs typeface="Times New Roman" panose="02020603050405020304" pitchFamily="18" charset="0"/>
            </a:endParaRPr>
          </a:p>
          <a:p>
            <a:pPr marL="0" indent="0" algn="just">
              <a:buNone/>
            </a:pPr>
            <a:r>
              <a:rPr lang="ru-RU" sz="2200" dirty="0">
                <a:latin typeface="Times New Roman" panose="02020603050405020304" pitchFamily="18" charset="0"/>
                <a:cs typeface="Times New Roman" panose="02020603050405020304" pitchFamily="18" charset="0"/>
              </a:rPr>
              <a:t>  </a:t>
            </a:r>
            <a:r>
              <a:rPr lang="ru-RU" sz="2200" dirty="0">
                <a:solidFill>
                  <a:srgbClr val="333333"/>
                </a:solidFill>
                <a:latin typeface="Times New Roman" panose="02020603050405020304" pitchFamily="18" charset="0"/>
                <a:cs typeface="Times New Roman" panose="02020603050405020304" pitchFamily="18" charset="0"/>
              </a:rPr>
              <a:t>В</a:t>
            </a:r>
            <a:r>
              <a:rPr lang="ru-RU" sz="2200" b="0" i="0" dirty="0">
                <a:solidFill>
                  <a:srgbClr val="333333"/>
                </a:solidFill>
                <a:effectLst/>
                <a:latin typeface="Times New Roman" panose="02020603050405020304" pitchFamily="18" charset="0"/>
                <a:cs typeface="Times New Roman" panose="02020603050405020304" pitchFamily="18" charset="0"/>
              </a:rPr>
              <a:t> процессе специальных игр и упражнений на </a:t>
            </a:r>
            <a:r>
              <a:rPr lang="ru-RU" sz="2200" b="1" i="1" dirty="0">
                <a:solidFill>
                  <a:srgbClr val="333333"/>
                </a:solidFill>
                <a:effectLst/>
                <a:latin typeface="Times New Roman" panose="02020603050405020304" pitchFamily="18" charset="0"/>
                <a:cs typeface="Times New Roman" panose="02020603050405020304" pitchFamily="18" charset="0"/>
              </a:rPr>
              <a:t>различение неречевых звуков </a:t>
            </a:r>
            <a:r>
              <a:rPr lang="ru-RU" sz="2200" b="0" i="0" dirty="0">
                <a:solidFill>
                  <a:srgbClr val="333333"/>
                </a:solidFill>
                <a:effectLst/>
                <a:latin typeface="Times New Roman" panose="02020603050405020304" pitchFamily="18" charset="0"/>
                <a:cs typeface="Times New Roman" panose="02020603050405020304" pitchFamily="18" charset="0"/>
              </a:rPr>
              <a:t>у детей развивают способность узнавать и различать неречевые звуки. Эти занятия способствуют также развитию слухового внимания и слуховой памяти (без чего невозможно успешно научить детей дифференцировать фонемы).</a:t>
            </a:r>
          </a:p>
          <a:p>
            <a:pPr marL="0" indent="0" algn="just">
              <a:buNone/>
            </a:pPr>
            <a:endParaRPr lang="ru-RU" sz="2200" b="0" i="0" dirty="0">
              <a:solidFill>
                <a:srgbClr val="333333"/>
              </a:solidFill>
              <a:effectLst/>
              <a:latin typeface="Times New Roman" panose="02020603050405020304" pitchFamily="18" charset="0"/>
              <a:cs typeface="Times New Roman" panose="02020603050405020304" pitchFamily="18" charset="0"/>
            </a:endParaRPr>
          </a:p>
          <a:p>
            <a:pPr marL="0" indent="0" algn="just">
              <a:buNone/>
            </a:pPr>
            <a:r>
              <a:rPr lang="ru-RU" sz="2200" b="1" i="0" dirty="0">
                <a:solidFill>
                  <a:srgbClr val="FF0000"/>
                </a:solidFill>
                <a:effectLst/>
                <a:latin typeface="Times New Roman" panose="02020603050405020304" pitchFamily="18" charset="0"/>
                <a:cs typeface="Times New Roman" panose="02020603050405020304" pitchFamily="18" charset="0"/>
              </a:rPr>
              <a:t>На первом этапе</a:t>
            </a:r>
            <a:r>
              <a:rPr lang="ru-RU" sz="2200" b="0" i="0" dirty="0">
                <a:solidFill>
                  <a:srgbClr val="FF0000"/>
                </a:solidFill>
                <a:effectLst/>
                <a:latin typeface="Times New Roman" panose="02020603050405020304" pitchFamily="18" charset="0"/>
                <a:cs typeface="Times New Roman" panose="02020603050405020304" pitchFamily="18" charset="0"/>
              </a:rPr>
              <a:t> - </a:t>
            </a:r>
            <a:r>
              <a:rPr lang="ru-RU" sz="2200" b="1" i="0" dirty="0">
                <a:solidFill>
                  <a:srgbClr val="FF0000"/>
                </a:solidFill>
                <a:effectLst/>
                <a:latin typeface="Times New Roman" panose="02020603050405020304" pitchFamily="18" charset="0"/>
                <a:cs typeface="Times New Roman" panose="02020603050405020304" pitchFamily="18" charset="0"/>
              </a:rPr>
              <a:t>развитие распознавания неречевых звуков</a:t>
            </a:r>
            <a:r>
              <a:rPr lang="ru-RU" sz="2200" b="0" i="0" dirty="0">
                <a:solidFill>
                  <a:srgbClr val="FF0000"/>
                </a:solidFill>
                <a:effectLst/>
                <a:latin typeface="Times New Roman" panose="02020603050405020304" pitchFamily="18" charset="0"/>
                <a:cs typeface="Times New Roman" panose="02020603050405020304" pitchFamily="18" charset="0"/>
              </a:rPr>
              <a:t>, </a:t>
            </a:r>
            <a:r>
              <a:rPr lang="ru-RU" sz="2200" b="0" i="0" dirty="0">
                <a:solidFill>
                  <a:srgbClr val="333333"/>
                </a:solidFill>
                <a:effectLst/>
                <a:latin typeface="Times New Roman" panose="02020603050405020304" pitchFamily="18" charset="0"/>
                <a:cs typeface="Times New Roman" panose="02020603050405020304" pitchFamily="18" charset="0"/>
              </a:rPr>
              <a:t>мы проводим упражнения на различение звуков окружающих шумов, звучание музыкальных инструментов, игрушек, голосов природы по схеме:</a:t>
            </a:r>
          </a:p>
          <a:p>
            <a:pPr marL="0" indent="0" algn="just">
              <a:buNone/>
            </a:pPr>
            <a:r>
              <a:rPr lang="ru-RU" sz="2200" b="1" i="0" dirty="0">
                <a:solidFill>
                  <a:srgbClr val="FF0000"/>
                </a:solidFill>
                <a:effectLst/>
                <a:latin typeface="Times New Roman" panose="02020603050405020304" pitchFamily="18" charset="0"/>
                <a:cs typeface="Times New Roman" panose="02020603050405020304" pitchFamily="18" charset="0"/>
              </a:rPr>
              <a:t>Что звучит? Где звучит? Как звучит</a:t>
            </a:r>
            <a:r>
              <a:rPr lang="ru-RU" sz="2200" b="0" i="0" dirty="0">
                <a:solidFill>
                  <a:srgbClr val="FF0000"/>
                </a:solidFill>
                <a:effectLst/>
                <a:latin typeface="Times New Roman" panose="02020603050405020304" pitchFamily="18" charset="0"/>
                <a:cs typeface="Times New Roman" panose="02020603050405020304" pitchFamily="18" charset="0"/>
              </a:rPr>
              <a:t> </a:t>
            </a:r>
            <a:r>
              <a:rPr lang="ru-RU" sz="2200" b="0" i="0" dirty="0">
                <a:solidFill>
                  <a:srgbClr val="333333"/>
                </a:solidFill>
                <a:effectLst/>
                <a:latin typeface="Times New Roman" panose="02020603050405020304" pitchFamily="18" charset="0"/>
                <a:cs typeface="Times New Roman" panose="02020603050405020304" pitchFamily="18" charset="0"/>
              </a:rPr>
              <a:t>(громко - тихо, долго - кратко, высоко - низко).</a:t>
            </a:r>
          </a:p>
          <a:p>
            <a:pPr marL="0" indent="0" algn="just">
              <a:buNone/>
            </a:pPr>
            <a:endParaRPr lang="ru-RU" sz="2200" spc="3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advClick="0" advTm="63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1E4891-E11A-8F9E-37F1-50C09E5A33B8}"/>
              </a:ext>
            </a:extLst>
          </p:cNvPr>
          <p:cNvSpPr txBox="1"/>
          <p:nvPr/>
        </p:nvSpPr>
        <p:spPr>
          <a:xfrm>
            <a:off x="539552" y="116632"/>
            <a:ext cx="8064896" cy="3077766"/>
          </a:xfrm>
          <a:prstGeom prst="rect">
            <a:avLst/>
          </a:prstGeom>
          <a:noFill/>
        </p:spPr>
        <p:txBody>
          <a:bodyPr wrap="square">
            <a:spAutoFit/>
          </a:bodyPr>
          <a:lstStyle/>
          <a:p>
            <a:pPr algn="ctr"/>
            <a:r>
              <a:rPr lang="ru-RU" sz="3200" b="1" spc="30" dirty="0">
                <a:solidFill>
                  <a:srgbClr val="FF0000"/>
                </a:solidFill>
                <a:latin typeface="Times New Roman" panose="02020603050405020304" pitchFamily="18" charset="0"/>
                <a:ea typeface="Calibri" panose="020F0502020204030204" pitchFamily="34" charset="0"/>
              </a:rPr>
              <a:t>Игры на узнавание неречевых звуков</a:t>
            </a:r>
          </a:p>
          <a:p>
            <a:pPr algn="ctr"/>
            <a:endParaRPr lang="ru-RU" b="1" i="1" spc="3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ru-RU" b="1" i="1" spc="3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b="1" i="1"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МАГАЗИН»</a:t>
            </a:r>
            <a:endParaRPr lang="en-US" b="1" i="1"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pc="3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b="1" i="1" spc="3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Цель </a:t>
            </a:r>
            <a:r>
              <a:rPr lang="ru-RU" spc="3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–развитие  слухового восприятия, внимания, коммуникативных навыков и речи. </a:t>
            </a:r>
          </a:p>
          <a:p>
            <a:pPr algn="just"/>
            <a:r>
              <a:rPr lang="ru-RU" b="1" i="1" spc="3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Правила: </a:t>
            </a:r>
            <a:r>
              <a:rPr lang="ru-RU" spc="3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Взрослый наполняет спичечные коробки гречкой, песком, монетками, горохом, скрепками, ватой (наполовину). Он будет играть роль продавца, а ребенок – покупателя. Малышу нужно купить определенный продукт (например, песок) полагаясь исключительно на собственный слух. Коробки можно встряхивать, но не открывать. </a:t>
            </a:r>
          </a:p>
        </p:txBody>
      </p:sp>
      <p:sp>
        <p:nvSpPr>
          <p:cNvPr id="2" name="TextBox 1">
            <a:extLst>
              <a:ext uri="{FF2B5EF4-FFF2-40B4-BE49-F238E27FC236}">
                <a16:creationId xmlns:a16="http://schemas.microsoft.com/office/drawing/2014/main" xmlns="" id="{924FCECC-D625-DBD0-56F3-39830AB57BF0}"/>
              </a:ext>
            </a:extLst>
          </p:cNvPr>
          <p:cNvSpPr txBox="1"/>
          <p:nvPr/>
        </p:nvSpPr>
        <p:spPr>
          <a:xfrm>
            <a:off x="671730" y="3428269"/>
            <a:ext cx="7632848" cy="3108543"/>
          </a:xfrm>
          <a:prstGeom prst="rect">
            <a:avLst/>
          </a:prstGeom>
          <a:noFill/>
        </p:spPr>
        <p:txBody>
          <a:bodyPr wrap="square">
            <a:spAutoFit/>
          </a:bodyPr>
          <a:lstStyle/>
          <a:p>
            <a:pPr algn="ctr"/>
            <a:r>
              <a:rPr lang="ru-RU" b="1" i="1"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«ЧАСОВОЙ»</a:t>
            </a:r>
          </a:p>
          <a:p>
            <a:pPr algn="just"/>
            <a:r>
              <a:rPr lang="ru-RU" b="1" i="1" spc="3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Цель</a:t>
            </a:r>
            <a:r>
              <a:rPr lang="ru-RU" spc="3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 –развитие слухового восприятия, неречевого слуха и ориентации в пространстве. </a:t>
            </a:r>
          </a:p>
          <a:p>
            <a:pPr algn="just"/>
            <a:r>
              <a:rPr lang="ru-RU" b="1" i="1" spc="3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Правила:</a:t>
            </a:r>
            <a:r>
              <a:rPr lang="ru-RU" spc="3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 Посередине площадки дети чертят круг, а в центр ставят часового (определяется путем жеребьевки). Ему завязывают глаза. Остальные игроки тихонько перебираются через круг на другую сторону площадки. Часовому нужно прислушаться, и услышав шорох, скомандовать «стой!». Все останавливаются, а он идет в направлении звука и пытается схватить нарушителя. Если ему это удается, часовым становится тот, кого поймали, нет – игра продолжается. </a:t>
            </a:r>
            <a:endParaRPr lang="ru-RU"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86C4E45-B555-0848-19A2-464CE2EBB564}"/>
              </a:ext>
            </a:extLst>
          </p:cNvPr>
          <p:cNvSpPr txBox="1"/>
          <p:nvPr/>
        </p:nvSpPr>
        <p:spPr>
          <a:xfrm>
            <a:off x="395536" y="692696"/>
            <a:ext cx="8568952" cy="2695610"/>
          </a:xfrm>
          <a:prstGeom prst="rect">
            <a:avLst/>
          </a:prstGeom>
          <a:noFill/>
        </p:spPr>
        <p:txBody>
          <a:bodyPr wrap="square">
            <a:spAutoFit/>
          </a:bodyPr>
          <a:lstStyle/>
          <a:p>
            <a:pPr algn="ctr">
              <a:lnSpc>
                <a:spcPts val="1650"/>
              </a:lnSpc>
              <a:spcAft>
                <a:spcPts val="800"/>
              </a:spcAft>
            </a:pPr>
            <a:r>
              <a:rPr lang="ru-RU" sz="2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«Звуки улицы»</a:t>
            </a:r>
            <a:endParaRPr lang="ru-RU" sz="2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50"/>
              </a:lnSpc>
              <a:spcAft>
                <a:spcPts val="800"/>
              </a:spcAft>
            </a:pPr>
            <a:r>
              <a:rPr lang="ru-RU" sz="1800" i="1" u="sng"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Цель:</a:t>
            </a:r>
            <a:r>
              <a:rPr lang="ru-RU" sz="1800" b="1"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развитие слухового внимания; восприятие на слух различных транспортных шумов.</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50"/>
              </a:lnSpc>
              <a:spcAft>
                <a:spcPts val="800"/>
              </a:spcAft>
            </a:pPr>
            <a:r>
              <a:rPr lang="ru-RU" sz="1800" i="1" u="sng"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Ход игры: </a:t>
            </a:r>
            <a:r>
              <a:rPr lang="ru-RU" sz="18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Игра проводится во время прогулки по улице или в общественном транспорте. Помогите ребенку выделить среди других звуков разнообразные транспортные шумы — сигналы автомобилей, звон трамвая, скрип тормозов, стук колес поезда, гудение самолета в небе и др. После того, как ребенок научится различать эти звуки, предложите определить их с закрытыми глазами: стоя у перекрестка, определить, стоят машины или едут, угадать, далеко находится трамвай или подъехал близко и т.д. Далее, можно включать детям аудиозаписи с различными звуками из окружающего мира, дети должны правильно угадать источник звука.</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E8E055B5-9E45-3B83-ABE4-35BAAA43D632}"/>
              </a:ext>
            </a:extLst>
          </p:cNvPr>
          <p:cNvSpPr txBox="1"/>
          <p:nvPr/>
        </p:nvSpPr>
        <p:spPr>
          <a:xfrm>
            <a:off x="323528" y="3789040"/>
            <a:ext cx="8496944" cy="1261884"/>
          </a:xfrm>
          <a:prstGeom prst="rect">
            <a:avLst/>
          </a:prstGeom>
          <a:noFill/>
        </p:spPr>
        <p:txBody>
          <a:bodyPr wrap="square">
            <a:spAutoFit/>
          </a:bodyPr>
          <a:lstStyle/>
          <a:p>
            <a:pPr algn="ctr"/>
            <a:r>
              <a:rPr lang="ru-RU" sz="2200" b="1" i="1" dirty="0">
                <a:solidFill>
                  <a:srgbClr val="FF0000"/>
                </a:solidFill>
                <a:effectLst/>
                <a:latin typeface="Times New Roman" panose="02020603050405020304" pitchFamily="18" charset="0"/>
                <a:cs typeface="Times New Roman" panose="02020603050405020304" pitchFamily="18" charset="0"/>
              </a:rPr>
              <a:t>«Где позвонили?»</a:t>
            </a:r>
            <a:r>
              <a:rPr lang="ru-RU" sz="2200" b="0" i="1" dirty="0">
                <a:solidFill>
                  <a:srgbClr val="FF0000"/>
                </a:solidFill>
                <a:effectLst/>
                <a:latin typeface="Times New Roman" panose="02020603050405020304" pitchFamily="18" charset="0"/>
                <a:cs typeface="Times New Roman" panose="02020603050405020304" pitchFamily="18" charset="0"/>
              </a:rPr>
              <a:t> </a:t>
            </a:r>
          </a:p>
          <a:p>
            <a:pPr algn="just"/>
            <a:r>
              <a:rPr lang="ru-RU" b="0" i="0" dirty="0">
                <a:solidFill>
                  <a:srgbClr val="333333"/>
                </a:solidFill>
                <a:effectLst/>
                <a:latin typeface="Times New Roman" panose="02020603050405020304" pitchFamily="18" charset="0"/>
                <a:cs typeface="Times New Roman" panose="02020603050405020304" pitchFamily="18" charset="0"/>
              </a:rPr>
              <a:t>Для этой игры нужны колокольчик или дудочка. Одному ребенку завязывают глаза, а другой, передвигаясь бесшумно, звонит в разных местах. Ребенок должен показать рукой направление звука. Затем целесообразно поменяться местами.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568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1"/>
          <p:cNvSpPr>
            <a:spLocks noChangeArrowheads="1"/>
          </p:cNvSpPr>
          <p:nvPr/>
        </p:nvSpPr>
        <p:spPr bwMode="auto">
          <a:xfrm>
            <a:off x="395955" y="1533465"/>
            <a:ext cx="8424863" cy="5078313"/>
          </a:xfrm>
          <a:prstGeom prst="rect">
            <a:avLst/>
          </a:prstGeom>
          <a:noFill/>
          <a:ln w="9525">
            <a:noFill/>
            <a:miter lim="800000"/>
            <a:headEnd/>
            <a:tailEnd/>
          </a:ln>
        </p:spPr>
        <p:txBody>
          <a:bodyPr wrap="square">
            <a:spAutoFit/>
          </a:bodyPr>
          <a:lstStyle/>
          <a:p>
            <a:pPr algn="ctr"/>
            <a:endParaRPr lang="ru-RU" altLang="ru-RU" sz="2200" b="1" dirty="0" smtClean="0">
              <a:solidFill>
                <a:srgbClr val="FF0000"/>
              </a:solidFill>
              <a:latin typeface="Times New Roman" panose="02020603050405020304" pitchFamily="18" charset="0"/>
              <a:cs typeface="Times New Roman" panose="02020603050405020304" pitchFamily="18" charset="0"/>
            </a:endParaRPr>
          </a:p>
          <a:p>
            <a:pPr algn="ctr"/>
            <a:r>
              <a:rPr lang="ru-RU" altLang="ru-RU" sz="2200" b="1" dirty="0" smtClean="0">
                <a:solidFill>
                  <a:srgbClr val="FF0000"/>
                </a:solidFill>
                <a:latin typeface="Times New Roman" panose="02020603050405020304" pitchFamily="18" charset="0"/>
                <a:cs typeface="Times New Roman" panose="02020603050405020304" pitchFamily="18" charset="0"/>
              </a:rPr>
              <a:t>«</a:t>
            </a:r>
            <a:r>
              <a:rPr lang="ru-RU" altLang="ru-RU" sz="2200" b="1" dirty="0">
                <a:solidFill>
                  <a:srgbClr val="FF0000"/>
                </a:solidFill>
                <a:latin typeface="Times New Roman" panose="02020603050405020304" pitchFamily="18" charset="0"/>
                <a:cs typeface="Times New Roman" panose="02020603050405020304" pitchFamily="18" charset="0"/>
              </a:rPr>
              <a:t>Беги на носочках</a:t>
            </a:r>
            <a:r>
              <a:rPr lang="ru-RU" altLang="ru-RU" sz="2200" b="1" dirty="0" smtClean="0">
                <a:solidFill>
                  <a:srgbClr val="FF0000"/>
                </a:solidFill>
                <a:latin typeface="Times New Roman" panose="02020603050405020304" pitchFamily="18" charset="0"/>
                <a:cs typeface="Times New Roman" panose="02020603050405020304" pitchFamily="18" charset="0"/>
              </a:rPr>
              <a:t>»</a:t>
            </a:r>
            <a:endParaRPr lang="ru-RU" altLang="ru-RU" sz="1600" i="1" dirty="0"/>
          </a:p>
          <a:p>
            <a:pPr algn="ctr"/>
            <a:r>
              <a:rPr lang="ru-RU" altLang="ru-RU" sz="1600" i="1" dirty="0">
                <a:latin typeface="Times New Roman" panose="02020603050405020304" pitchFamily="18" charset="0"/>
                <a:cs typeface="Times New Roman" panose="02020603050405020304" pitchFamily="18" charset="0"/>
              </a:rPr>
              <a:t>(на развитие слухового внимания, чувства ритма)</a:t>
            </a:r>
          </a:p>
          <a:p>
            <a:r>
              <a:rPr lang="ru-RU" altLang="ru-RU" sz="1600" u="sng" dirty="0">
                <a:latin typeface="Times New Roman" panose="02020603050405020304" pitchFamily="18" charset="0"/>
                <a:cs typeface="Times New Roman" panose="02020603050405020304" pitchFamily="18" charset="0"/>
              </a:rPr>
              <a:t>Оборудование</a:t>
            </a:r>
            <a:r>
              <a:rPr lang="ru-RU" altLang="ru-RU" sz="1600" dirty="0">
                <a:latin typeface="Times New Roman" panose="02020603050405020304" pitchFamily="18" charset="0"/>
                <a:cs typeface="Times New Roman" panose="02020603050405020304" pitchFamily="18" charset="0"/>
              </a:rPr>
              <a:t>: бубен.</a:t>
            </a:r>
          </a:p>
          <a:p>
            <a:pPr algn="just"/>
            <a:r>
              <a:rPr lang="ru-RU" altLang="ru-RU" sz="1600" u="sng" dirty="0">
                <a:latin typeface="Times New Roman" panose="02020603050405020304" pitchFamily="18" charset="0"/>
                <a:cs typeface="Times New Roman" panose="02020603050405020304" pitchFamily="18" charset="0"/>
              </a:rPr>
              <a:t>Описание игры</a:t>
            </a:r>
            <a:r>
              <a:rPr lang="ru-RU" altLang="ru-RU" sz="1600" dirty="0">
                <a:latin typeface="Times New Roman" panose="02020603050405020304" pitchFamily="18" charset="0"/>
                <a:cs typeface="Times New Roman" panose="02020603050405020304" pitchFamily="18" charset="0"/>
              </a:rPr>
              <a:t>: педагог стучит в бубен тихо или громко (младшие группы). Соответственно звучанию бубна дети выполняют движения: под тихий звук идут на носочках, на громкий – полным шагом.</a:t>
            </a:r>
          </a:p>
          <a:p>
            <a:pPr algn="just"/>
            <a:r>
              <a:rPr lang="ru-RU" altLang="ru-RU" sz="1600" dirty="0">
                <a:latin typeface="Times New Roman" panose="02020603050405020304" pitchFamily="18" charset="0"/>
                <a:cs typeface="Times New Roman" panose="02020603050405020304" pitchFamily="18" charset="0"/>
              </a:rPr>
              <a:t>В старшем возрасте используется понятие «тихо» – идут на носочках, «громко» - полным шагом, «очень громко» - бегут</a:t>
            </a:r>
            <a:r>
              <a:rPr lang="ru-RU" altLang="ru-RU" sz="1600" dirty="0" smtClean="0">
                <a:latin typeface="Times New Roman" panose="02020603050405020304" pitchFamily="18" charset="0"/>
                <a:cs typeface="Times New Roman" panose="02020603050405020304" pitchFamily="18" charset="0"/>
              </a:rPr>
              <a:t>.</a:t>
            </a:r>
            <a:endParaRPr lang="ru-RU" altLang="ru-RU" sz="1600" dirty="0">
              <a:latin typeface="Times New Roman" panose="02020603050405020304" pitchFamily="18" charset="0"/>
              <a:cs typeface="Times New Roman" panose="02020603050405020304" pitchFamily="18" charset="0"/>
            </a:endParaRPr>
          </a:p>
          <a:p>
            <a:pPr algn="ctr"/>
            <a:r>
              <a:rPr lang="ru-RU" altLang="ru-RU" sz="2200" b="1" dirty="0">
                <a:solidFill>
                  <a:srgbClr val="FF0000"/>
                </a:solidFill>
                <a:latin typeface="Times New Roman" panose="02020603050405020304" pitchFamily="18" charset="0"/>
                <a:cs typeface="Times New Roman" panose="02020603050405020304" pitchFamily="18" charset="0"/>
              </a:rPr>
              <a:t>«На коне - скакуне»</a:t>
            </a:r>
          </a:p>
          <a:p>
            <a:pPr algn="ctr"/>
            <a:r>
              <a:rPr lang="ru-RU" altLang="ru-RU" sz="1600" i="1" dirty="0">
                <a:latin typeface="Times New Roman" panose="02020603050405020304" pitchFamily="18" charset="0"/>
                <a:cs typeface="Times New Roman" panose="02020603050405020304" pitchFamily="18" charset="0"/>
              </a:rPr>
              <a:t>(на развитие внимания, младший возраст)</a:t>
            </a:r>
          </a:p>
          <a:p>
            <a:pPr algn="ctr"/>
            <a:endParaRPr lang="ru-RU" altLang="ru-RU" sz="1600" u="sng" dirty="0">
              <a:solidFill>
                <a:srgbClr val="0000CC"/>
              </a:solidFill>
              <a:latin typeface="Times New Roman" panose="02020603050405020304" pitchFamily="18" charset="0"/>
              <a:cs typeface="Times New Roman" panose="02020603050405020304" pitchFamily="18" charset="0"/>
            </a:endParaRPr>
          </a:p>
          <a:p>
            <a:r>
              <a:rPr lang="ru-RU" altLang="ru-RU" sz="1600" dirty="0">
                <a:latin typeface="Times New Roman" panose="02020603050405020304" pitchFamily="18" charset="0"/>
                <a:cs typeface="Times New Roman" panose="02020603050405020304" pitchFamily="18" charset="0"/>
              </a:rPr>
              <a:t>На коне – скакуне я лечу.		</a:t>
            </a:r>
            <a:r>
              <a:rPr lang="ru-RU" altLang="ru-RU" sz="1600" i="1" dirty="0">
                <a:latin typeface="Times New Roman" panose="02020603050405020304" pitchFamily="18" charset="0"/>
                <a:cs typeface="Times New Roman" panose="02020603050405020304" pitchFamily="18" charset="0"/>
              </a:rPr>
              <a:t>Дети двигаются друг за другом</a:t>
            </a:r>
            <a:endParaRPr lang="ru-RU" altLang="ru-RU" sz="1600" dirty="0">
              <a:latin typeface="Times New Roman" panose="02020603050405020304" pitchFamily="18" charset="0"/>
              <a:cs typeface="Times New Roman" panose="02020603050405020304" pitchFamily="18" charset="0"/>
            </a:endParaRPr>
          </a:p>
          <a:p>
            <a:r>
              <a:rPr lang="ru-RU" altLang="ru-RU" sz="1600" dirty="0">
                <a:latin typeface="Times New Roman" panose="02020603050405020304" pitchFamily="18" charset="0"/>
                <a:cs typeface="Times New Roman" panose="02020603050405020304" pitchFamily="18" charset="0"/>
              </a:rPr>
              <a:t>Если зайца схвачу – отпущу.	</a:t>
            </a:r>
            <a:r>
              <a:rPr lang="ru-RU" altLang="ru-RU" sz="1600" i="1" dirty="0">
                <a:latin typeface="Times New Roman" panose="02020603050405020304" pitchFamily="18" charset="0"/>
                <a:cs typeface="Times New Roman" panose="02020603050405020304" pitchFamily="18" charset="0"/>
              </a:rPr>
              <a:t>прямым галопом.</a:t>
            </a:r>
          </a:p>
          <a:p>
            <a:r>
              <a:rPr lang="ru-RU" altLang="ru-RU" sz="1600" dirty="0">
                <a:latin typeface="Times New Roman" panose="02020603050405020304" pitchFamily="18" charset="0"/>
                <a:cs typeface="Times New Roman" panose="02020603050405020304" pitchFamily="18" charset="0"/>
              </a:rPr>
              <a:t>За лисицей поскачу,</a:t>
            </a:r>
          </a:p>
          <a:p>
            <a:r>
              <a:rPr lang="ru-RU" altLang="ru-RU" sz="1600" dirty="0">
                <a:latin typeface="Times New Roman" panose="02020603050405020304" pitchFamily="18" charset="0"/>
                <a:cs typeface="Times New Roman" panose="02020603050405020304" pitchFamily="18" charset="0"/>
              </a:rPr>
              <a:t>А поймаю – приручу.</a:t>
            </a:r>
          </a:p>
          <a:p>
            <a:r>
              <a:rPr lang="ru-RU" altLang="ru-RU" sz="1600" dirty="0">
                <a:latin typeface="Times New Roman" panose="02020603050405020304" pitchFamily="18" charset="0"/>
                <a:cs typeface="Times New Roman" panose="02020603050405020304" pitchFamily="18" charset="0"/>
              </a:rPr>
              <a:t>И на волка во весь дух я лечу.</a:t>
            </a:r>
          </a:p>
          <a:p>
            <a:r>
              <a:rPr lang="ru-RU" altLang="ru-RU" sz="1600" dirty="0">
                <a:latin typeface="Times New Roman" panose="02020603050405020304" pitchFamily="18" charset="0"/>
                <a:cs typeface="Times New Roman" panose="02020603050405020304" pitchFamily="18" charset="0"/>
              </a:rPr>
              <a:t>«Стой!» - кричу.			</a:t>
            </a:r>
            <a:r>
              <a:rPr lang="ru-RU" altLang="ru-RU" sz="1600" i="1" dirty="0">
                <a:latin typeface="Times New Roman" panose="02020603050405020304" pitchFamily="18" charset="0"/>
                <a:cs typeface="Times New Roman" panose="02020603050405020304" pitchFamily="18" charset="0"/>
              </a:rPr>
              <a:t>Резко останавливаются.</a:t>
            </a:r>
            <a:endParaRPr lang="ru-RU" altLang="ru-RU" sz="1600" dirty="0">
              <a:latin typeface="Times New Roman" panose="02020603050405020304" pitchFamily="18" charset="0"/>
              <a:cs typeface="Times New Roman" panose="02020603050405020304" pitchFamily="18" charset="0"/>
            </a:endParaRPr>
          </a:p>
          <a:p>
            <a:endParaRPr lang="ru-RU" altLang="ru-RU" dirty="0"/>
          </a:p>
        </p:txBody>
      </p:sp>
      <p:sp>
        <p:nvSpPr>
          <p:cNvPr id="9219" name="Прямоугольник 3"/>
          <p:cNvSpPr>
            <a:spLocks noChangeArrowheads="1"/>
          </p:cNvSpPr>
          <p:nvPr/>
        </p:nvSpPr>
        <p:spPr bwMode="auto">
          <a:xfrm>
            <a:off x="467544" y="0"/>
            <a:ext cx="8280151" cy="1785104"/>
          </a:xfrm>
          <a:prstGeom prst="rect">
            <a:avLst/>
          </a:prstGeom>
          <a:noFill/>
          <a:ln w="9525">
            <a:noFill/>
            <a:miter lim="800000"/>
            <a:headEnd/>
            <a:tailEnd/>
          </a:ln>
        </p:spPr>
        <p:txBody>
          <a:bodyPr wrap="square">
            <a:spAutoFit/>
          </a:bodyPr>
          <a:lstStyle/>
          <a:p>
            <a:pPr algn="ctr"/>
            <a:r>
              <a:rPr lang="ru-RU" altLang="ru-RU" sz="2800" b="1" dirty="0">
                <a:solidFill>
                  <a:srgbClr val="FF0000"/>
                </a:solidFill>
                <a:latin typeface="Times New Roman" panose="02020603050405020304" pitchFamily="18" charset="0"/>
                <a:cs typeface="Times New Roman" panose="02020603050405020304" pitchFamily="18" charset="0"/>
              </a:rPr>
              <a:t>Игры на различение звуков по высоте, силе, </a:t>
            </a:r>
            <a:r>
              <a:rPr lang="ru-RU" altLang="ru-RU" sz="2800" b="1" dirty="0" smtClean="0">
                <a:solidFill>
                  <a:srgbClr val="FF0000"/>
                </a:solidFill>
                <a:latin typeface="Times New Roman" panose="02020603050405020304" pitchFamily="18" charset="0"/>
                <a:cs typeface="Times New Roman" panose="02020603050405020304" pitchFamily="18" charset="0"/>
              </a:rPr>
              <a:t>темпу</a:t>
            </a:r>
            <a:endParaRPr lang="ru-RU" altLang="ru-RU" b="1" dirty="0" smtClean="0">
              <a:solidFill>
                <a:srgbClr val="FF0000"/>
              </a:solidFill>
              <a:latin typeface="Times New Roman" panose="02020603050405020304" pitchFamily="18" charset="0"/>
              <a:cs typeface="Times New Roman" panose="02020603050405020304" pitchFamily="18" charset="0"/>
            </a:endParaRPr>
          </a:p>
          <a:p>
            <a:pPr algn="just"/>
            <a:r>
              <a:rPr lang="ru-RU" b="0" i="0" dirty="0" smtClean="0">
                <a:solidFill>
                  <a:srgbClr val="333333"/>
                </a:solidFill>
                <a:effectLst/>
                <a:latin typeface="Times New Roman" panose="02020603050405020304" pitchFamily="18" charset="0"/>
                <a:cs typeface="Times New Roman" panose="02020603050405020304" pitchFamily="18" charset="0"/>
              </a:rPr>
              <a:t>Далее </a:t>
            </a:r>
            <a:r>
              <a:rPr lang="ru-RU" b="0" i="0" dirty="0">
                <a:solidFill>
                  <a:srgbClr val="333333"/>
                </a:solidFill>
                <a:effectLst/>
                <a:latin typeface="Times New Roman" panose="02020603050405020304" pitchFamily="18" charset="0"/>
                <a:cs typeface="Times New Roman" panose="02020603050405020304" pitchFamily="18" charset="0"/>
              </a:rPr>
              <a:t>предлагаем детям задания на определение количества хлопков, ударов, сигналов, звонков и т.д. (сколько?); воспроизведение неречевых звуков - хлопков, ударов, сигналов, звонков и т. д. с разной силой, темпом, ритмом.</a:t>
            </a:r>
          </a:p>
        </p:txBody>
      </p:sp>
    </p:spTree>
  </p:cSld>
  <p:clrMapOvr>
    <a:masterClrMapping/>
  </p:clrMapOvr>
  <p:transition advClick="0" advTm="63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D6DAECB-8A53-30BE-2699-663A82CF8E0D}"/>
              </a:ext>
            </a:extLst>
          </p:cNvPr>
          <p:cNvSpPr txBox="1"/>
          <p:nvPr/>
        </p:nvSpPr>
        <p:spPr>
          <a:xfrm>
            <a:off x="179512" y="303785"/>
            <a:ext cx="8712967" cy="3670685"/>
          </a:xfrm>
          <a:prstGeom prst="rect">
            <a:avLst/>
          </a:prstGeom>
          <a:noFill/>
        </p:spPr>
        <p:txBody>
          <a:bodyPr wrap="square">
            <a:spAutoFit/>
          </a:bodyPr>
          <a:lstStyle/>
          <a:p>
            <a:pPr indent="349250" algn="ctr">
              <a:lnSpc>
                <a:spcPts val="1650"/>
              </a:lnSpc>
              <a:spcAft>
                <a:spcPts val="800"/>
              </a:spcAft>
            </a:pPr>
            <a:r>
              <a:rPr lang="ru-RU" sz="2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«Барабан или гармошка?»</a:t>
            </a:r>
            <a:endParaRPr lang="ru-RU" sz="2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49250" algn="just">
              <a:lnSpc>
                <a:spcPts val="1650"/>
              </a:lnSpc>
            </a:pPr>
            <a:r>
              <a:rPr lang="ru-RU" sz="1400" i="1" u="sng"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Цель:</a:t>
            </a:r>
            <a:r>
              <a:rPr lang="ru-RU" sz="1400" i="1"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учить детей различать звучащие игрушки при постепенно увеличивающемся выборе: из двух-четырех.</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49250" algn="just">
              <a:lnSpc>
                <a:spcPts val="1650"/>
              </a:lnSpc>
            </a:pPr>
            <a:r>
              <a:rPr lang="ru-RU" sz="1400" i="1" u="sng"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Оборудование:</a:t>
            </a:r>
            <a:r>
              <a:rPr lang="ru-RU" sz="14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барабан, гармошка, большие зайка и кукла, маленькие зайки и куклы по количеству детей в группе.</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49250" algn="just">
              <a:lnSpc>
                <a:spcPts val="1650"/>
              </a:lnSpc>
            </a:pPr>
            <a:r>
              <a:rPr lang="ru-RU" sz="1400" i="1" u="sng"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Ход игры</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49250" algn="just">
              <a:lnSpc>
                <a:spcPts val="1650"/>
              </a:lnSpc>
            </a:pPr>
            <a:r>
              <a:rPr lang="ru-RU" sz="14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Дети сидят перед педагогом за столами. На столе у педагога сидят большой зайка и большая кукла. Около зайки - барабан, около куклы - гармошка. На столах у детей или маленькие зайка и кукла, или соответствующие картинки. Педагог ударяет в барабан и показывает, как зайка начинает прыгать, и побуждает детей повторить эти движения под звучание барабана. То же самое он проделывает и с гармошкой, под звук которой пляшет кукла.</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49250" algn="just">
              <a:lnSpc>
                <a:spcPts val="1650"/>
              </a:lnSpc>
            </a:pPr>
            <a:r>
              <a:rPr lang="ru-RU" sz="14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 на глазах детей играет в разной последовательно то на барабане, то на гармошке, не показывая при этом игрушку, соответствующую предъявляемому звучанию. Дети самостоятельно выбирают нужную игрушку (картинку), т.е. барабан - зайка, который прыгает; гармошка - кукла, которая танцует. В подтверждение правильности выбора педагог также выполняет действия либо с куклой, либо с зайкой, продолжая стучать в барабан или играть на гармошке.</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EBF40393-26DE-CA5A-71A3-72B8939A7D87}"/>
              </a:ext>
            </a:extLst>
          </p:cNvPr>
          <p:cNvSpPr txBox="1"/>
          <p:nvPr/>
        </p:nvSpPr>
        <p:spPr>
          <a:xfrm>
            <a:off x="179512" y="3974470"/>
            <a:ext cx="8712966" cy="2905732"/>
          </a:xfrm>
          <a:prstGeom prst="rect">
            <a:avLst/>
          </a:prstGeom>
          <a:noFill/>
        </p:spPr>
        <p:txBody>
          <a:bodyPr wrap="square">
            <a:spAutoFit/>
          </a:bodyPr>
          <a:lstStyle/>
          <a:p>
            <a:pPr indent="349250" algn="ctr">
              <a:lnSpc>
                <a:spcPts val="1650"/>
              </a:lnSpc>
              <a:spcAft>
                <a:spcPts val="800"/>
              </a:spcAft>
            </a:pPr>
            <a:r>
              <a:rPr lang="ru-RU" sz="2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«Ритмические рисунки»</a:t>
            </a:r>
          </a:p>
          <a:p>
            <a:pPr indent="349250">
              <a:lnSpc>
                <a:spcPts val="1650"/>
              </a:lnSpc>
              <a:spcAft>
                <a:spcPts val="800"/>
              </a:spcAft>
            </a:pPr>
            <a:r>
              <a:rPr lang="ru-RU" sz="1600" i="1" u="sng" kern="0" dirty="0">
                <a:latin typeface="Times New Roman" panose="02020603050405020304" pitchFamily="18" charset="0"/>
                <a:ea typeface="Calibri" panose="020F0502020204030204" pitchFamily="34" charset="0"/>
                <a:cs typeface="Times New Roman" panose="02020603050405020304" pitchFamily="18" charset="0"/>
              </a:rPr>
              <a:t>Цель : </a:t>
            </a:r>
            <a:r>
              <a:rPr lang="ru-RU" sz="1600" kern="0" dirty="0">
                <a:latin typeface="Times New Roman" panose="02020603050405020304" pitchFamily="18" charset="0"/>
                <a:ea typeface="Calibri" panose="020F0502020204030204" pitchFamily="34" charset="0"/>
                <a:cs typeface="Times New Roman" panose="02020603050405020304" pitchFamily="18" charset="0"/>
              </a:rPr>
              <a:t>развитие слухового внимания, умения воспроизводить ритм.</a:t>
            </a:r>
            <a:endParaRPr lang="ru-RU" sz="1600" u="sng"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49250" algn="just">
              <a:lnSpc>
                <a:spcPts val="1650"/>
              </a:lnSpc>
              <a:spcAft>
                <a:spcPts val="800"/>
              </a:spcAft>
            </a:pPr>
            <a:r>
              <a:rPr lang="ru-RU" sz="18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Перед началом игры ведущий объясняет детям, как можно с помощью знаков записывать тот или иной ритмический рисунок. Например, длинными и короткими вертикальными палочками можно обозначать громкость и количество звуковых сигналов (хлопков, ударов в бубен и др.), а горизонтальными палочками – паузы между сериями сигналов.</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49250" algn="just">
              <a:lnSpc>
                <a:spcPts val="1650"/>
              </a:lnSpc>
              <a:spcAft>
                <a:spcPts val="800"/>
              </a:spcAft>
            </a:pPr>
            <a:r>
              <a:rPr lang="ru-RU" sz="18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Игровое задание – прослушать предлагаемые взрослым ритмические рисунки и зарисовать их.</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49250" algn="just">
              <a:lnSpc>
                <a:spcPts val="1650"/>
              </a:lnSpc>
              <a:spcAft>
                <a:spcPts val="800"/>
              </a:spcAft>
            </a:pPr>
            <a:r>
              <a:rPr lang="ru-RU" sz="18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Обратное задание – воспроизвести (отхлопать, отстучать) ритмический рисунок по образцу.</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36589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286808" cy="692696"/>
          </a:xfrm>
        </p:spPr>
        <p:txBody>
          <a:bodyPr>
            <a:normAutofit fontScale="90000"/>
          </a:bodyPr>
          <a:lstStyle/>
          <a:p>
            <a:pPr algn="ctr"/>
            <a:r>
              <a:rPr lang="ru-RU" sz="2800" b="1" dirty="0">
                <a:solidFill>
                  <a:srgbClr val="FF0000"/>
                </a:solidFill>
              </a:rPr>
              <a:t>Подготовка к обучению грамоте в разных возрастных группах.   Анализ программы.</a:t>
            </a:r>
          </a:p>
        </p:txBody>
      </p:sp>
      <p:graphicFrame>
        <p:nvGraphicFramePr>
          <p:cNvPr id="5" name="Таблица 4"/>
          <p:cNvGraphicFramePr>
            <a:graphicFrameLocks noGrp="1"/>
          </p:cNvGraphicFramePr>
          <p:nvPr/>
        </p:nvGraphicFramePr>
        <p:xfrm>
          <a:off x="0" y="692696"/>
          <a:ext cx="9144000" cy="6492240"/>
        </p:xfrm>
        <a:graphic>
          <a:graphicData uri="http://schemas.openxmlformats.org/drawingml/2006/table">
            <a:tbl>
              <a:tblPr firstRow="1" bandRow="1">
                <a:tableStyleId>{F5AB1C69-6EDB-4FF4-983F-18BD219EF322}</a:tableStyleId>
              </a:tblPr>
              <a:tblGrid>
                <a:gridCol w="2973658">
                  <a:extLst>
                    <a:ext uri="{9D8B030D-6E8A-4147-A177-3AD203B41FA5}">
                      <a16:colId xmlns:a16="http://schemas.microsoft.com/office/drawing/2014/main" xmlns="" val="20000"/>
                    </a:ext>
                  </a:extLst>
                </a:gridCol>
                <a:gridCol w="3173569">
                  <a:extLst>
                    <a:ext uri="{9D8B030D-6E8A-4147-A177-3AD203B41FA5}">
                      <a16:colId xmlns:a16="http://schemas.microsoft.com/office/drawing/2014/main" xmlns="" val="20001"/>
                    </a:ext>
                  </a:extLst>
                </a:gridCol>
                <a:gridCol w="2996773">
                  <a:extLst>
                    <a:ext uri="{9D8B030D-6E8A-4147-A177-3AD203B41FA5}">
                      <a16:colId xmlns:a16="http://schemas.microsoft.com/office/drawing/2014/main" xmlns="" val="20002"/>
                    </a:ext>
                  </a:extLst>
                </a:gridCol>
              </a:tblGrid>
              <a:tr h="607847">
                <a:tc>
                  <a:txBody>
                    <a:bodyPr/>
                    <a:lstStyle/>
                    <a:p>
                      <a:r>
                        <a:rPr kumimoji="0" lang="ru-RU" sz="1800" b="1" kern="1200" dirty="0">
                          <a:solidFill>
                            <a:schemeClr val="lt1"/>
                          </a:solidFill>
                          <a:latin typeface="Arial" pitchFamily="34" charset="0"/>
                          <a:ea typeface="+mn-ea"/>
                          <a:cs typeface="Arial" pitchFamily="34" charset="0"/>
                        </a:rPr>
                        <a:t>От 2 лет до 3 лет</a:t>
                      </a:r>
                      <a:endParaRPr lang="ru-RU" dirty="0">
                        <a:latin typeface="Arial" pitchFamily="34" charset="0"/>
                        <a:cs typeface="Arial" pitchFamily="34" charset="0"/>
                      </a:endParaRPr>
                    </a:p>
                  </a:txBody>
                  <a:tcPr>
                    <a:solidFill>
                      <a:schemeClr val="accent2">
                        <a:lumMod val="75000"/>
                      </a:schemeClr>
                    </a:solidFill>
                  </a:tcPr>
                </a:tc>
                <a:tc>
                  <a:txBody>
                    <a:bodyPr/>
                    <a:lstStyle/>
                    <a:p>
                      <a:r>
                        <a:rPr kumimoji="0" lang="ru-RU" sz="1800" b="1" kern="1200" dirty="0">
                          <a:solidFill>
                            <a:schemeClr val="lt1"/>
                          </a:solidFill>
                          <a:latin typeface="Arial" pitchFamily="34" charset="0"/>
                          <a:ea typeface="+mn-ea"/>
                          <a:cs typeface="Arial" pitchFamily="34" charset="0"/>
                        </a:rPr>
                        <a:t>От 3 лет до 4 лет</a:t>
                      </a:r>
                      <a:endParaRPr lang="ru-RU" sz="1800" dirty="0">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a:solidFill>
                            <a:schemeClr val="lt1"/>
                          </a:solidFill>
                          <a:latin typeface="Arial" pitchFamily="34" charset="0"/>
                          <a:ea typeface="+mn-ea"/>
                          <a:cs typeface="Arial" pitchFamily="34" charset="0"/>
                        </a:rPr>
                        <a:t>От 3 лет до 4 лет</a:t>
                      </a:r>
                      <a:endParaRPr lang="ru-RU" sz="1800" dirty="0">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latin typeface="Arial" pitchFamily="34" charset="0"/>
                        <a:cs typeface="Arial" pitchFamily="34" charset="0"/>
                      </a:endParaRPr>
                    </a:p>
                  </a:txBody>
                  <a:tcPr>
                    <a:solidFill>
                      <a:schemeClr val="accent2">
                        <a:lumMod val="75000"/>
                      </a:schemeClr>
                    </a:solidFill>
                  </a:tcPr>
                </a:tc>
                <a:extLst>
                  <a:ext uri="{0D108BD9-81ED-4DB2-BD59-A6C34878D82A}">
                    <a16:rowId xmlns:a16="http://schemas.microsoft.com/office/drawing/2014/main" xmlns="" val="10000"/>
                  </a:ext>
                </a:extLst>
              </a:tr>
              <a:tr h="5557457">
                <a:tc>
                  <a:txBody>
                    <a:bodyPr/>
                    <a:lstStyle/>
                    <a:p>
                      <a:pPr algn="l"/>
                      <a:r>
                        <a:rPr kumimoji="0" lang="ru-RU" sz="1800" kern="1200" dirty="0">
                          <a:solidFill>
                            <a:schemeClr val="dk1"/>
                          </a:solidFill>
                          <a:latin typeface="Arial" pitchFamily="34" charset="0"/>
                          <a:ea typeface="+mn-ea"/>
                          <a:cs typeface="Arial" pitchFamily="34" charset="0"/>
                        </a:rPr>
                        <a:t> </a:t>
                      </a:r>
                      <a:r>
                        <a:rPr kumimoji="0" lang="ru-RU" sz="1800" b="1" kern="1200" dirty="0">
                          <a:solidFill>
                            <a:srgbClr val="FF0000"/>
                          </a:solidFill>
                          <a:latin typeface="Arial" pitchFamily="34" charset="0"/>
                          <a:ea typeface="+mn-ea"/>
                          <a:cs typeface="Arial" pitchFamily="34" charset="0"/>
                        </a:rPr>
                        <a:t>Звуковая культура речи:</a:t>
                      </a:r>
                    </a:p>
                    <a:p>
                      <a:pPr algn="l"/>
                      <a:r>
                        <a:rPr kumimoji="0" lang="ru-RU" sz="1800" kern="1200" dirty="0">
                          <a:solidFill>
                            <a:schemeClr val="dk1"/>
                          </a:solidFill>
                          <a:latin typeface="Arial" pitchFamily="34" charset="0"/>
                          <a:ea typeface="+mn-ea"/>
                          <a:cs typeface="Arial" pitchFamily="34" charset="0"/>
                        </a:rPr>
                        <a:t>упражнять детей в правильном произношении гласных и согласных звуков, звукоподражаний, отельных слов. Формировать правильное произношение звукоподражательных слов в разном темпе, с разной силой голоса.</a:t>
                      </a:r>
                    </a:p>
                    <a:p>
                      <a:pPr>
                        <a:buFont typeface="Wingdings" pitchFamily="2" charset="2"/>
                        <a:buNone/>
                      </a:pPr>
                      <a:endParaRPr lang="ru-RU" sz="1800" dirty="0">
                        <a:solidFill>
                          <a:schemeClr val="tx2">
                            <a:lumMod val="50000"/>
                          </a:schemeClr>
                        </a:solidFill>
                        <a:latin typeface="Arial" pitchFamily="34" charset="0"/>
                        <a:cs typeface="Arial" pitchFamily="34" charset="0"/>
                      </a:endParaRPr>
                    </a:p>
                  </a:txBody>
                  <a:tcPr/>
                </a:tc>
                <a:tc>
                  <a:txBody>
                    <a:bodyPr/>
                    <a:lstStyle/>
                    <a:p>
                      <a:r>
                        <a:rPr kumimoji="0" lang="ru-RU" sz="1800" b="1" kern="1200" dirty="0">
                          <a:solidFill>
                            <a:srgbClr val="FF0000"/>
                          </a:solidFill>
                          <a:latin typeface="Arial" pitchFamily="34" charset="0"/>
                          <a:ea typeface="+mn-ea"/>
                          <a:cs typeface="Arial" pitchFamily="34" charset="0"/>
                        </a:rPr>
                        <a:t>Звуковая культура речи:</a:t>
                      </a:r>
                    </a:p>
                    <a:p>
                      <a:r>
                        <a:rPr kumimoji="0" lang="ru-RU" sz="1800" kern="1200" dirty="0">
                          <a:solidFill>
                            <a:schemeClr val="dk1"/>
                          </a:solidFill>
                          <a:latin typeface="Arial" pitchFamily="34" charset="0"/>
                          <a:ea typeface="+mn-ea"/>
                          <a:cs typeface="Arial" pitchFamily="34" charset="0"/>
                        </a:rPr>
                        <a:t>педагог продолжает развивать у детей звуковую и интонационную культуру речи, фонематический слух, умение правильно произносить гласные звуки; твердые и мягкие согласные звуки ([м], [б], [</a:t>
                      </a:r>
                      <a:r>
                        <a:rPr kumimoji="0" lang="ru-RU" sz="1800" kern="1200" dirty="0" err="1">
                          <a:solidFill>
                            <a:schemeClr val="dk1"/>
                          </a:solidFill>
                          <a:latin typeface="Arial" pitchFamily="34" charset="0"/>
                          <a:ea typeface="+mn-ea"/>
                          <a:cs typeface="Arial" pitchFamily="34" charset="0"/>
                        </a:rPr>
                        <a:t>п</a:t>
                      </a:r>
                      <a:r>
                        <a:rPr kumimoji="0" lang="ru-RU" sz="1800" kern="1200" dirty="0">
                          <a:solidFill>
                            <a:schemeClr val="dk1"/>
                          </a:solidFill>
                          <a:latin typeface="Arial" pitchFamily="34" charset="0"/>
                          <a:ea typeface="+mn-ea"/>
                          <a:cs typeface="Arial" pitchFamily="34" charset="0"/>
                        </a:rPr>
                        <a:t>], [т], [</a:t>
                      </a:r>
                      <a:r>
                        <a:rPr kumimoji="0" lang="ru-RU" sz="1800" kern="1200" dirty="0" err="1">
                          <a:solidFill>
                            <a:schemeClr val="dk1"/>
                          </a:solidFill>
                          <a:latin typeface="Arial" pitchFamily="34" charset="0"/>
                          <a:ea typeface="+mn-ea"/>
                          <a:cs typeface="Arial" pitchFamily="34" charset="0"/>
                        </a:rPr>
                        <a:t>д</a:t>
                      </a:r>
                      <a:r>
                        <a:rPr kumimoji="0" lang="ru-RU" sz="1800" kern="1200" dirty="0">
                          <a:solidFill>
                            <a:schemeClr val="dk1"/>
                          </a:solidFill>
                          <a:latin typeface="Arial" pitchFamily="34" charset="0"/>
                          <a:ea typeface="+mn-ea"/>
                          <a:cs typeface="Arial" pitchFamily="34" charset="0"/>
                        </a:rPr>
                        <a:t>], [</a:t>
                      </a:r>
                      <a:r>
                        <a:rPr kumimoji="0" lang="ru-RU" sz="1800" kern="1200" dirty="0" err="1">
                          <a:solidFill>
                            <a:schemeClr val="dk1"/>
                          </a:solidFill>
                          <a:latin typeface="Arial" pitchFamily="34" charset="0"/>
                          <a:ea typeface="+mn-ea"/>
                          <a:cs typeface="Arial" pitchFamily="34" charset="0"/>
                        </a:rPr>
                        <a:t>н</a:t>
                      </a:r>
                      <a:r>
                        <a:rPr kumimoji="0" lang="ru-RU" sz="1800" kern="1200" dirty="0">
                          <a:solidFill>
                            <a:schemeClr val="dk1"/>
                          </a:solidFill>
                          <a:latin typeface="Arial" pitchFamily="34" charset="0"/>
                          <a:ea typeface="+mn-ea"/>
                          <a:cs typeface="Arial" pitchFamily="34" charset="0"/>
                        </a:rPr>
                        <a:t>], [к], [г], [</a:t>
                      </a:r>
                      <a:r>
                        <a:rPr kumimoji="0" lang="ru-RU" sz="1800" kern="1200" dirty="0" err="1">
                          <a:solidFill>
                            <a:schemeClr val="dk1"/>
                          </a:solidFill>
                          <a:latin typeface="Arial" pitchFamily="34" charset="0"/>
                          <a:ea typeface="+mn-ea"/>
                          <a:cs typeface="Arial" pitchFamily="34" charset="0"/>
                        </a:rPr>
                        <a:t>х</a:t>
                      </a:r>
                      <a:r>
                        <a:rPr kumimoji="0" lang="ru-RU" sz="1800" kern="1200" dirty="0">
                          <a:solidFill>
                            <a:schemeClr val="dk1"/>
                          </a:solidFill>
                          <a:latin typeface="Arial" pitchFamily="34" charset="0"/>
                          <a:ea typeface="+mn-ea"/>
                          <a:cs typeface="Arial" pitchFamily="34" charset="0"/>
                        </a:rPr>
                        <a:t>], [</a:t>
                      </a:r>
                      <a:r>
                        <a:rPr kumimoji="0" lang="ru-RU" sz="1800" kern="1200" dirty="0" err="1">
                          <a:solidFill>
                            <a:schemeClr val="dk1"/>
                          </a:solidFill>
                          <a:latin typeface="Arial" pitchFamily="34" charset="0"/>
                          <a:ea typeface="+mn-ea"/>
                          <a:cs typeface="Arial" pitchFamily="34" charset="0"/>
                        </a:rPr>
                        <a:t>ф</a:t>
                      </a:r>
                      <a:r>
                        <a:rPr kumimoji="0" lang="ru-RU" sz="1800" kern="1200" dirty="0">
                          <a:solidFill>
                            <a:schemeClr val="dk1"/>
                          </a:solidFill>
                          <a:latin typeface="Arial" pitchFamily="34" charset="0"/>
                          <a:ea typeface="+mn-ea"/>
                          <a:cs typeface="Arial" pitchFamily="34" charset="0"/>
                        </a:rPr>
                        <a:t>], [в], [л], [с], [</a:t>
                      </a:r>
                      <a:r>
                        <a:rPr kumimoji="0" lang="ru-RU" sz="1800" kern="1200" dirty="0" err="1">
                          <a:solidFill>
                            <a:schemeClr val="dk1"/>
                          </a:solidFill>
                          <a:latin typeface="Arial" pitchFamily="34" charset="0"/>
                          <a:ea typeface="+mn-ea"/>
                          <a:cs typeface="Arial" pitchFamily="34" charset="0"/>
                        </a:rPr>
                        <a:t>ц</a:t>
                      </a:r>
                      <a:r>
                        <a:rPr kumimoji="0" lang="ru-RU" sz="1800" kern="1200" dirty="0">
                          <a:solidFill>
                            <a:schemeClr val="dk1"/>
                          </a:solidFill>
                          <a:latin typeface="Arial" pitchFamily="34" charset="0"/>
                          <a:ea typeface="+mn-ea"/>
                          <a:cs typeface="Arial" pitchFamily="34" charset="0"/>
                        </a:rPr>
                        <a:t>]); слышать специально интонируемый в речи педагога звук, формирует правильное речевое дыхание, слуховое внимание, моторику речевого аппарата, совершенствует  умение детей воспроизводить ритм стихотворения.</a:t>
                      </a:r>
                    </a:p>
                    <a:p>
                      <a:pPr lvl="1"/>
                      <a:endParaRPr lang="ru-RU" sz="1800" dirty="0">
                        <a:latin typeface="Arial" pitchFamily="34" charset="0"/>
                        <a:cs typeface="Arial" pitchFamily="34" charset="0"/>
                      </a:endParaRPr>
                    </a:p>
                  </a:txBody>
                  <a:tcPr/>
                </a:tc>
                <a:tc>
                  <a:txBody>
                    <a:bodyPr/>
                    <a:lstStyle/>
                    <a:p>
                      <a:r>
                        <a:rPr kumimoji="0" lang="ru-RU" sz="1800" b="1" kern="1200" dirty="0">
                          <a:solidFill>
                            <a:srgbClr val="FF0000"/>
                          </a:solidFill>
                          <a:latin typeface="Arial" pitchFamily="34" charset="0"/>
                          <a:ea typeface="+mn-ea"/>
                          <a:cs typeface="Arial" pitchFamily="34" charset="0"/>
                        </a:rPr>
                        <a:t>Подготовка детей к обучению грамоте</a:t>
                      </a:r>
                      <a:r>
                        <a:rPr kumimoji="0" lang="ru-RU" sz="1800" kern="1200" dirty="0">
                          <a:solidFill>
                            <a:srgbClr val="FF0000"/>
                          </a:solidFill>
                          <a:latin typeface="Arial" pitchFamily="34" charset="0"/>
                          <a:ea typeface="+mn-ea"/>
                          <a:cs typeface="Arial" pitchFamily="34" charset="0"/>
                        </a:rPr>
                        <a:t>:</a:t>
                      </a:r>
                    </a:p>
                    <a:p>
                      <a:r>
                        <a:rPr kumimoji="0" lang="ru-RU" sz="1800" kern="1200" dirty="0">
                          <a:solidFill>
                            <a:schemeClr val="dk1"/>
                          </a:solidFill>
                          <a:latin typeface="Arial" pitchFamily="34" charset="0"/>
                          <a:ea typeface="+mn-ea"/>
                          <a:cs typeface="Arial" pitchFamily="34" charset="0"/>
                        </a:rPr>
                        <a:t>формировать умение вслушиваться в звучание слова, знакомить детей с терминами «слово», «звук» в практическом плане.</a:t>
                      </a:r>
                    </a:p>
                  </a:txBody>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3DE1CEB-B4B4-E3AA-C690-BC2263AC24CE}"/>
              </a:ext>
            </a:extLst>
          </p:cNvPr>
          <p:cNvSpPr txBox="1"/>
          <p:nvPr/>
        </p:nvSpPr>
        <p:spPr>
          <a:xfrm>
            <a:off x="467544" y="332656"/>
            <a:ext cx="8424936" cy="369332"/>
          </a:xfrm>
          <a:prstGeom prst="rect">
            <a:avLst/>
          </a:prstGeom>
          <a:noFill/>
        </p:spPr>
        <p:txBody>
          <a:bodyPr wrap="square">
            <a:spAutoFit/>
          </a:bodyPr>
          <a:lstStyle/>
          <a:p>
            <a:pPr algn="just"/>
            <a:endParaRPr lang="ru-RU"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BEDB9FC-5D9C-84CC-1E61-FCF0EB371B1A}"/>
              </a:ext>
            </a:extLst>
          </p:cNvPr>
          <p:cNvSpPr txBox="1"/>
          <p:nvPr/>
        </p:nvSpPr>
        <p:spPr>
          <a:xfrm>
            <a:off x="575556" y="3140968"/>
            <a:ext cx="7992888" cy="2862322"/>
          </a:xfrm>
          <a:prstGeom prst="rect">
            <a:avLst/>
          </a:prstGeom>
          <a:noFill/>
        </p:spPr>
        <p:txBody>
          <a:bodyPr wrap="square">
            <a:spAutoFit/>
          </a:bodyPr>
          <a:lstStyle/>
          <a:p>
            <a:pPr algn="ctr"/>
            <a:r>
              <a:rPr lang="ru-RU" sz="1800" b="1" i="1"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«ДЛИННЫЙ И КОРОТКИЙ ЗВУК» </a:t>
            </a:r>
            <a:endParaRPr lang="ru-RU" b="1" spc="3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ru-RU" sz="1800" b="1"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800" b="1" spc="3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Цель </a:t>
            </a:r>
            <a:r>
              <a:rPr lang="ru-RU" sz="1800" spc="3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-развитие умения воспринимать и дифференцировать неречевые звучания. </a:t>
            </a:r>
          </a:p>
          <a:p>
            <a:pPr algn="just"/>
            <a:r>
              <a:rPr lang="ru-RU" sz="1800" b="1" spc="3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Правила- </a:t>
            </a:r>
            <a:r>
              <a:rPr lang="ru-RU" spc="3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в</a:t>
            </a:r>
            <a:r>
              <a:rPr lang="ru-RU" sz="1800" spc="3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зрослый выдает ребенку две карточки – с нарисованной короткой и длинной полоской. Малыш должен показать правильную карточку, в зависимости от продолжительности шума, создаваемым взрослым. Это может быть игра на инструменте, свист или просто стук ложкой по миске. Издавая шум, нужно спрятаться за ширму или попросить ребенка закрыть глаза</a:t>
            </a:r>
          </a:p>
        </p:txBody>
      </p:sp>
      <p:sp>
        <p:nvSpPr>
          <p:cNvPr id="4" name="TextBox 3">
            <a:extLst>
              <a:ext uri="{FF2B5EF4-FFF2-40B4-BE49-F238E27FC236}">
                <a16:creationId xmlns:a16="http://schemas.microsoft.com/office/drawing/2014/main" xmlns="" id="{8F5BCFBE-59AF-1984-BF4F-17FBAA9CC634}"/>
              </a:ext>
            </a:extLst>
          </p:cNvPr>
          <p:cNvSpPr txBox="1"/>
          <p:nvPr/>
        </p:nvSpPr>
        <p:spPr>
          <a:xfrm>
            <a:off x="217443" y="600622"/>
            <a:ext cx="8928991" cy="2585323"/>
          </a:xfrm>
          <a:prstGeom prst="rect">
            <a:avLst/>
          </a:prstGeom>
          <a:noFill/>
        </p:spPr>
        <p:txBody>
          <a:bodyPr wrap="square">
            <a:spAutoFit/>
          </a:bodyPr>
          <a:lstStyle/>
          <a:p>
            <a:pPr algn="ctr"/>
            <a:r>
              <a:rPr lang="ru-RU" b="1" i="1" dirty="0">
                <a:solidFill>
                  <a:srgbClr val="FF0000"/>
                </a:solidFill>
                <a:latin typeface="Times New Roman" panose="02020603050405020304" pitchFamily="18" charset="0"/>
                <a:cs typeface="Times New Roman" panose="02020603050405020304" pitchFamily="18" charset="0"/>
              </a:rPr>
              <a:t>«КТО ЭТО?»</a:t>
            </a:r>
          </a:p>
          <a:p>
            <a:pPr algn="just"/>
            <a:r>
              <a:rPr lang="ru-RU" b="1" dirty="0">
                <a:latin typeface="Times New Roman" panose="02020603050405020304" pitchFamily="18" charset="0"/>
                <a:cs typeface="Times New Roman" panose="02020603050405020304" pitchFamily="18" charset="0"/>
              </a:rPr>
              <a:t>Цель: </a:t>
            </a:r>
            <a:r>
              <a:rPr lang="ru-RU" dirty="0">
                <a:latin typeface="Times New Roman" panose="02020603050405020304" pitchFamily="18" charset="0"/>
                <a:cs typeface="Times New Roman" panose="02020603050405020304" pitchFamily="18" charset="0"/>
              </a:rPr>
              <a:t>научить ребенка различать речевые звуки по тембру.</a:t>
            </a:r>
          </a:p>
          <a:p>
            <a:pPr algn="just"/>
            <a:r>
              <a:rPr lang="ru-RU" b="1" dirty="0">
                <a:latin typeface="Times New Roman" panose="02020603050405020304" pitchFamily="18" charset="0"/>
                <a:cs typeface="Times New Roman" panose="02020603050405020304" pitchFamily="18" charset="0"/>
              </a:rPr>
              <a:t>Правила: </a:t>
            </a:r>
          </a:p>
          <a:p>
            <a:pPr algn="just"/>
            <a:r>
              <a:rPr lang="ru-RU" dirty="0">
                <a:latin typeface="Times New Roman" panose="02020603050405020304" pitchFamily="18" charset="0"/>
                <a:cs typeface="Times New Roman" panose="02020603050405020304" pitchFamily="18" charset="0"/>
              </a:rPr>
              <a:t>В эту игру играют несколько детей или ребенок с несколькими взрослыми. Водящему завязывают глаза и выводят в середину круга. Водящий идет в любом направлении до тех пор, пока не натолкнется на одного из игроков. Тот, на кого наткнулся водящий, должен подать голос. Например: «Ой!» (Обговаривается заранее.) Водящий угадывает, кто из детей кричал. Если водящий угадает, в круг становится тот, кого узнали. Он становится водящим.</a:t>
            </a:r>
          </a:p>
        </p:txBody>
      </p:sp>
    </p:spTree>
    <p:extLst>
      <p:ext uri="{BB962C8B-B14F-4D97-AF65-F5344CB8AC3E}">
        <p14:creationId xmlns:p14="http://schemas.microsoft.com/office/powerpoint/2010/main" xmlns="" val="2312204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7C4F174-DB4E-29D4-7A18-D65FF59408CC}"/>
              </a:ext>
            </a:extLst>
          </p:cNvPr>
          <p:cNvSpPr txBox="1"/>
          <p:nvPr/>
        </p:nvSpPr>
        <p:spPr>
          <a:xfrm>
            <a:off x="1475656" y="548680"/>
            <a:ext cx="7200800" cy="430887"/>
          </a:xfrm>
          <a:prstGeom prst="rect">
            <a:avLst/>
          </a:prstGeom>
          <a:noFill/>
        </p:spPr>
        <p:txBody>
          <a:bodyPr wrap="square">
            <a:spAutoFit/>
          </a:bodyPr>
          <a:lstStyle/>
          <a:p>
            <a:pPr algn="ctr"/>
            <a:r>
              <a:rPr lang="ru-RU" sz="2200" b="1" dirty="0">
                <a:solidFill>
                  <a:srgbClr val="FF0000"/>
                </a:solidFill>
                <a:effectLst/>
                <a:latin typeface="Times New Roman" panose="02020603050405020304" pitchFamily="18" charset="0"/>
                <a:cs typeface="Times New Roman" panose="02020603050405020304" pitchFamily="18" charset="0"/>
              </a:rPr>
              <a:t>Различение слов близких по звуковому составу </a:t>
            </a:r>
          </a:p>
        </p:txBody>
      </p:sp>
      <p:pic>
        <p:nvPicPr>
          <p:cNvPr id="7" name="Рисунок 6">
            <a:extLst>
              <a:ext uri="{FF2B5EF4-FFF2-40B4-BE49-F238E27FC236}">
                <a16:creationId xmlns:a16="http://schemas.microsoft.com/office/drawing/2014/main" xmlns="" id="{8F889EAD-FD57-D66F-6C5C-81BD91F5B53D}"/>
              </a:ext>
            </a:extLst>
          </p:cNvPr>
          <p:cNvPicPr>
            <a:picLocks noChangeAspect="1"/>
          </p:cNvPicPr>
          <p:nvPr/>
        </p:nvPicPr>
        <p:blipFill>
          <a:blip r:embed="rId2" cstate="print"/>
          <a:stretch>
            <a:fillRect/>
          </a:stretch>
        </p:blipFill>
        <p:spPr>
          <a:xfrm>
            <a:off x="325214" y="1556792"/>
            <a:ext cx="8493571" cy="3528392"/>
          </a:xfrm>
          <a:prstGeom prst="rect">
            <a:avLst/>
          </a:prstGeom>
        </p:spPr>
      </p:pic>
    </p:spTree>
    <p:extLst>
      <p:ext uri="{BB962C8B-B14F-4D97-AF65-F5344CB8AC3E}">
        <p14:creationId xmlns:p14="http://schemas.microsoft.com/office/powerpoint/2010/main" xmlns="" val="1704112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E81493D7-80F2-05AB-C682-6ACF10B06BAF}"/>
              </a:ext>
            </a:extLst>
          </p:cNvPr>
          <p:cNvSpPr>
            <a:spLocks noChangeArrowheads="1"/>
          </p:cNvSpPr>
          <p:nvPr/>
        </p:nvSpPr>
        <p:spPr bwMode="auto">
          <a:xfrm>
            <a:off x="179512" y="-384621"/>
            <a:ext cx="7416824" cy="44319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2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algn="ctr"/>
            <a:r>
              <a:rPr lang="ru-RU" sz="2800" b="1" dirty="0">
                <a:solidFill>
                  <a:srgbClr val="FF0000"/>
                </a:solidFill>
                <a:effectLst/>
                <a:latin typeface="Times New Roman" panose="02020603050405020304" pitchFamily="18" charset="0"/>
                <a:cs typeface="Times New Roman" panose="02020603050405020304" pitchFamily="18" charset="0"/>
              </a:rPr>
              <a:t>Различение слов близких по звуковому составу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«Незнайка запутался»</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2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Цель: </a:t>
            </a:r>
            <a:r>
              <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развитие умения различать слова, близкие по звуковому составу.</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Оборудование:  предметные картинки, звучание которых различается лишь одним звуком.</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Ход игры:</a:t>
            </a:r>
            <a:endParaRPr kumimoji="0" lang="ru-RU" altLang="ru-RU" sz="16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Незнайка,  нашел много картинок, но никак не может отобрать те из них, которые ему необходимы. Помоги ему, покажи где …. (далее взрослый несколько называет предметы на парных картинка, а ребёнок их показывает).</a:t>
            </a: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600" b="1"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БОЧКА  -  ДОЧКА                                                               БАК -МАК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xmlns="" id="{46EEF07C-CB6B-F272-D321-3CD23B682BD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5231" y="188640"/>
            <a:ext cx="1723417" cy="195225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a:extLst>
              <a:ext uri="{FF2B5EF4-FFF2-40B4-BE49-F238E27FC236}">
                <a16:creationId xmlns:a16="http://schemas.microsoft.com/office/drawing/2014/main" xmlns="" id="{BF9DBE3D-26EC-1658-6B2A-37C41EB510B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3446" y="3933056"/>
            <a:ext cx="3878858" cy="22965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a:extLst>
              <a:ext uri="{FF2B5EF4-FFF2-40B4-BE49-F238E27FC236}">
                <a16:creationId xmlns:a16="http://schemas.microsoft.com/office/drawing/2014/main" xmlns="" id="{88B9743C-8798-1915-B2F7-B30E79F7F49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0032" y="3933056"/>
            <a:ext cx="3701207" cy="23233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5918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B8FF3B5-1AAC-64D6-3DB2-8ABF5FED24D6}"/>
              </a:ext>
            </a:extLst>
          </p:cNvPr>
          <p:cNvSpPr txBox="1"/>
          <p:nvPr/>
        </p:nvSpPr>
        <p:spPr>
          <a:xfrm>
            <a:off x="260898" y="476672"/>
            <a:ext cx="8640960" cy="2092881"/>
          </a:xfrm>
          <a:prstGeom prst="rect">
            <a:avLst/>
          </a:prstGeom>
          <a:noFill/>
        </p:spPr>
        <p:txBody>
          <a:bodyPr wrap="square">
            <a:spAutoFit/>
          </a:bodyPr>
          <a:lstStyle/>
          <a:p>
            <a:pPr marL="0" algn="ctr"/>
            <a:r>
              <a:rPr lang="ru-RU" sz="2200" b="1" i="0" dirty="0">
                <a:solidFill>
                  <a:srgbClr val="FF0000"/>
                </a:solidFill>
                <a:effectLst/>
                <a:latin typeface="Times New Roman" panose="02020603050405020304" pitchFamily="18" charset="0"/>
                <a:cs typeface="Times New Roman" panose="02020603050405020304" pitchFamily="18" charset="0"/>
              </a:rPr>
              <a:t>«Мудрый филин»</a:t>
            </a:r>
          </a:p>
          <a:p>
            <a:pPr marL="0" algn="l"/>
            <a:r>
              <a:rPr lang="ru-RU" b="1" i="0" u="sng" dirty="0">
                <a:solidFill>
                  <a:srgbClr val="000000"/>
                </a:solidFill>
                <a:effectLst/>
                <a:latin typeface="Times New Roman" panose="02020603050405020304" pitchFamily="18" charset="0"/>
                <a:cs typeface="Times New Roman" panose="02020603050405020304" pitchFamily="18" charset="0"/>
              </a:rPr>
              <a:t>Цель: </a:t>
            </a:r>
            <a:r>
              <a:rPr lang="ru-RU" b="0" i="0" dirty="0">
                <a:solidFill>
                  <a:srgbClr val="000000"/>
                </a:solidFill>
                <a:effectLst/>
                <a:latin typeface="Times New Roman" panose="02020603050405020304" pitchFamily="18" charset="0"/>
                <a:cs typeface="Times New Roman" panose="02020603050405020304" pitchFamily="18" charset="0"/>
              </a:rPr>
              <a:t>развитие умения различать слова, близкие по звуковому составу.</a:t>
            </a:r>
          </a:p>
          <a:p>
            <a:pPr marL="0" algn="l"/>
            <a:r>
              <a:rPr lang="ru-RU" b="0" i="0" dirty="0">
                <a:solidFill>
                  <a:srgbClr val="000000"/>
                </a:solidFill>
                <a:effectLst/>
                <a:latin typeface="Times New Roman" panose="02020603050405020304" pitchFamily="18" charset="0"/>
                <a:cs typeface="Times New Roman" panose="02020603050405020304" pitchFamily="18" charset="0"/>
              </a:rPr>
              <a:t>Оборудование:  любые предметные картинки</a:t>
            </a:r>
          </a:p>
          <a:p>
            <a:pPr marL="0" algn="l"/>
            <a:r>
              <a:rPr lang="ru-RU" b="1" u="sng" dirty="0">
                <a:solidFill>
                  <a:srgbClr val="000000"/>
                </a:solidFill>
                <a:latin typeface="Times New Roman" panose="02020603050405020304" pitchFamily="18" charset="0"/>
                <a:cs typeface="Times New Roman" panose="02020603050405020304" pitchFamily="18" charset="0"/>
              </a:rPr>
              <a:t>Ход</a:t>
            </a:r>
            <a:r>
              <a:rPr lang="ru-RU" b="1" i="0" u="sng" dirty="0">
                <a:solidFill>
                  <a:srgbClr val="000000"/>
                </a:solidFill>
                <a:effectLst/>
                <a:latin typeface="Times New Roman" panose="02020603050405020304" pitchFamily="18" charset="0"/>
                <a:cs typeface="Times New Roman" panose="02020603050405020304" pitchFamily="18" charset="0"/>
              </a:rPr>
              <a:t> игры:</a:t>
            </a:r>
          </a:p>
          <a:p>
            <a:pPr marL="0" algn="l"/>
            <a:r>
              <a:rPr lang="ru-RU" b="0" i="0" dirty="0">
                <a:solidFill>
                  <a:srgbClr val="000000"/>
                </a:solidFill>
                <a:effectLst/>
                <a:latin typeface="Times New Roman" panose="02020603050405020304" pitchFamily="18" charset="0"/>
                <a:cs typeface="Times New Roman" panose="02020603050405020304" pitchFamily="18" charset="0"/>
              </a:rPr>
              <a:t>Взрослый  показывает картинку, например,  с изображением  вагона,  и объясняет: «Я буду называть это слово то правильно, то неправильно. А ты – мудрый филин - закрой глазки и  внимательно слушай и,  когда я ошибусь,  открой глазки».</a:t>
            </a:r>
          </a:p>
        </p:txBody>
      </p:sp>
      <p:sp>
        <p:nvSpPr>
          <p:cNvPr id="5" name="TextBox 4">
            <a:extLst>
              <a:ext uri="{FF2B5EF4-FFF2-40B4-BE49-F238E27FC236}">
                <a16:creationId xmlns:a16="http://schemas.microsoft.com/office/drawing/2014/main" xmlns="" id="{B7ED5FDF-7BB1-90BC-ACE7-A07FBA47403C}"/>
              </a:ext>
            </a:extLst>
          </p:cNvPr>
          <p:cNvSpPr txBox="1"/>
          <p:nvPr/>
        </p:nvSpPr>
        <p:spPr>
          <a:xfrm>
            <a:off x="242142" y="2420888"/>
            <a:ext cx="8496944" cy="1200329"/>
          </a:xfrm>
          <a:prstGeom prst="rect">
            <a:avLst/>
          </a:prstGeom>
          <a:noFill/>
        </p:spPr>
        <p:txBody>
          <a:bodyPr wrap="square">
            <a:spAutoFit/>
          </a:bodyPr>
          <a:lstStyle/>
          <a:p>
            <a:pPr marL="0" algn="l"/>
            <a:r>
              <a:rPr lang="ru-RU" b="0" i="0" dirty="0">
                <a:solidFill>
                  <a:srgbClr val="000000"/>
                </a:solidFill>
                <a:effectLst/>
                <a:latin typeface="Times New Roman" panose="02020603050405020304" pitchFamily="18" charset="0"/>
                <a:cs typeface="Times New Roman" panose="02020603050405020304" pitchFamily="18" charset="0"/>
              </a:rPr>
              <a:t>Затем взрослый произносит: </a:t>
            </a:r>
            <a:r>
              <a:rPr lang="ru-RU" b="1" i="1" dirty="0">
                <a:solidFill>
                  <a:srgbClr val="000000"/>
                </a:solidFill>
                <a:effectLst/>
                <a:latin typeface="Times New Roman" panose="02020603050405020304" pitchFamily="18" charset="0"/>
                <a:cs typeface="Times New Roman" panose="02020603050405020304" pitchFamily="18" charset="0"/>
              </a:rPr>
              <a:t>«вагон – </a:t>
            </a:r>
            <a:r>
              <a:rPr lang="ru-RU" b="1" i="1" dirty="0" err="1">
                <a:solidFill>
                  <a:srgbClr val="000000"/>
                </a:solidFill>
                <a:effectLst/>
                <a:latin typeface="Times New Roman" panose="02020603050405020304" pitchFamily="18" charset="0"/>
                <a:cs typeface="Times New Roman" panose="02020603050405020304" pitchFamily="18" charset="0"/>
              </a:rPr>
              <a:t>вакон</a:t>
            </a:r>
            <a:r>
              <a:rPr lang="ru-RU" b="1" i="1" dirty="0">
                <a:solidFill>
                  <a:srgbClr val="000000"/>
                </a:solidFill>
                <a:effectLst/>
                <a:latin typeface="Times New Roman" panose="02020603050405020304" pitchFamily="18" charset="0"/>
                <a:cs typeface="Times New Roman" panose="02020603050405020304" pitchFamily="18" charset="0"/>
              </a:rPr>
              <a:t> – вагон – </a:t>
            </a:r>
            <a:r>
              <a:rPr lang="ru-RU" b="1" i="1" dirty="0" err="1">
                <a:solidFill>
                  <a:srgbClr val="000000"/>
                </a:solidFill>
                <a:effectLst/>
                <a:latin typeface="Times New Roman" panose="02020603050405020304" pitchFamily="18" charset="0"/>
                <a:cs typeface="Times New Roman" panose="02020603050405020304" pitchFamily="18" charset="0"/>
              </a:rPr>
              <a:t>факон</a:t>
            </a:r>
            <a:r>
              <a:rPr lang="ru-RU" b="1" i="1" dirty="0">
                <a:solidFill>
                  <a:srgbClr val="000000"/>
                </a:solidFill>
                <a:effectLst/>
                <a:latin typeface="Times New Roman" panose="02020603050405020304" pitchFamily="18" charset="0"/>
                <a:cs typeface="Times New Roman" panose="02020603050405020304" pitchFamily="18" charset="0"/>
              </a:rPr>
              <a:t> – </a:t>
            </a:r>
            <a:r>
              <a:rPr lang="ru-RU" b="1" i="1" dirty="0" err="1">
                <a:solidFill>
                  <a:srgbClr val="000000"/>
                </a:solidFill>
                <a:effectLst/>
                <a:latin typeface="Times New Roman" panose="02020603050405020304" pitchFamily="18" charset="0"/>
                <a:cs typeface="Times New Roman" panose="02020603050405020304" pitchFamily="18" charset="0"/>
              </a:rPr>
              <a:t>фагон</a:t>
            </a:r>
            <a:r>
              <a:rPr lang="ru-RU" b="1" i="1" dirty="0">
                <a:solidFill>
                  <a:srgbClr val="000000"/>
                </a:solidFill>
                <a:effectLst/>
                <a:latin typeface="Times New Roman" panose="02020603050405020304" pitchFamily="18" charset="0"/>
                <a:cs typeface="Times New Roman" panose="02020603050405020304" pitchFamily="18" charset="0"/>
              </a:rPr>
              <a:t> – вагон – вагон – </a:t>
            </a:r>
            <a:r>
              <a:rPr lang="ru-RU" b="1" i="1" dirty="0" err="1">
                <a:solidFill>
                  <a:srgbClr val="000000"/>
                </a:solidFill>
                <a:effectLst/>
                <a:latin typeface="Times New Roman" panose="02020603050405020304" pitchFamily="18" charset="0"/>
                <a:cs typeface="Times New Roman" panose="02020603050405020304" pitchFamily="18" charset="0"/>
              </a:rPr>
              <a:t>вагом</a:t>
            </a:r>
            <a:r>
              <a:rPr lang="ru-RU" b="1" i="1" dirty="0">
                <a:solidFill>
                  <a:srgbClr val="000000"/>
                </a:solidFill>
                <a:effectLst/>
                <a:latin typeface="Times New Roman" panose="02020603050405020304" pitchFamily="18" charset="0"/>
                <a:cs typeface="Times New Roman" panose="02020603050405020304" pitchFamily="18" charset="0"/>
              </a:rPr>
              <a:t> …»</a:t>
            </a:r>
          </a:p>
          <a:p>
            <a:pPr marL="0" algn="l"/>
            <a:r>
              <a:rPr lang="ru-RU" b="0" i="0" dirty="0">
                <a:solidFill>
                  <a:srgbClr val="000000"/>
                </a:solidFill>
                <a:effectLst/>
                <a:latin typeface="Times New Roman" panose="02020603050405020304" pitchFamily="18" charset="0"/>
                <a:cs typeface="Times New Roman" panose="02020603050405020304" pitchFamily="18" charset="0"/>
              </a:rPr>
              <a:t>Можно искажать слова, меняя мягкий звук на твёрдый, глухой на звонкий и наоборот, можно менять местами слоги или менять ударение.</a:t>
            </a:r>
          </a:p>
        </p:txBody>
      </p:sp>
      <p:sp>
        <p:nvSpPr>
          <p:cNvPr id="8" name="TextBox 7">
            <a:extLst>
              <a:ext uri="{FF2B5EF4-FFF2-40B4-BE49-F238E27FC236}">
                <a16:creationId xmlns:a16="http://schemas.microsoft.com/office/drawing/2014/main" xmlns="" id="{21971FB0-06A4-54E5-11A4-667554F36954}"/>
              </a:ext>
            </a:extLst>
          </p:cNvPr>
          <p:cNvSpPr txBox="1"/>
          <p:nvPr/>
        </p:nvSpPr>
        <p:spPr>
          <a:xfrm>
            <a:off x="404914" y="3933056"/>
            <a:ext cx="8352928" cy="2369880"/>
          </a:xfrm>
          <a:prstGeom prst="rect">
            <a:avLst/>
          </a:prstGeom>
          <a:noFill/>
        </p:spPr>
        <p:txBody>
          <a:bodyPr wrap="square">
            <a:spAutoFit/>
          </a:bodyPr>
          <a:lstStyle/>
          <a:p>
            <a:pPr marL="0" algn="ctr"/>
            <a:r>
              <a:rPr lang="ru-RU" sz="2200" b="1" i="0" dirty="0">
                <a:solidFill>
                  <a:srgbClr val="FF0000"/>
                </a:solidFill>
                <a:effectLst/>
                <a:latin typeface="Times New Roman" panose="02020603050405020304" pitchFamily="18" charset="0"/>
                <a:cs typeface="Times New Roman" panose="02020603050405020304" pitchFamily="18" charset="0"/>
              </a:rPr>
              <a:t>«Семейка слов»</a:t>
            </a:r>
          </a:p>
          <a:p>
            <a:pPr marL="0" algn="l"/>
            <a:r>
              <a:rPr lang="ru-RU" b="1" i="0" u="sng" dirty="0">
                <a:solidFill>
                  <a:srgbClr val="000000"/>
                </a:solidFill>
                <a:effectLst/>
                <a:latin typeface="Times New Roman" panose="02020603050405020304" pitchFamily="18" charset="0"/>
                <a:cs typeface="Times New Roman" panose="02020603050405020304" pitchFamily="18" charset="0"/>
              </a:rPr>
              <a:t>Цель: </a:t>
            </a:r>
            <a:r>
              <a:rPr lang="ru-RU" b="0" i="0" dirty="0">
                <a:solidFill>
                  <a:srgbClr val="000000"/>
                </a:solidFill>
                <a:effectLst/>
                <a:latin typeface="Times New Roman" panose="02020603050405020304" pitchFamily="18" charset="0"/>
                <a:cs typeface="Times New Roman" panose="02020603050405020304" pitchFamily="18" charset="0"/>
              </a:rPr>
              <a:t>развитие умения различать слова, близкие по звуковому составу, находить рифмующиеся слова.</a:t>
            </a:r>
          </a:p>
          <a:p>
            <a:pPr marL="0" algn="l"/>
            <a:endParaRPr lang="ru-RU" b="0" i="0" dirty="0">
              <a:solidFill>
                <a:srgbClr val="000000"/>
              </a:solidFill>
              <a:effectLst/>
              <a:latin typeface="Times New Roman" panose="02020603050405020304" pitchFamily="18" charset="0"/>
              <a:cs typeface="Times New Roman" panose="02020603050405020304" pitchFamily="18" charset="0"/>
            </a:endParaRPr>
          </a:p>
          <a:p>
            <a:pPr marL="0" algn="l"/>
            <a:r>
              <a:rPr lang="ru-RU" b="1" i="0" u="sng" dirty="0">
                <a:solidFill>
                  <a:srgbClr val="000000"/>
                </a:solidFill>
                <a:effectLst/>
                <a:latin typeface="Times New Roman" panose="02020603050405020304" pitchFamily="18" charset="0"/>
                <a:cs typeface="Times New Roman" panose="02020603050405020304" pitchFamily="18" charset="0"/>
              </a:rPr>
              <a:t>Ход игры:</a:t>
            </a:r>
          </a:p>
          <a:p>
            <a:pPr marL="0" algn="l"/>
            <a:r>
              <a:rPr lang="ru-RU" b="0" i="0" dirty="0">
                <a:solidFill>
                  <a:srgbClr val="000000"/>
                </a:solidFill>
                <a:effectLst/>
                <a:latin typeface="Times New Roman" panose="02020603050405020304" pitchFamily="18" charset="0"/>
                <a:cs typeface="Times New Roman" panose="02020603050405020304" pitchFamily="18" charset="0"/>
              </a:rPr>
              <a:t>Взрослый  напоминает, что некоторые члены семьи похожи друг на друга. Далее предлагается повторить по два слова и определить, похожи ли они по звучанию:</a:t>
            </a:r>
          </a:p>
          <a:p>
            <a:pPr marL="0" algn="l"/>
            <a:r>
              <a:rPr lang="ru-RU" b="1" i="1" dirty="0">
                <a:solidFill>
                  <a:srgbClr val="000000"/>
                </a:solidFill>
                <a:latin typeface="Times New Roman" panose="02020603050405020304" pitchFamily="18" charset="0"/>
                <a:cs typeface="Times New Roman" panose="02020603050405020304" pitchFamily="18" charset="0"/>
              </a:rPr>
              <a:t>коса-роса. колено-полено, конфета-кубик…</a:t>
            </a:r>
            <a:endParaRPr lang="ru-RU" b="1" i="1"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82276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731C9-F636-1942-2C92-2A85FC690CE8}"/>
              </a:ext>
            </a:extLst>
          </p:cNvPr>
          <p:cNvSpPr txBox="1"/>
          <p:nvPr/>
        </p:nvSpPr>
        <p:spPr>
          <a:xfrm>
            <a:off x="323528" y="1412776"/>
            <a:ext cx="8208912" cy="646331"/>
          </a:xfrm>
          <a:prstGeom prst="rect">
            <a:avLst/>
          </a:prstGeom>
          <a:noFill/>
        </p:spPr>
        <p:txBody>
          <a:bodyPr wrap="square">
            <a:spAutoFit/>
          </a:bodyPr>
          <a:lstStyle/>
          <a:p>
            <a:r>
              <a:rPr lang="ru-RU" b="0" i="0" dirty="0">
                <a:solidFill>
                  <a:srgbClr val="000000"/>
                </a:solidFill>
                <a:effectLst/>
                <a:latin typeface="Times New Roman" panose="02020603050405020304" pitchFamily="18" charset="0"/>
              </a:rPr>
              <a:t> </a:t>
            </a:r>
            <a:r>
              <a:rPr lang="ru-RU" b="1" i="1" dirty="0">
                <a:solidFill>
                  <a:srgbClr val="FF0000"/>
                </a:solidFill>
                <a:effectLst/>
                <a:latin typeface="Times New Roman" panose="02020603050405020304" pitchFamily="18" charset="0"/>
              </a:rPr>
              <a:t>Основная задача: </a:t>
            </a:r>
            <a:r>
              <a:rPr lang="ru-RU" b="0" i="0" dirty="0">
                <a:solidFill>
                  <a:srgbClr val="000000"/>
                </a:solidFill>
                <a:effectLst/>
                <a:latin typeface="Times New Roman" panose="02020603050405020304" pitchFamily="18" charset="0"/>
              </a:rPr>
              <a:t>учить дифференцировать слоги, различающиеся несколькими или одним звуком на материале слогов различной структуры.</a:t>
            </a:r>
            <a:endParaRPr lang="ru-RU" dirty="0"/>
          </a:p>
        </p:txBody>
      </p:sp>
      <p:sp>
        <p:nvSpPr>
          <p:cNvPr id="5" name="TextBox 4">
            <a:extLst>
              <a:ext uri="{FF2B5EF4-FFF2-40B4-BE49-F238E27FC236}">
                <a16:creationId xmlns:a16="http://schemas.microsoft.com/office/drawing/2014/main" xmlns="" id="{DE5C8BA5-EEAA-199C-4878-5B0684068A81}"/>
              </a:ext>
            </a:extLst>
          </p:cNvPr>
          <p:cNvSpPr txBox="1"/>
          <p:nvPr/>
        </p:nvSpPr>
        <p:spPr>
          <a:xfrm>
            <a:off x="755576" y="188640"/>
            <a:ext cx="7632848" cy="1077218"/>
          </a:xfrm>
          <a:prstGeom prst="rect">
            <a:avLst/>
          </a:prstGeom>
          <a:noFill/>
        </p:spPr>
        <p:txBody>
          <a:bodyPr wrap="square">
            <a:spAutoFit/>
          </a:bodyPr>
          <a:lstStyle/>
          <a:p>
            <a:pPr algn="ctr"/>
            <a:r>
              <a:rPr lang="ru-RU" sz="3200" b="1" i="0" dirty="0">
                <a:solidFill>
                  <a:srgbClr val="FF0000"/>
                </a:solidFill>
                <a:effectLst/>
                <a:latin typeface="Times New Roman" panose="02020603050405020304" pitchFamily="18" charset="0"/>
                <a:cs typeface="Times New Roman" panose="02020603050405020304" pitchFamily="18" charset="0"/>
              </a:rPr>
              <a:t>Воспроизведение и дифференциация слогов</a:t>
            </a:r>
            <a:endParaRPr lang="ru-RU" sz="3200" b="1" dirty="0">
              <a:solidFill>
                <a:srgbClr val="FF0000"/>
              </a:solidFill>
            </a:endParaRPr>
          </a:p>
        </p:txBody>
      </p:sp>
      <p:sp>
        <p:nvSpPr>
          <p:cNvPr id="7" name="TextBox 6">
            <a:extLst>
              <a:ext uri="{FF2B5EF4-FFF2-40B4-BE49-F238E27FC236}">
                <a16:creationId xmlns:a16="http://schemas.microsoft.com/office/drawing/2014/main" xmlns="" id="{E70998B3-2275-29B2-1FB8-CCB557DCE728}"/>
              </a:ext>
            </a:extLst>
          </p:cNvPr>
          <p:cNvSpPr txBox="1"/>
          <p:nvPr/>
        </p:nvSpPr>
        <p:spPr>
          <a:xfrm>
            <a:off x="356185" y="1940059"/>
            <a:ext cx="8208912" cy="984885"/>
          </a:xfrm>
          <a:prstGeom prst="rect">
            <a:avLst/>
          </a:prstGeom>
          <a:noFill/>
        </p:spPr>
        <p:txBody>
          <a:bodyPr wrap="square">
            <a:spAutoFit/>
          </a:bodyPr>
          <a:lstStyle/>
          <a:p>
            <a:pPr algn="ctr"/>
            <a:r>
              <a:rPr lang="ru-RU" sz="2200" b="1" i="1" dirty="0">
                <a:solidFill>
                  <a:srgbClr val="FF0000"/>
                </a:solidFill>
                <a:effectLst/>
                <a:latin typeface="Times New Roman" panose="02020603050405020304" pitchFamily="18" charset="0"/>
              </a:rPr>
              <a:t>«Какой отличается?»</a:t>
            </a:r>
            <a:r>
              <a:rPr lang="ru-RU" sz="1800" b="1" i="0" dirty="0">
                <a:solidFill>
                  <a:srgbClr val="000000"/>
                </a:solidFill>
                <a:effectLst/>
                <a:latin typeface="Times New Roman" panose="02020603050405020304" pitchFamily="18" charset="0"/>
              </a:rPr>
              <a:t/>
            </a:r>
            <a:br>
              <a:rPr lang="ru-RU" sz="1800" b="1" i="0" dirty="0">
                <a:solidFill>
                  <a:srgbClr val="000000"/>
                </a:solidFill>
                <a:effectLst/>
                <a:latin typeface="Times New Roman" panose="02020603050405020304" pitchFamily="18" charset="0"/>
              </a:rPr>
            </a:br>
            <a:r>
              <a:rPr lang="ru-RU" sz="1800" b="0" i="0" dirty="0">
                <a:solidFill>
                  <a:srgbClr val="000000"/>
                </a:solidFill>
                <a:effectLst/>
                <a:latin typeface="Times New Roman" panose="02020603050405020304" pitchFamily="18" charset="0"/>
              </a:rPr>
              <a:t>Взрослый произносит серию слогов (например: </a:t>
            </a:r>
            <a:r>
              <a:rPr lang="ru-RU" sz="1800" b="0" i="1" dirty="0">
                <a:solidFill>
                  <a:srgbClr val="000000"/>
                </a:solidFill>
                <a:effectLst/>
                <a:latin typeface="Times New Roman" panose="02020603050405020304" pitchFamily="18" charset="0"/>
              </a:rPr>
              <a:t>ну–ну–но, </a:t>
            </a:r>
            <a:r>
              <a:rPr lang="ru-RU" sz="1800" b="0" i="1" dirty="0" err="1">
                <a:solidFill>
                  <a:srgbClr val="000000"/>
                </a:solidFill>
                <a:effectLst/>
                <a:latin typeface="Times New Roman" panose="02020603050405020304" pitchFamily="18" charset="0"/>
              </a:rPr>
              <a:t>сва</a:t>
            </a:r>
            <a:r>
              <a:rPr lang="ru-RU" sz="1800" b="0" i="1" dirty="0">
                <a:solidFill>
                  <a:srgbClr val="000000"/>
                </a:solidFill>
                <a:effectLst/>
                <a:latin typeface="Times New Roman" panose="02020603050405020304" pitchFamily="18" charset="0"/>
              </a:rPr>
              <a:t>– </a:t>
            </a:r>
            <a:r>
              <a:rPr lang="ru-RU" sz="1800" b="0" i="1" dirty="0" err="1">
                <a:solidFill>
                  <a:srgbClr val="000000"/>
                </a:solidFill>
                <a:effectLst/>
                <a:latin typeface="Times New Roman" panose="02020603050405020304" pitchFamily="18" charset="0"/>
              </a:rPr>
              <a:t>ска</a:t>
            </a:r>
            <a:r>
              <a:rPr lang="ru-RU" sz="1800" b="0" i="1" dirty="0">
                <a:solidFill>
                  <a:srgbClr val="000000"/>
                </a:solidFill>
                <a:effectLst/>
                <a:latin typeface="Times New Roman" panose="02020603050405020304" pitchFamily="18" charset="0"/>
              </a:rPr>
              <a:t>–</a:t>
            </a:r>
            <a:r>
              <a:rPr lang="ru-RU" sz="1800" b="0" i="1" dirty="0" err="1">
                <a:solidFill>
                  <a:srgbClr val="000000"/>
                </a:solidFill>
                <a:effectLst/>
                <a:latin typeface="Times New Roman" panose="02020603050405020304" pitchFamily="18" charset="0"/>
              </a:rPr>
              <a:t>сва</a:t>
            </a:r>
            <a:r>
              <a:rPr lang="ru-RU" sz="1800" b="0" i="1" dirty="0">
                <a:solidFill>
                  <a:srgbClr val="000000"/>
                </a:solidFill>
                <a:effectLst/>
                <a:latin typeface="Times New Roman" panose="02020603050405020304" pitchFamily="18" charset="0"/>
              </a:rPr>
              <a:t>, </a:t>
            </a:r>
            <a:r>
              <a:rPr lang="ru-RU" sz="1800" b="0" i="1" dirty="0" err="1">
                <a:solidFill>
                  <a:srgbClr val="000000"/>
                </a:solidFill>
                <a:effectLst/>
                <a:latin typeface="Times New Roman" panose="02020603050405020304" pitchFamily="18" charset="0"/>
              </a:rPr>
              <a:t>са</a:t>
            </a:r>
            <a:r>
              <a:rPr lang="ru-RU" sz="1800" b="0" i="1" dirty="0">
                <a:solidFill>
                  <a:srgbClr val="000000"/>
                </a:solidFill>
                <a:effectLst/>
                <a:latin typeface="Times New Roman" panose="02020603050405020304" pitchFamily="18" charset="0"/>
              </a:rPr>
              <a:t>–</a:t>
            </a:r>
            <a:r>
              <a:rPr lang="ru-RU" sz="1800" b="0" i="1" dirty="0" err="1">
                <a:solidFill>
                  <a:srgbClr val="000000"/>
                </a:solidFill>
                <a:effectLst/>
                <a:latin typeface="Times New Roman" panose="02020603050405020304" pitchFamily="18" charset="0"/>
              </a:rPr>
              <a:t>ша</a:t>
            </a:r>
            <a:r>
              <a:rPr lang="ru-RU" sz="1800" b="0" i="1" dirty="0">
                <a:solidFill>
                  <a:srgbClr val="000000"/>
                </a:solidFill>
                <a:effectLst/>
                <a:latin typeface="Times New Roman" panose="02020603050405020304" pitchFamily="18" charset="0"/>
              </a:rPr>
              <a:t>–</a:t>
            </a:r>
            <a:r>
              <a:rPr lang="ru-RU" sz="1800" b="0" i="1" dirty="0" err="1">
                <a:solidFill>
                  <a:srgbClr val="000000"/>
                </a:solidFill>
                <a:effectLst/>
                <a:latin typeface="Times New Roman" panose="02020603050405020304" pitchFamily="18" charset="0"/>
              </a:rPr>
              <a:t>са</a:t>
            </a:r>
            <a:r>
              <a:rPr lang="ru-RU" sz="1800" b="0" i="0" dirty="0">
                <a:solidFill>
                  <a:srgbClr val="000000"/>
                </a:solidFill>
                <a:effectLst/>
                <a:latin typeface="Times New Roman" panose="02020603050405020304" pitchFamily="18" charset="0"/>
              </a:rPr>
              <a:t> и т. д.) и предлагает детям определить, какой слог отличается от других и чем.</a:t>
            </a:r>
            <a:endParaRPr lang="ru-RU" dirty="0"/>
          </a:p>
        </p:txBody>
      </p:sp>
      <p:sp>
        <p:nvSpPr>
          <p:cNvPr id="9" name="TextBox 8">
            <a:extLst>
              <a:ext uri="{FF2B5EF4-FFF2-40B4-BE49-F238E27FC236}">
                <a16:creationId xmlns:a16="http://schemas.microsoft.com/office/drawing/2014/main" xmlns="" id="{F4B292AA-FE9F-ED54-2503-177CC5D3A963}"/>
              </a:ext>
            </a:extLst>
          </p:cNvPr>
          <p:cNvSpPr txBox="1"/>
          <p:nvPr/>
        </p:nvSpPr>
        <p:spPr>
          <a:xfrm>
            <a:off x="500201" y="2994338"/>
            <a:ext cx="7920880" cy="1877437"/>
          </a:xfrm>
          <a:prstGeom prst="rect">
            <a:avLst/>
          </a:prstGeom>
          <a:noFill/>
        </p:spPr>
        <p:txBody>
          <a:bodyPr wrap="square">
            <a:spAutoFit/>
          </a:bodyPr>
          <a:lstStyle/>
          <a:p>
            <a:pPr algn="ctr"/>
            <a:r>
              <a:rPr lang="ru-RU" sz="2200" b="1" i="1" dirty="0">
                <a:solidFill>
                  <a:srgbClr val="FF0000"/>
                </a:solidFill>
                <a:latin typeface="Times New Roman" panose="02020603050405020304" pitchFamily="18" charset="0"/>
                <a:cs typeface="Times New Roman" panose="02020603050405020304" pitchFamily="18" charset="0"/>
              </a:rPr>
              <a:t>«Назови по порядку слоги» </a:t>
            </a:r>
          </a:p>
          <a:p>
            <a:pPr algn="ctr"/>
            <a:endParaRPr lang="ru-RU" sz="2200" b="1" i="1" dirty="0">
              <a:solidFill>
                <a:srgbClr val="FF0000"/>
              </a:solidFill>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Педагог произносит слово, дети говорят: какой слог 1-й, какой – 2-й. Например: САДЫ – 1-й слог СА, 2-й слог ДЫ. Вначале берутся слова из 2-х слогов (ВОДА, ПОЛЕ, ЛУНА, УТРО, НЕБО, КОСМОС…). Произнося слова по слогам, дети на каждый слог делают хлопок в ладоши.</a:t>
            </a:r>
          </a:p>
        </p:txBody>
      </p:sp>
      <p:sp>
        <p:nvSpPr>
          <p:cNvPr id="11" name="TextBox 10">
            <a:extLst>
              <a:ext uri="{FF2B5EF4-FFF2-40B4-BE49-F238E27FC236}">
                <a16:creationId xmlns:a16="http://schemas.microsoft.com/office/drawing/2014/main" xmlns="" id="{7E9BC8F2-9FE4-29F4-23D8-624BCD852E35}"/>
              </a:ext>
            </a:extLst>
          </p:cNvPr>
          <p:cNvSpPr txBox="1"/>
          <p:nvPr/>
        </p:nvSpPr>
        <p:spPr>
          <a:xfrm>
            <a:off x="356185" y="4871775"/>
            <a:ext cx="8496944" cy="1538883"/>
          </a:xfrm>
          <a:prstGeom prst="rect">
            <a:avLst/>
          </a:prstGeom>
          <a:noFill/>
        </p:spPr>
        <p:txBody>
          <a:bodyPr wrap="square">
            <a:spAutoFit/>
          </a:bodyPr>
          <a:lstStyle/>
          <a:p>
            <a:pPr algn="ctr"/>
            <a:r>
              <a:rPr lang="ru-RU" sz="2200" b="1" i="1" dirty="0">
                <a:solidFill>
                  <a:srgbClr val="FF0000"/>
                </a:solidFill>
                <a:latin typeface="Times New Roman" panose="02020603050405020304" pitchFamily="18" charset="0"/>
                <a:cs typeface="Times New Roman" panose="02020603050405020304" pitchFamily="18" charset="0"/>
              </a:rPr>
              <a:t>«</a:t>
            </a:r>
            <a:r>
              <a:rPr lang="ru-RU" sz="2200" b="1" i="1" dirty="0">
                <a:solidFill>
                  <a:srgbClr val="FF0000"/>
                </a:solidFill>
                <a:effectLst/>
                <a:latin typeface="Times New Roman" panose="02020603050405020304" pitchFamily="18" charset="0"/>
                <a:cs typeface="Times New Roman" panose="02020603050405020304" pitchFamily="18" charset="0"/>
              </a:rPr>
              <a:t>Хлопки</a:t>
            </a:r>
            <a:r>
              <a:rPr lang="ru-RU" sz="2200" b="1" i="1" dirty="0">
                <a:solidFill>
                  <a:srgbClr val="FF0000"/>
                </a:solidFill>
                <a:latin typeface="Times New Roman" panose="02020603050405020304" pitchFamily="18" charset="0"/>
                <a:cs typeface="Times New Roman" panose="02020603050405020304" pitchFamily="18" charset="0"/>
              </a:rPr>
              <a:t>»</a:t>
            </a:r>
            <a:endParaRPr lang="ru-RU" sz="2200" b="1" i="1" dirty="0">
              <a:solidFill>
                <a:srgbClr val="FF0000"/>
              </a:solidFill>
              <a:effectLst/>
              <a:latin typeface="Times New Roman" panose="02020603050405020304" pitchFamily="18" charset="0"/>
              <a:cs typeface="Times New Roman" panose="02020603050405020304" pitchFamily="18" charset="0"/>
            </a:endParaRPr>
          </a:p>
          <a:p>
            <a:pPr algn="ctr"/>
            <a:r>
              <a:rPr lang="ru-RU" sz="1800" b="0" i="0" dirty="0">
                <a:effectLst/>
                <a:latin typeface="Times New Roman" panose="02020603050405020304" pitchFamily="18" charset="0"/>
                <a:cs typeface="Times New Roman" panose="02020603050405020304" pitchFamily="18" charset="0"/>
              </a:rPr>
              <a:t>Взрослый объясняет ребенку, что есть короткие и длинные слова. Проговаривает их, интонационно разделяя на слоги. Совместно с ребенком произносит слова (па-па, </a:t>
            </a:r>
            <a:r>
              <a:rPr lang="ru-RU" sz="1800" b="0" i="0" dirty="0" err="1">
                <a:effectLst/>
                <a:latin typeface="Times New Roman" panose="02020603050405020304" pitchFamily="18" charset="0"/>
                <a:cs typeface="Times New Roman" panose="02020603050405020304" pitchFamily="18" charset="0"/>
              </a:rPr>
              <a:t>ло</a:t>
            </a:r>
            <a:r>
              <a:rPr lang="ru-RU" sz="1800" b="0" i="0" dirty="0">
                <a:effectLst/>
                <a:latin typeface="Times New Roman" panose="02020603050405020304" pitchFamily="18" charset="0"/>
                <a:cs typeface="Times New Roman" panose="02020603050405020304" pitchFamily="18" charset="0"/>
              </a:rPr>
              <a:t>-па-та, ба-</a:t>
            </a:r>
            <a:r>
              <a:rPr lang="ru-RU" sz="1800" b="0" i="0" dirty="0" err="1">
                <a:effectLst/>
                <a:latin typeface="Times New Roman" panose="02020603050405020304" pitchFamily="18" charset="0"/>
                <a:cs typeface="Times New Roman" panose="02020603050405020304" pitchFamily="18" charset="0"/>
              </a:rPr>
              <a:t>ле</a:t>
            </a:r>
            <a:r>
              <a:rPr lang="ru-RU" sz="1800" b="0" i="0" dirty="0">
                <a:effectLst/>
                <a:latin typeface="Times New Roman" panose="02020603050405020304" pitchFamily="18" charset="0"/>
                <a:cs typeface="Times New Roman" panose="02020603050405020304" pitchFamily="18" charset="0"/>
              </a:rPr>
              <a:t>-ри-на), отхлопывая слоги. Более сложный вариант – ребенок самостоятельно отхлопывает количество слогов в слове.</a:t>
            </a:r>
          </a:p>
        </p:txBody>
      </p:sp>
    </p:spTree>
    <p:extLst>
      <p:ext uri="{BB962C8B-B14F-4D97-AF65-F5344CB8AC3E}">
        <p14:creationId xmlns:p14="http://schemas.microsoft.com/office/powerpoint/2010/main" xmlns="" val="3923461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CE3DC2-3393-FA67-5568-8C1B32C3420E}"/>
              </a:ext>
            </a:extLst>
          </p:cNvPr>
          <p:cNvSpPr txBox="1"/>
          <p:nvPr/>
        </p:nvSpPr>
        <p:spPr>
          <a:xfrm>
            <a:off x="395536" y="5335821"/>
            <a:ext cx="7992888" cy="1200329"/>
          </a:xfrm>
          <a:prstGeom prst="rect">
            <a:avLst/>
          </a:prstGeom>
          <a:noFill/>
        </p:spPr>
        <p:txBody>
          <a:bodyPr wrap="square">
            <a:spAutoFit/>
          </a:bodyPr>
          <a:lstStyle/>
          <a:p>
            <a:r>
              <a:rPr lang="ru-RU" b="1" dirty="0">
                <a:solidFill>
                  <a:srgbClr val="FF0000"/>
                </a:solidFill>
                <a:latin typeface="Times New Roman" panose="02020603050405020304" pitchFamily="18" charset="0"/>
                <a:cs typeface="Times New Roman" panose="02020603050405020304" pitchFamily="18" charset="0"/>
              </a:rPr>
              <a:t>«БАБОЧКИ» </a:t>
            </a:r>
            <a:r>
              <a:rPr lang="ru-RU" dirty="0">
                <a:latin typeface="Times New Roman" panose="02020603050405020304" pitchFamily="18" charset="0"/>
                <a:cs typeface="Times New Roman" panose="02020603050405020304" pitchFamily="18" charset="0"/>
              </a:rPr>
              <a:t>Педагог предлагает ребёнку усадить красных бабочек на ромашку. Красные бабочки – это гласные звуки: [а, о, у, и, ы, э]. Педагог произносит разные звуки, а ребёнок усаживает бабочку на ромашку только тогда, когда услышит гласный звук.</a:t>
            </a:r>
          </a:p>
        </p:txBody>
      </p:sp>
      <p:sp>
        <p:nvSpPr>
          <p:cNvPr id="5" name="TextBox 4">
            <a:extLst>
              <a:ext uri="{FF2B5EF4-FFF2-40B4-BE49-F238E27FC236}">
                <a16:creationId xmlns:a16="http://schemas.microsoft.com/office/drawing/2014/main" xmlns="" id="{3B30F0C5-E6A7-8699-4826-398E2B4F39D8}"/>
              </a:ext>
            </a:extLst>
          </p:cNvPr>
          <p:cNvSpPr txBox="1"/>
          <p:nvPr/>
        </p:nvSpPr>
        <p:spPr>
          <a:xfrm>
            <a:off x="179512" y="260648"/>
            <a:ext cx="8496944" cy="954107"/>
          </a:xfrm>
          <a:prstGeom prst="rect">
            <a:avLst/>
          </a:prstGeom>
          <a:noFill/>
        </p:spPr>
        <p:txBody>
          <a:bodyPr wrap="square">
            <a:spAutoFit/>
          </a:bodyPr>
          <a:lstStyle/>
          <a:p>
            <a:pPr algn="ctr"/>
            <a:r>
              <a:rPr lang="ru-RU" sz="2800" b="1" i="0" dirty="0">
                <a:solidFill>
                  <a:srgbClr val="FF0000"/>
                </a:solidFill>
                <a:effectLst/>
                <a:latin typeface="Times New Roman" panose="02020603050405020304" pitchFamily="18" charset="0"/>
                <a:cs typeface="Times New Roman" panose="02020603050405020304" pitchFamily="18" charset="0"/>
              </a:rPr>
              <a:t>Дифференциация фонем, уточнение артикуляции звука с опорой на восприятие и ощущения</a:t>
            </a:r>
          </a:p>
        </p:txBody>
      </p:sp>
      <p:sp>
        <p:nvSpPr>
          <p:cNvPr id="7" name="TextBox 6">
            <a:extLst>
              <a:ext uri="{FF2B5EF4-FFF2-40B4-BE49-F238E27FC236}">
                <a16:creationId xmlns:a16="http://schemas.microsoft.com/office/drawing/2014/main" xmlns="" id="{3B81C9ED-C1C9-6671-C3D8-9CA332CE83A9}"/>
              </a:ext>
            </a:extLst>
          </p:cNvPr>
          <p:cNvSpPr txBox="1"/>
          <p:nvPr/>
        </p:nvSpPr>
        <p:spPr>
          <a:xfrm>
            <a:off x="255171" y="1484784"/>
            <a:ext cx="8640960" cy="3693319"/>
          </a:xfrm>
          <a:prstGeom prst="rect">
            <a:avLst/>
          </a:prstGeom>
          <a:noFill/>
        </p:spPr>
        <p:txBody>
          <a:bodyPr wrap="square">
            <a:spAutoFit/>
          </a:bodyPr>
          <a:lstStyle/>
          <a:p>
            <a:pPr indent="190500" algn="l">
              <a:spcAft>
                <a:spcPts val="0"/>
              </a:spcAft>
            </a:pPr>
            <a:r>
              <a:rPr lang="ru-RU" b="0" i="0" dirty="0">
                <a:solidFill>
                  <a:srgbClr val="2A2723"/>
                </a:solidFill>
                <a:effectLst/>
                <a:latin typeface="Times New Roman" panose="02020603050405020304" pitchFamily="18" charset="0"/>
                <a:cs typeface="Times New Roman" panose="02020603050405020304" pitchFamily="18" charset="0"/>
              </a:rPr>
              <a:t>На этом этапе дети учатся различать фонемы родного языка.</a:t>
            </a:r>
            <a:r>
              <a:rPr lang="ru-RU" b="0" i="0" dirty="0">
                <a:solidFill>
                  <a:srgbClr val="FF0000"/>
                </a:solidFill>
                <a:effectLst/>
                <a:latin typeface="Times New Roman" panose="02020603050405020304" pitchFamily="18" charset="0"/>
                <a:cs typeface="Times New Roman" panose="02020603050405020304" pitchFamily="18" charset="0"/>
              </a:rPr>
              <a:t> </a:t>
            </a:r>
            <a:r>
              <a:rPr lang="ru-RU" b="0" i="1" dirty="0">
                <a:solidFill>
                  <a:srgbClr val="FF0000"/>
                </a:solidFill>
                <a:effectLst/>
                <a:latin typeface="Times New Roman" panose="02020603050405020304" pitchFamily="18" charset="0"/>
                <a:cs typeface="Times New Roman" panose="02020603050405020304" pitchFamily="18" charset="0"/>
              </a:rPr>
              <a:t>Начинать нужно обязательно с дифференциации гласных звуков</a:t>
            </a:r>
            <a:r>
              <a:rPr lang="ru-RU" i="1" dirty="0">
                <a:solidFill>
                  <a:srgbClr val="FF0000"/>
                </a:solidFill>
                <a:latin typeface="Times New Roman" panose="02020603050405020304" pitchFamily="18" charset="0"/>
                <a:cs typeface="Times New Roman" panose="02020603050405020304" pitchFamily="18" charset="0"/>
              </a:rPr>
              <a:t>.</a:t>
            </a:r>
          </a:p>
          <a:p>
            <a:pPr indent="190500" algn="l">
              <a:spcAft>
                <a:spcPts val="0"/>
              </a:spcAft>
            </a:pPr>
            <a:r>
              <a:rPr lang="ru-RU" b="0" i="0" dirty="0">
                <a:solidFill>
                  <a:srgbClr val="2A2723"/>
                </a:solidFill>
                <a:effectLst/>
                <a:latin typeface="Times New Roman" panose="02020603050405020304" pitchFamily="18" charset="0"/>
                <a:cs typeface="Times New Roman" panose="02020603050405020304" pitchFamily="18" charset="0"/>
              </a:rPr>
              <a:t> </a:t>
            </a:r>
            <a:r>
              <a:rPr lang="ru-RU" dirty="0">
                <a:solidFill>
                  <a:srgbClr val="2A2723"/>
                </a:solidFill>
                <a:latin typeface="Times New Roman" panose="02020603050405020304" pitchFamily="18" charset="0"/>
                <a:cs typeface="Times New Roman" panose="02020603050405020304" pitchFamily="18" charset="0"/>
              </a:rPr>
              <a:t>Д</a:t>
            </a:r>
            <a:r>
              <a:rPr lang="ru-RU" b="0" i="0" dirty="0">
                <a:solidFill>
                  <a:srgbClr val="2A2723"/>
                </a:solidFill>
                <a:effectLst/>
                <a:latin typeface="Times New Roman" panose="02020603050405020304" pitchFamily="18" charset="0"/>
                <a:cs typeface="Times New Roman" panose="02020603050405020304" pitchFamily="18" charset="0"/>
              </a:rPr>
              <a:t>етям раздаются картинки с изображением поезда, девочки, птички и объясняет: "Поезд гудит у-у-у-у, девочка плачет а-а-а-а; птичка поет и-и-и-и". Далее он произносит каждый звук длительно (а-а-а-а, </a:t>
            </a:r>
            <a:r>
              <a:rPr lang="ru-RU" b="0" i="0" dirty="0" err="1">
                <a:solidFill>
                  <a:srgbClr val="2A2723"/>
                </a:solidFill>
                <a:effectLst/>
                <a:latin typeface="Times New Roman" panose="02020603050405020304" pitchFamily="18" charset="0"/>
                <a:cs typeface="Times New Roman" panose="02020603050405020304" pitchFamily="18" charset="0"/>
              </a:rPr>
              <a:t>уууу</a:t>
            </a:r>
            <a:r>
              <a:rPr lang="ru-RU" b="0" i="0" dirty="0">
                <a:solidFill>
                  <a:srgbClr val="2A2723"/>
                </a:solidFill>
                <a:effectLst/>
                <a:latin typeface="Times New Roman" panose="02020603050405020304" pitchFamily="18" charset="0"/>
                <a:cs typeface="Times New Roman" panose="02020603050405020304" pitchFamily="18" charset="0"/>
              </a:rPr>
              <a:t>, и-и-и-и), а дети поднимают соответствующие картинки.</a:t>
            </a:r>
            <a:endParaRPr lang="ru-RU" b="0" i="0" dirty="0">
              <a:solidFill>
                <a:srgbClr val="333333"/>
              </a:solidFill>
              <a:effectLst/>
              <a:latin typeface="Times New Roman" panose="02020603050405020304" pitchFamily="18" charset="0"/>
              <a:cs typeface="Times New Roman" panose="02020603050405020304" pitchFamily="18" charset="0"/>
            </a:endParaRPr>
          </a:p>
          <a:p>
            <a:pPr indent="190500" algn="l">
              <a:spcAft>
                <a:spcPts val="0"/>
              </a:spcAft>
            </a:pPr>
            <a:r>
              <a:rPr lang="ru-RU" b="0" i="0" dirty="0">
                <a:solidFill>
                  <a:srgbClr val="2A2723"/>
                </a:solidFill>
                <a:effectLst/>
                <a:latin typeface="Times New Roman" panose="02020603050405020304" pitchFamily="18" charset="0"/>
                <a:cs typeface="Times New Roman" panose="02020603050405020304" pitchFamily="18" charset="0"/>
              </a:rPr>
              <a:t>Затем игра усложняется. Варианты игры:</a:t>
            </a:r>
            <a:endParaRPr lang="ru-RU" b="0" i="0" dirty="0">
              <a:solidFill>
                <a:srgbClr val="333333"/>
              </a:solidFill>
              <a:effectLst/>
              <a:latin typeface="Times New Roman" panose="02020603050405020304" pitchFamily="18" charset="0"/>
              <a:cs typeface="Times New Roman" panose="02020603050405020304" pitchFamily="18" charset="0"/>
            </a:endParaRPr>
          </a:p>
          <a:p>
            <a:pPr indent="190500" algn="l">
              <a:spcAft>
                <a:spcPts val="0"/>
              </a:spcAft>
            </a:pPr>
            <a:r>
              <a:rPr lang="ru-RU" b="0" i="0" dirty="0">
                <a:solidFill>
                  <a:srgbClr val="2A2723"/>
                </a:solidFill>
                <a:effectLst/>
                <a:latin typeface="Times New Roman" panose="02020603050405020304" pitchFamily="18" charset="0"/>
                <a:cs typeface="Times New Roman" panose="02020603050405020304" pitchFamily="18" charset="0"/>
              </a:rPr>
              <a:t>-     произносятся звуки кратко;</a:t>
            </a:r>
            <a:endParaRPr lang="ru-RU" b="0" i="0" dirty="0">
              <a:solidFill>
                <a:srgbClr val="333333"/>
              </a:solidFill>
              <a:effectLst/>
              <a:latin typeface="Times New Roman" panose="02020603050405020304" pitchFamily="18" charset="0"/>
              <a:cs typeface="Times New Roman" panose="02020603050405020304" pitchFamily="18" charset="0"/>
            </a:endParaRPr>
          </a:p>
          <a:p>
            <a:pPr indent="190500" algn="l">
              <a:spcAft>
                <a:spcPts val="0"/>
              </a:spcAft>
            </a:pPr>
            <a:r>
              <a:rPr lang="ru-RU" b="0" i="0" dirty="0">
                <a:solidFill>
                  <a:srgbClr val="2A2723"/>
                </a:solidFill>
                <a:effectLst/>
                <a:latin typeface="Times New Roman" panose="02020603050405020304" pitchFamily="18" charset="0"/>
                <a:cs typeface="Times New Roman" panose="02020603050405020304" pitchFamily="18" charset="0"/>
              </a:rPr>
              <a:t>-     детям раздают вместо картинок кружки трех цветов, объясняют, что красный кружок соответствует, например, звуку </a:t>
            </a:r>
            <a:r>
              <a:rPr lang="ru-RU" b="0" i="0" dirty="0" smtClean="0">
                <a:solidFill>
                  <a:srgbClr val="2A2723"/>
                </a:solidFill>
                <a:effectLst/>
                <a:latin typeface="Times New Roman" panose="02020603050405020304" pitchFamily="18" charset="0"/>
                <a:cs typeface="Times New Roman" panose="02020603050405020304" pitchFamily="18" charset="0"/>
              </a:rPr>
              <a:t>«а», </a:t>
            </a:r>
            <a:r>
              <a:rPr lang="ru-RU" b="0" i="0" dirty="0">
                <a:solidFill>
                  <a:srgbClr val="2A2723"/>
                </a:solidFill>
                <a:effectLst/>
                <a:latin typeface="Times New Roman" panose="02020603050405020304" pitchFamily="18" charset="0"/>
                <a:cs typeface="Times New Roman" panose="02020603050405020304" pitchFamily="18" charset="0"/>
              </a:rPr>
              <a:t>желтый - звуку </a:t>
            </a:r>
            <a:r>
              <a:rPr lang="ru-RU" b="0" i="0" dirty="0" smtClean="0">
                <a:solidFill>
                  <a:srgbClr val="2A2723"/>
                </a:solidFill>
                <a:effectLst/>
                <a:latin typeface="Times New Roman" panose="02020603050405020304" pitchFamily="18" charset="0"/>
                <a:cs typeface="Times New Roman" panose="02020603050405020304" pitchFamily="18" charset="0"/>
              </a:rPr>
              <a:t>«о», </a:t>
            </a:r>
            <a:r>
              <a:rPr lang="ru-RU" b="0" i="0" dirty="0">
                <a:solidFill>
                  <a:srgbClr val="2A2723"/>
                </a:solidFill>
                <a:effectLst/>
                <a:latin typeface="Times New Roman" panose="02020603050405020304" pitchFamily="18" charset="0"/>
                <a:cs typeface="Times New Roman" panose="02020603050405020304" pitchFamily="18" charset="0"/>
              </a:rPr>
              <a:t>зеленый - звуку </a:t>
            </a:r>
            <a:r>
              <a:rPr lang="ru-RU" b="0" i="0" dirty="0" smtClean="0">
                <a:solidFill>
                  <a:srgbClr val="2A2723"/>
                </a:solidFill>
                <a:effectLst/>
                <a:latin typeface="Times New Roman" panose="02020603050405020304" pitchFamily="18" charset="0"/>
                <a:cs typeface="Times New Roman" panose="02020603050405020304" pitchFamily="18" charset="0"/>
              </a:rPr>
              <a:t>«у»;</a:t>
            </a:r>
            <a:endParaRPr lang="ru-RU" b="0" i="0" dirty="0">
              <a:solidFill>
                <a:srgbClr val="333333"/>
              </a:solidFill>
              <a:effectLst/>
              <a:latin typeface="Times New Roman" panose="02020603050405020304" pitchFamily="18" charset="0"/>
              <a:cs typeface="Times New Roman" panose="02020603050405020304" pitchFamily="18" charset="0"/>
            </a:endParaRPr>
          </a:p>
          <a:p>
            <a:pPr indent="190500" algn="l">
              <a:spcAft>
                <a:spcPts val="0"/>
              </a:spcAft>
            </a:pPr>
            <a:r>
              <a:rPr lang="ru-RU" b="0" i="0" dirty="0">
                <a:solidFill>
                  <a:srgbClr val="2A2723"/>
                </a:solidFill>
                <a:effectLst/>
                <a:latin typeface="Times New Roman" panose="02020603050405020304" pitchFamily="18" charset="0"/>
                <a:cs typeface="Times New Roman" panose="02020603050405020304" pitchFamily="18" charset="0"/>
              </a:rPr>
              <a:t>-     в ряд гласных </a:t>
            </a:r>
            <a:r>
              <a:rPr lang="ru-RU" b="0" i="0" dirty="0" smtClean="0">
                <a:solidFill>
                  <a:srgbClr val="2A2723"/>
                </a:solidFill>
                <a:effectLst/>
                <a:latin typeface="Times New Roman" panose="02020603050405020304" pitchFamily="18" charset="0"/>
                <a:cs typeface="Times New Roman" panose="02020603050405020304" pitchFamily="18" charset="0"/>
              </a:rPr>
              <a:t>«а</a:t>
            </a:r>
            <a:r>
              <a:rPr lang="ru-RU" b="0" i="0" dirty="0">
                <a:solidFill>
                  <a:srgbClr val="2A2723"/>
                </a:solidFill>
                <a:effectLst/>
                <a:latin typeface="Times New Roman" panose="02020603050405020304" pitchFamily="18" charset="0"/>
                <a:cs typeface="Times New Roman" panose="02020603050405020304" pitchFamily="18" charset="0"/>
              </a:rPr>
              <a:t>, у, </a:t>
            </a:r>
            <a:r>
              <a:rPr lang="ru-RU" b="0" i="0" dirty="0" smtClean="0">
                <a:solidFill>
                  <a:srgbClr val="2A2723"/>
                </a:solidFill>
                <a:effectLst/>
                <a:latin typeface="Times New Roman" panose="02020603050405020304" pitchFamily="18" charset="0"/>
                <a:cs typeface="Times New Roman" panose="02020603050405020304" pitchFamily="18" charset="0"/>
              </a:rPr>
              <a:t>и» </a:t>
            </a:r>
            <a:r>
              <a:rPr lang="ru-RU" b="0" i="0" dirty="0">
                <a:solidFill>
                  <a:srgbClr val="2A2723"/>
                </a:solidFill>
                <a:effectLst/>
                <a:latin typeface="Times New Roman" panose="02020603050405020304" pitchFamily="18" charset="0"/>
                <a:cs typeface="Times New Roman" panose="02020603050405020304" pitchFamily="18" charset="0"/>
              </a:rPr>
              <a:t>включают другие звуки, например, </a:t>
            </a:r>
            <a:r>
              <a:rPr lang="ru-RU" b="0" i="0" dirty="0" smtClean="0">
                <a:solidFill>
                  <a:srgbClr val="2A2723"/>
                </a:solidFill>
                <a:effectLst/>
                <a:latin typeface="Times New Roman" panose="02020603050405020304" pitchFamily="18" charset="0"/>
                <a:cs typeface="Times New Roman" panose="02020603050405020304" pitchFamily="18" charset="0"/>
              </a:rPr>
              <a:t>«о</a:t>
            </a:r>
            <a:r>
              <a:rPr lang="ru-RU" b="0" i="0" dirty="0">
                <a:solidFill>
                  <a:srgbClr val="2A2723"/>
                </a:solidFill>
                <a:effectLst/>
                <a:latin typeface="Times New Roman" panose="02020603050405020304" pitchFamily="18" charset="0"/>
                <a:cs typeface="Times New Roman" panose="02020603050405020304" pitchFamily="18" charset="0"/>
              </a:rPr>
              <a:t>, ы, </a:t>
            </a:r>
            <a:r>
              <a:rPr lang="ru-RU" b="0" i="0" dirty="0" err="1" smtClean="0">
                <a:solidFill>
                  <a:srgbClr val="2A2723"/>
                </a:solidFill>
                <a:effectLst/>
                <a:latin typeface="Times New Roman" panose="02020603050405020304" pitchFamily="18" charset="0"/>
                <a:cs typeface="Times New Roman" panose="02020603050405020304" pitchFamily="18" charset="0"/>
              </a:rPr>
              <a:t>з</a:t>
            </a:r>
            <a:r>
              <a:rPr lang="ru-RU" b="0" i="0" dirty="0" smtClean="0">
                <a:solidFill>
                  <a:srgbClr val="2A2723"/>
                </a:solidFill>
                <a:effectLst/>
                <a:latin typeface="Times New Roman" panose="02020603050405020304" pitchFamily="18" charset="0"/>
                <a:cs typeface="Times New Roman" panose="02020603050405020304" pitchFamily="18" charset="0"/>
              </a:rPr>
              <a:t>» </a:t>
            </a:r>
            <a:r>
              <a:rPr lang="ru-RU" b="0" i="0" dirty="0">
                <a:solidFill>
                  <a:srgbClr val="2A2723"/>
                </a:solidFill>
                <a:effectLst/>
                <a:latin typeface="Times New Roman" panose="02020603050405020304" pitchFamily="18" charset="0"/>
                <a:cs typeface="Times New Roman" panose="02020603050405020304" pitchFamily="18" charset="0"/>
              </a:rPr>
              <a:t>на которые дети не должны реагировать.</a:t>
            </a:r>
            <a:endParaRPr lang="ru-RU" b="0" i="0" dirty="0">
              <a:solidFill>
                <a:srgbClr val="333333"/>
              </a:solidFill>
              <a:effectLst/>
              <a:latin typeface="Times New Roman" panose="02020603050405020304" pitchFamily="18" charset="0"/>
              <a:cs typeface="Times New Roman" panose="02020603050405020304" pitchFamily="18" charset="0"/>
            </a:endParaRPr>
          </a:p>
          <a:p>
            <a:pPr indent="190500" algn="l">
              <a:spcAft>
                <a:spcPts val="0"/>
              </a:spcAft>
            </a:pPr>
            <a:r>
              <a:rPr lang="ru-RU" b="0" i="0" dirty="0">
                <a:solidFill>
                  <a:srgbClr val="2A2723"/>
                </a:solidFill>
                <a:effectLst/>
                <a:latin typeface="Times New Roman" panose="02020603050405020304" pitchFamily="18" charset="0"/>
                <a:cs typeface="Times New Roman" panose="02020603050405020304" pitchFamily="18" charset="0"/>
              </a:rPr>
              <a:t>Аналогичным образом проводится работа по дифференциации согласных фонем.</a:t>
            </a:r>
            <a:endParaRPr lang="ru-RU"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99509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6CDF8BC-BDB4-41AD-914F-2AC1B8C774A3}"/>
              </a:ext>
            </a:extLst>
          </p:cNvPr>
          <p:cNvSpPr txBox="1"/>
          <p:nvPr/>
        </p:nvSpPr>
        <p:spPr>
          <a:xfrm>
            <a:off x="323528" y="980728"/>
            <a:ext cx="8208912" cy="153888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ru-RU" altLang="ru-RU"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«Перевозим грузы»</a:t>
            </a:r>
          </a:p>
          <a:p>
            <a:pPr marL="0" marR="0" lvl="0" indent="0" algn="just" defTabSz="914400" rtl="0" eaLnBrk="0" fontAlgn="base" latinLnBrk="0" hangingPunct="0">
              <a:lnSpc>
                <a:spcPct val="100000"/>
              </a:lnSpc>
              <a:spcBef>
                <a:spcPct val="0"/>
              </a:spcBef>
              <a:spcAft>
                <a:spcPct val="0"/>
              </a:spcAft>
              <a:buClrTx/>
              <a:buSzTx/>
              <a:buFontTx/>
              <a:buNone/>
              <a:tabLst/>
            </a:pP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Цель </a:t>
            </a:r>
            <a:r>
              <a:rPr lang="ru-RU" altLang="ru-RU" dirty="0">
                <a:latin typeface="Times New Roman" panose="02020603050405020304" pitchFamily="18" charset="0"/>
                <a:ea typeface="Times New Roman" panose="02020603050405020304" pitchFamily="18" charset="0"/>
                <a:cs typeface="Times New Roman" panose="02020603050405020304" pitchFamily="18" charset="0"/>
              </a:rPr>
              <a:t>– развитие фонематического слуха, умения находить заданный звук в слове.</a:t>
            </a:r>
          </a:p>
          <a:p>
            <a:pPr marL="0" marR="0" lvl="0" indent="0" algn="just" defTabSz="914400" rtl="0" eaLnBrk="0" fontAlgn="base" latinLnBrk="0" hangingPunct="0">
              <a:lnSpc>
                <a:spcPct val="100000"/>
              </a:lnSpc>
              <a:spcBef>
                <a:spcPct val="0"/>
              </a:spcBef>
              <a:spcAft>
                <a:spcPct val="0"/>
              </a:spcAft>
              <a:buClrTx/>
              <a:buSzTx/>
              <a:buFontTx/>
              <a:buNone/>
              <a:tabLst/>
            </a:pP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Ход игры - </a:t>
            </a:r>
            <a:r>
              <a:rPr kumimoji="0" lang="ru-RU" altLang="ru-RU"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в игрушечных грузовиках (или нарисованных), можно перевозить только вещи, начинающиеся на тот же звук. Пункт назначения тоже должен называться на тот же звук, например: </a:t>
            </a:r>
            <a:r>
              <a:rPr kumimoji="0" lang="en-US" altLang="ru-RU"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r>
              <a:rPr lang="ru-RU" altLang="ru-RU" dirty="0">
                <a:latin typeface="Times New Roman" panose="02020603050405020304" pitchFamily="18" charset="0"/>
                <a:ea typeface="Times New Roman" panose="02020603050405020304" pitchFamily="18" charset="0"/>
                <a:cs typeface="Times New Roman" panose="02020603050405020304" pitchFamily="18" charset="0"/>
              </a:rPr>
              <a:t>м</a:t>
            </a:r>
            <a:r>
              <a:rPr kumimoji="0" lang="en-US" altLang="ru-RU"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ru-RU" altLang="ru-RU"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перевозит мыло в магазин.</a:t>
            </a:r>
            <a:endPar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4" name="Рисунок 4" descr="картинка4">
            <a:extLst>
              <a:ext uri="{FF2B5EF4-FFF2-40B4-BE49-F238E27FC236}">
                <a16:creationId xmlns:a16="http://schemas.microsoft.com/office/drawing/2014/main" xmlns="" id="{D5860B8E-FB26-92C1-B250-D0051BFE8DE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2924944"/>
            <a:ext cx="6499225" cy="13493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67C261A3-6D6A-6F13-C3E7-0BBEF318272E}"/>
              </a:ext>
            </a:extLst>
          </p:cNvPr>
          <p:cNvSpPr txBox="1"/>
          <p:nvPr/>
        </p:nvSpPr>
        <p:spPr>
          <a:xfrm>
            <a:off x="323528" y="4725144"/>
            <a:ext cx="8568952" cy="1477328"/>
          </a:xfrm>
          <a:prstGeom prst="rect">
            <a:avLst/>
          </a:prstGeom>
          <a:noFill/>
        </p:spPr>
        <p:txBody>
          <a:bodyPr wrap="square">
            <a:spAutoFit/>
          </a:bodyPr>
          <a:lstStyle/>
          <a:p>
            <a:pPr algn="just"/>
            <a:r>
              <a:rPr lang="ru-RU" sz="1800" b="1" i="0" dirty="0">
                <a:solidFill>
                  <a:srgbClr val="FF0000"/>
                </a:solidFill>
                <a:effectLst/>
                <a:latin typeface="Times New Roman" panose="02020603050405020304" pitchFamily="18" charset="0"/>
                <a:cs typeface="Times New Roman" panose="02020603050405020304" pitchFamily="18" charset="0"/>
              </a:rPr>
              <a:t>!!! Уделяя должное внимание развитию фонематического слуха, как базе для развития фонематического восприятия, вы облегчите ребенку процесс освоения правильного звукопроизношения, а в будущем чтения и письма.</a:t>
            </a:r>
          </a:p>
          <a:p>
            <a:pPr algn="just"/>
            <a:endParaRPr lang="ru-RU" sz="1800" dirty="0">
              <a:solidFill>
                <a:srgbClr val="FF0000"/>
              </a:solidFill>
              <a:latin typeface="Times New Roman" panose="02020603050405020304" pitchFamily="18" charset="0"/>
              <a:cs typeface="Times New Roman" panose="02020603050405020304" pitchFamily="18" charset="0"/>
            </a:endParaRPr>
          </a:p>
          <a:p>
            <a:pPr algn="just"/>
            <a:endParaRPr lang="ru-RU" sz="1800" b="0"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57414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5576" y="114300"/>
            <a:ext cx="7999346" cy="6771084"/>
          </a:xfrm>
          <a:prstGeom prst="rect">
            <a:avLst/>
          </a:prstGeom>
        </p:spPr>
        <p:txBody>
          <a:bodyPr wrap="square">
            <a:spAutoFit/>
          </a:bodyPr>
          <a:lstStyle/>
          <a:p>
            <a:pPr algn="just"/>
            <a:r>
              <a:rPr lang="ru-RU" sz="2800" b="1" dirty="0" smtClean="0">
                <a:solidFill>
                  <a:srgbClr val="FF0000"/>
                </a:solidFill>
                <a:latin typeface="Times New Roman" panose="02020603050405020304" pitchFamily="18" charset="0"/>
                <a:cs typeface="Times New Roman" panose="02020603050405020304" pitchFamily="18" charset="0"/>
              </a:rPr>
              <a:t>6 этап - Развитие навыков элементарного звукового анализа.</a:t>
            </a:r>
            <a:endParaRPr lang="ru-RU" sz="2800" b="1" dirty="0" smtClean="0">
              <a:solidFill>
                <a:srgbClr val="FF0000"/>
              </a:solidFill>
              <a:latin typeface="Arial" pitchFamily="34" charset="0"/>
              <a:cs typeface="Arial" pitchFamily="34" charset="0"/>
            </a:endParaRPr>
          </a:p>
          <a:p>
            <a:pPr algn="just"/>
            <a:r>
              <a:rPr lang="ru-RU" sz="3600" b="1" dirty="0" smtClean="0">
                <a:solidFill>
                  <a:srgbClr val="FF0000"/>
                </a:solidFill>
                <a:latin typeface="Arial" pitchFamily="34" charset="0"/>
                <a:cs typeface="Arial" pitchFamily="34" charset="0"/>
              </a:rPr>
              <a:t>Звуковой </a:t>
            </a:r>
            <a:r>
              <a:rPr lang="ru-RU" sz="3600" b="1" dirty="0">
                <a:solidFill>
                  <a:srgbClr val="FF0000"/>
                </a:solidFill>
                <a:latin typeface="Arial" pitchFamily="34" charset="0"/>
                <a:cs typeface="Arial" pitchFamily="34" charset="0"/>
              </a:rPr>
              <a:t>анализ слова</a:t>
            </a:r>
            <a:r>
              <a:rPr lang="ru-RU" sz="3600" dirty="0">
                <a:latin typeface="Arial" pitchFamily="34" charset="0"/>
                <a:cs typeface="Arial" pitchFamily="34" charset="0"/>
              </a:rPr>
              <a:t> </a:t>
            </a:r>
            <a:r>
              <a:rPr lang="ru-RU" sz="4000" dirty="0">
                <a:latin typeface="Arial" pitchFamily="34" charset="0"/>
                <a:cs typeface="Arial" pitchFamily="34" charset="0"/>
              </a:rPr>
              <a:t>– </a:t>
            </a:r>
          </a:p>
          <a:p>
            <a:pPr algn="just"/>
            <a:r>
              <a:rPr lang="ru-RU" sz="2200" dirty="0">
                <a:latin typeface="Arial" pitchFamily="34" charset="0"/>
                <a:cs typeface="Arial" pitchFamily="34" charset="0"/>
              </a:rPr>
              <a:t>последовательное выделение отдельных звуков в слове;</a:t>
            </a:r>
          </a:p>
          <a:p>
            <a:pPr algn="just"/>
            <a:r>
              <a:rPr lang="ru-RU" sz="2200" dirty="0">
                <a:latin typeface="Arial" pitchFamily="34" charset="0"/>
                <a:cs typeface="Arial" pitchFamily="34" charset="0"/>
              </a:rPr>
              <a:t>определение порядка звуков в слове и их количество;</a:t>
            </a:r>
          </a:p>
          <a:p>
            <a:pPr algn="just"/>
            <a:r>
              <a:rPr lang="ru-RU" sz="2200" dirty="0">
                <a:latin typeface="Arial" pitchFamily="34" charset="0"/>
                <a:cs typeface="Arial" pitchFamily="34" charset="0"/>
              </a:rPr>
              <a:t>различение звуков по их качественным характеристикам</a:t>
            </a:r>
          </a:p>
          <a:p>
            <a:pPr algn="just"/>
            <a:r>
              <a:rPr lang="ru-RU" sz="2200" dirty="0">
                <a:latin typeface="Arial" pitchFamily="34" charset="0"/>
                <a:cs typeface="Arial" pitchFamily="34" charset="0"/>
              </a:rPr>
              <a:t>(гласный-согласный, твёрдый </a:t>
            </a:r>
            <a:r>
              <a:rPr lang="ru-RU" sz="2200" dirty="0" smtClean="0">
                <a:latin typeface="Arial" pitchFamily="34" charset="0"/>
                <a:cs typeface="Arial" pitchFamily="34" charset="0"/>
              </a:rPr>
              <a:t>– мягкий, </a:t>
            </a:r>
            <a:r>
              <a:rPr lang="ru-RU" sz="2200" dirty="0" err="1" smtClean="0">
                <a:latin typeface="Arial" pitchFamily="34" charset="0"/>
                <a:cs typeface="Arial" pitchFamily="34" charset="0"/>
              </a:rPr>
              <a:t>звонкий-глухой</a:t>
            </a:r>
            <a:r>
              <a:rPr lang="ru-RU" sz="2200" dirty="0" smtClean="0">
                <a:latin typeface="Arial" pitchFamily="34" charset="0"/>
                <a:cs typeface="Arial" pitchFamily="34" charset="0"/>
              </a:rPr>
              <a:t>).</a:t>
            </a:r>
            <a:endParaRPr lang="ru-RU" sz="2200" dirty="0">
              <a:latin typeface="Arial" pitchFamily="34" charset="0"/>
              <a:cs typeface="Arial" pitchFamily="34" charset="0"/>
            </a:endParaRPr>
          </a:p>
          <a:p>
            <a:pPr algn="ctr"/>
            <a:r>
              <a:rPr lang="ru-RU" altLang="ru-RU" sz="3200" u="sng" dirty="0">
                <a:solidFill>
                  <a:srgbClr val="FF0000"/>
                </a:solidFill>
                <a:latin typeface="Arial" pitchFamily="34" charset="0"/>
                <a:cs typeface="Arial" pitchFamily="34" charset="0"/>
              </a:rPr>
              <a:t>Этапы работы по формированию навыка звукового анализа слова</a:t>
            </a:r>
          </a:p>
          <a:p>
            <a:pPr algn="just"/>
            <a:endParaRPr lang="ru-RU" altLang="ru-RU" sz="2400" dirty="0">
              <a:latin typeface="Arial" pitchFamily="34" charset="0"/>
              <a:cs typeface="Arial" pitchFamily="34" charset="0"/>
            </a:endParaRPr>
          </a:p>
          <a:p>
            <a:pPr algn="just"/>
            <a:r>
              <a:rPr lang="ru-RU" altLang="ru-RU" dirty="0">
                <a:latin typeface="Arial" pitchFamily="34" charset="0"/>
                <a:cs typeface="Arial" pitchFamily="34" charset="0"/>
              </a:rPr>
              <a:t>При обучении звуковому анализу следует соблюдать строгую последовательность в предъявлении форм звукового анализа: </a:t>
            </a:r>
          </a:p>
          <a:p>
            <a:pPr algn="just">
              <a:buFontTx/>
              <a:buChar char="•"/>
            </a:pPr>
            <a:r>
              <a:rPr lang="ru-RU" altLang="ru-RU" dirty="0">
                <a:latin typeface="Arial" pitchFamily="34" charset="0"/>
                <a:cs typeface="Arial" pitchFamily="34" charset="0"/>
              </a:rPr>
              <a:t>  выделение звука из слова;</a:t>
            </a:r>
          </a:p>
          <a:p>
            <a:pPr algn="just">
              <a:buFontTx/>
              <a:buChar char="•"/>
            </a:pPr>
            <a:r>
              <a:rPr lang="ru-RU" altLang="ru-RU" dirty="0">
                <a:latin typeface="Arial" pitchFamily="34" charset="0"/>
                <a:cs typeface="Arial" pitchFamily="34" charset="0"/>
              </a:rPr>
              <a:t>  определение  первого, последнего звука;  </a:t>
            </a:r>
          </a:p>
          <a:p>
            <a:pPr algn="just">
              <a:buFontTx/>
              <a:buChar char="•"/>
            </a:pPr>
            <a:r>
              <a:rPr lang="ru-RU" altLang="ru-RU" dirty="0">
                <a:latin typeface="Arial" pitchFamily="34" charset="0"/>
                <a:cs typeface="Arial" pitchFamily="34" charset="0"/>
              </a:rPr>
              <a:t>  установление места звука (начало, середина, конец слова); </a:t>
            </a:r>
          </a:p>
          <a:p>
            <a:pPr algn="just">
              <a:buFontTx/>
              <a:buChar char="•"/>
            </a:pPr>
            <a:r>
              <a:rPr lang="ru-RU" altLang="ru-RU" dirty="0">
                <a:latin typeface="Arial" pitchFamily="34" charset="0"/>
                <a:cs typeface="Arial" pitchFamily="34" charset="0"/>
              </a:rPr>
              <a:t>  полный звуковой  анализ слова.</a:t>
            </a:r>
          </a:p>
          <a:p>
            <a:pPr algn="just"/>
            <a:endParaRPr lang="ru-RU" b="1" u="sng" dirty="0">
              <a:latin typeface="Times New Roman" pitchFamily="18" charset="0"/>
              <a:cs typeface="Times New Roman" pitchFamily="18" charset="0"/>
            </a:endParaRPr>
          </a:p>
          <a:p>
            <a:pPr algn="just"/>
            <a:endParaRPr lang="ru-RU" b="1" u="sng" dirty="0">
              <a:latin typeface="Times New Roman" pitchFamily="18" charset="0"/>
              <a:cs typeface="Times New Roman" pitchFamily="18" charset="0"/>
            </a:endParaRPr>
          </a:p>
          <a:p>
            <a:pPr algn="just"/>
            <a:endParaRPr lang="ru-RU"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Прямоугольник 1"/>
          <p:cNvSpPr>
            <a:spLocks noChangeArrowheads="1"/>
          </p:cNvSpPr>
          <p:nvPr/>
        </p:nvSpPr>
        <p:spPr bwMode="auto">
          <a:xfrm>
            <a:off x="285750" y="214312"/>
            <a:ext cx="8572500" cy="5139869"/>
          </a:xfrm>
          <a:prstGeom prst="rect">
            <a:avLst/>
          </a:prstGeom>
          <a:noFill/>
          <a:ln w="9525">
            <a:noFill/>
            <a:miter lim="800000"/>
            <a:headEnd/>
            <a:tailEnd/>
          </a:ln>
        </p:spPr>
        <p:txBody>
          <a:bodyPr wrap="square">
            <a:spAutoFit/>
          </a:bodyPr>
          <a:lstStyle/>
          <a:p>
            <a:pPr algn="just"/>
            <a:r>
              <a:rPr lang="ru-RU" sz="3200" b="1" u="sng" dirty="0">
                <a:solidFill>
                  <a:srgbClr val="FF0000"/>
                </a:solidFill>
                <a:latin typeface="Times New Roman" pitchFamily="18" charset="0"/>
                <a:cs typeface="Times New Roman" pitchFamily="18" charset="0"/>
              </a:rPr>
              <a:t>Этапы формирования навыков звукового анализа:</a:t>
            </a:r>
            <a:endParaRPr lang="ru-RU" sz="3200" dirty="0">
              <a:solidFill>
                <a:srgbClr val="FF0000"/>
              </a:solidFill>
              <a:latin typeface="Times New Roman" pitchFamily="18" charset="0"/>
              <a:cs typeface="Times New Roman" pitchFamily="18" charset="0"/>
            </a:endParaRPr>
          </a:p>
          <a:p>
            <a:pPr algn="just"/>
            <a:endParaRPr lang="ru-RU" sz="2400" b="1" u="sng" dirty="0" smtClean="0">
              <a:latin typeface="Arial" pitchFamily="34" charset="0"/>
              <a:cs typeface="Arial" pitchFamily="34" charset="0"/>
            </a:endParaRPr>
          </a:p>
          <a:p>
            <a:pPr algn="just"/>
            <a:r>
              <a:rPr lang="ru-RU" sz="2400" b="1" u="sng" dirty="0" smtClean="0">
                <a:latin typeface="Arial" pitchFamily="34" charset="0"/>
                <a:cs typeface="Arial" pitchFamily="34" charset="0"/>
              </a:rPr>
              <a:t>Первый </a:t>
            </a:r>
            <a:r>
              <a:rPr lang="ru-RU" sz="2400" b="1" u="sng" dirty="0">
                <a:latin typeface="Arial" pitchFamily="34" charset="0"/>
                <a:cs typeface="Arial" pitchFamily="34" charset="0"/>
              </a:rPr>
              <a:t>этап</a:t>
            </a:r>
            <a:endParaRPr lang="ru-RU" sz="2400" b="1" dirty="0">
              <a:latin typeface="Arial" pitchFamily="34" charset="0"/>
              <a:cs typeface="Arial" pitchFamily="34" charset="0"/>
            </a:endParaRPr>
          </a:p>
          <a:p>
            <a:pPr algn="just"/>
            <a:r>
              <a:rPr lang="ru-RU" sz="2400" dirty="0">
                <a:latin typeface="Arial" pitchFamily="34" charset="0"/>
                <a:cs typeface="Arial" pitchFamily="34" charset="0"/>
              </a:rPr>
              <a:t>Формирование звукового анализа с опорой на вспомогательные средства (картинки, схемы, фишки)</a:t>
            </a:r>
          </a:p>
          <a:p>
            <a:pPr algn="just"/>
            <a:r>
              <a:rPr lang="ru-RU" sz="2400" b="1" u="sng" dirty="0">
                <a:latin typeface="Arial" pitchFamily="34" charset="0"/>
                <a:cs typeface="Arial" pitchFamily="34" charset="0"/>
              </a:rPr>
              <a:t>Второй этап</a:t>
            </a:r>
            <a:endParaRPr lang="ru-RU" sz="2400" b="1" dirty="0">
              <a:latin typeface="Arial" pitchFamily="34" charset="0"/>
              <a:cs typeface="Arial" pitchFamily="34" charset="0"/>
            </a:endParaRPr>
          </a:p>
          <a:p>
            <a:pPr algn="just"/>
            <a:r>
              <a:rPr lang="ru-RU" sz="2400" dirty="0">
                <a:latin typeface="Arial" pitchFamily="34" charset="0"/>
                <a:cs typeface="Arial" pitchFamily="34" charset="0"/>
              </a:rPr>
              <a:t>Формирование звукового анализа в речевом плане (сначала с использованием картинки, затем без предъявления)</a:t>
            </a:r>
          </a:p>
          <a:p>
            <a:pPr algn="just"/>
            <a:r>
              <a:rPr lang="ru-RU" sz="2400" b="1" u="sng" dirty="0">
                <a:latin typeface="Arial" pitchFamily="34" charset="0"/>
                <a:cs typeface="Arial" pitchFamily="34" charset="0"/>
              </a:rPr>
              <a:t>Третий этап</a:t>
            </a:r>
            <a:endParaRPr lang="ru-RU" sz="2400" b="1" dirty="0">
              <a:latin typeface="Arial" pitchFamily="34" charset="0"/>
              <a:cs typeface="Arial" pitchFamily="34" charset="0"/>
            </a:endParaRPr>
          </a:p>
          <a:p>
            <a:pPr algn="just"/>
            <a:r>
              <a:rPr lang="ru-RU" sz="2400" dirty="0">
                <a:latin typeface="Arial" pitchFamily="34" charset="0"/>
                <a:cs typeface="Arial" pitchFamily="34" charset="0"/>
              </a:rPr>
              <a:t>Формирование звукового анализа в умственном плане (не называя слова)</a:t>
            </a:r>
          </a:p>
        </p:txBody>
      </p:sp>
      <p:pic>
        <p:nvPicPr>
          <p:cNvPr id="3" name="Рисунок 2" descr="http://sadpavlovka.ru/wp-content/uploads/2014/04/43a913fd4040.png"/>
          <p:cNvPicPr/>
          <p:nvPr/>
        </p:nvPicPr>
        <p:blipFill>
          <a:blip r:embed="rId2" cstate="print"/>
          <a:srcRect/>
          <a:stretch>
            <a:fillRect/>
          </a:stretch>
        </p:blipFill>
        <p:spPr bwMode="auto">
          <a:xfrm>
            <a:off x="6012160" y="4797152"/>
            <a:ext cx="2754162" cy="19168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50" y="142875"/>
            <a:ext cx="8715375" cy="3170238"/>
          </a:xfrm>
          <a:prstGeom prst="rect">
            <a:avLst/>
          </a:prstGeom>
        </p:spPr>
        <p:txBody>
          <a:bodyPr>
            <a:spAutoFit/>
          </a:bodyPr>
          <a:lstStyle/>
          <a:p>
            <a:pPr algn="ctr">
              <a:defRPr/>
            </a:pPr>
            <a:r>
              <a:rPr lang="ru-RU" sz="3200" u="sng" dirty="0">
                <a:solidFill>
                  <a:srgbClr val="FF0000"/>
                </a:solidFill>
                <a:latin typeface="Arial" pitchFamily="34" charset="0"/>
                <a:cs typeface="Arial" pitchFamily="34" charset="0"/>
              </a:rPr>
              <a:t>Слова для полного звукового анализа</a:t>
            </a:r>
          </a:p>
          <a:p>
            <a:pPr>
              <a:defRPr/>
            </a:pPr>
            <a:r>
              <a:rPr lang="ru-RU" sz="2400" dirty="0">
                <a:latin typeface="Arial" pitchFamily="34" charset="0"/>
                <a:cs typeface="Arial" pitchFamily="34" charset="0"/>
              </a:rPr>
              <a:t>Слова из двух звуков: ум, ус, ах, ох, ау…</a:t>
            </a:r>
          </a:p>
          <a:p>
            <a:pPr>
              <a:defRPr/>
            </a:pPr>
            <a:r>
              <a:rPr lang="ru-RU" sz="2400" dirty="0">
                <a:latin typeface="Arial" pitchFamily="34" charset="0"/>
                <a:cs typeface="Arial" pitchFamily="34" charset="0"/>
              </a:rPr>
              <a:t>Слова из трех звуков:  мак, конь,  соль, суп, кот,  дом…</a:t>
            </a:r>
          </a:p>
          <a:p>
            <a:pPr>
              <a:defRPr/>
            </a:pPr>
            <a:r>
              <a:rPr lang="ru-RU" sz="2400" dirty="0">
                <a:latin typeface="Arial" pitchFamily="34" charset="0"/>
                <a:cs typeface="Arial" pitchFamily="34" charset="0"/>
              </a:rPr>
              <a:t>Слова из двух открытых слогов: мама, ваза, гуси, бусы…</a:t>
            </a:r>
          </a:p>
          <a:p>
            <a:pPr>
              <a:defRPr/>
            </a:pPr>
            <a:r>
              <a:rPr lang="ru-RU" sz="2400" dirty="0">
                <a:latin typeface="Arial" pitchFamily="34" charset="0"/>
                <a:cs typeface="Arial" pitchFamily="34" charset="0"/>
              </a:rPr>
              <a:t>Слова из одного слога со стечением согласных: стол, слон, шкаф, стул, зонт, куст, мост, лист.</a:t>
            </a:r>
          </a:p>
          <a:p>
            <a:pPr>
              <a:defRPr/>
            </a:pPr>
            <a:r>
              <a:rPr lang="ru-RU" sz="2400" dirty="0">
                <a:latin typeface="Arial" pitchFamily="34" charset="0"/>
                <a:cs typeface="Arial" pitchFamily="34" charset="0"/>
              </a:rPr>
              <a:t>Слова из двух слогов со стечением: сумка, кошка, утка…</a:t>
            </a:r>
          </a:p>
          <a:p>
            <a:pPr>
              <a:defRPr/>
            </a:pPr>
            <a:r>
              <a:rPr lang="ru-RU" sz="2400" dirty="0">
                <a:latin typeface="Arial" pitchFamily="34" charset="0"/>
                <a:cs typeface="Arial" pitchFamily="34" charset="0"/>
              </a:rPr>
              <a:t>Слова из трех открытых слогов: канава, панама, работа…</a:t>
            </a:r>
          </a:p>
        </p:txBody>
      </p:sp>
      <p:sp>
        <p:nvSpPr>
          <p:cNvPr id="3" name="Прямоугольник 2"/>
          <p:cNvSpPr/>
          <p:nvPr/>
        </p:nvSpPr>
        <p:spPr>
          <a:xfrm>
            <a:off x="214313" y="3143250"/>
            <a:ext cx="8786812" cy="3078163"/>
          </a:xfrm>
          <a:prstGeom prst="rect">
            <a:avLst/>
          </a:prstGeom>
        </p:spPr>
        <p:txBody>
          <a:bodyPr>
            <a:spAutoFit/>
          </a:bodyPr>
          <a:lstStyle/>
          <a:p>
            <a:pPr algn="ctr">
              <a:defRPr/>
            </a:pPr>
            <a:r>
              <a:rPr lang="ru-RU" b="1" dirty="0">
                <a:latin typeface="Arial" charset="0"/>
              </a:rPr>
              <a:t> </a:t>
            </a:r>
            <a:endParaRPr lang="ru-RU" b="1" dirty="0">
              <a:solidFill>
                <a:srgbClr val="FF0000"/>
              </a:solidFill>
              <a:latin typeface="Arial" charset="0"/>
            </a:endParaRPr>
          </a:p>
          <a:p>
            <a:pPr algn="ctr">
              <a:defRPr/>
            </a:pPr>
            <a:r>
              <a:rPr lang="ru-RU" sz="2800" u="sng" dirty="0">
                <a:solidFill>
                  <a:srgbClr val="FF0000"/>
                </a:solidFill>
                <a:latin typeface="Arial" pitchFamily="34" charset="0"/>
                <a:cs typeface="Arial" pitchFamily="34" charset="0"/>
              </a:rPr>
              <a:t>Слова, которые не следует давать  для анализа:</a:t>
            </a:r>
          </a:p>
          <a:p>
            <a:pPr>
              <a:buFont typeface="Arial" pitchFamily="34" charset="0"/>
              <a:buChar char="•"/>
              <a:defRPr/>
            </a:pPr>
            <a:r>
              <a:rPr lang="ru-RU" sz="2400" dirty="0">
                <a:latin typeface="Arial" pitchFamily="34" charset="0"/>
                <a:cs typeface="Arial" pitchFamily="34" charset="0"/>
              </a:rPr>
              <a:t> с буквами Я, Ё, Е, Ю;  </a:t>
            </a:r>
          </a:p>
          <a:p>
            <a:pPr>
              <a:buFont typeface="Arial" pitchFamily="34" charset="0"/>
              <a:buChar char="•"/>
              <a:defRPr/>
            </a:pPr>
            <a:r>
              <a:rPr lang="ru-RU" sz="2400" dirty="0">
                <a:latin typeface="Arial" pitchFamily="34" charset="0"/>
                <a:cs typeface="Arial" pitchFamily="34" charset="0"/>
              </a:rPr>
              <a:t> со звонкими согласными Б, В, Г, Д, Ж, З на конце слова и в середине перед согласными, т.к.  написание слова расходится с его  произнесением (зуб, трубка);</a:t>
            </a:r>
          </a:p>
          <a:p>
            <a:pPr algn="just">
              <a:buFont typeface="Arial" pitchFamily="34" charset="0"/>
              <a:buChar char="•"/>
              <a:defRPr/>
            </a:pPr>
            <a:r>
              <a:rPr lang="ru-RU" sz="2400" dirty="0">
                <a:latin typeface="Arial" pitchFamily="34" charset="0"/>
                <a:cs typeface="Arial" pitchFamily="34" charset="0"/>
              </a:rPr>
              <a:t> в предлагаемых для анализа словах не должно быть  звуков, которые ребенок произносит неправильно.</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286808" cy="692696"/>
          </a:xfrm>
        </p:spPr>
        <p:txBody>
          <a:bodyPr>
            <a:normAutofit fontScale="90000"/>
          </a:bodyPr>
          <a:lstStyle/>
          <a:p>
            <a:pPr algn="ctr"/>
            <a:r>
              <a:rPr lang="ru-RU" sz="2800" b="1" dirty="0">
                <a:solidFill>
                  <a:srgbClr val="FF0000"/>
                </a:solidFill>
              </a:rPr>
              <a:t>Подготовка к обучению грамоте в разных возрастных группах.   Анализ программы.</a:t>
            </a:r>
          </a:p>
        </p:txBody>
      </p:sp>
      <p:graphicFrame>
        <p:nvGraphicFramePr>
          <p:cNvPr id="5" name="Таблица 4"/>
          <p:cNvGraphicFramePr>
            <a:graphicFrameLocks noGrp="1"/>
          </p:cNvGraphicFramePr>
          <p:nvPr/>
        </p:nvGraphicFramePr>
        <p:xfrm>
          <a:off x="0" y="692696"/>
          <a:ext cx="9036496" cy="6165304"/>
        </p:xfrm>
        <a:graphic>
          <a:graphicData uri="http://schemas.openxmlformats.org/drawingml/2006/table">
            <a:tbl>
              <a:tblPr firstRow="1" bandRow="1">
                <a:tableStyleId>{F5AB1C69-6EDB-4FF4-983F-18BD219EF322}</a:tableStyleId>
              </a:tblPr>
              <a:tblGrid>
                <a:gridCol w="2938697">
                  <a:extLst>
                    <a:ext uri="{9D8B030D-6E8A-4147-A177-3AD203B41FA5}">
                      <a16:colId xmlns:a16="http://schemas.microsoft.com/office/drawing/2014/main" xmlns="" val="20000"/>
                    </a:ext>
                  </a:extLst>
                </a:gridCol>
                <a:gridCol w="3136258">
                  <a:extLst>
                    <a:ext uri="{9D8B030D-6E8A-4147-A177-3AD203B41FA5}">
                      <a16:colId xmlns:a16="http://schemas.microsoft.com/office/drawing/2014/main" xmlns="" val="20001"/>
                    </a:ext>
                  </a:extLst>
                </a:gridCol>
                <a:gridCol w="2961541">
                  <a:extLst>
                    <a:ext uri="{9D8B030D-6E8A-4147-A177-3AD203B41FA5}">
                      <a16:colId xmlns:a16="http://schemas.microsoft.com/office/drawing/2014/main" xmlns="" val="20002"/>
                    </a:ext>
                  </a:extLst>
                </a:gridCol>
              </a:tblGrid>
              <a:tr h="470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a:solidFill>
                            <a:schemeClr val="lt1"/>
                          </a:solidFill>
                          <a:latin typeface="Arial" pitchFamily="34" charset="0"/>
                          <a:ea typeface="+mn-ea"/>
                          <a:cs typeface="Arial" pitchFamily="34" charset="0"/>
                        </a:rPr>
                        <a:t>От 4 лет до 5 лет</a:t>
                      </a:r>
                      <a:endParaRPr lang="ru-RU" dirty="0">
                        <a:latin typeface="Arial" pitchFamily="34" charset="0"/>
                        <a:cs typeface="Arial" pitchFamily="34"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a:solidFill>
                            <a:schemeClr val="lt1"/>
                          </a:solidFill>
                          <a:latin typeface="Arial" pitchFamily="34" charset="0"/>
                          <a:ea typeface="+mn-ea"/>
                          <a:cs typeface="Arial" pitchFamily="34" charset="0"/>
                        </a:rPr>
                        <a:t>От 4 лет до 5 лет</a:t>
                      </a:r>
                      <a:endParaRPr lang="ru-RU" dirty="0">
                        <a:latin typeface="Arial" pitchFamily="34" charset="0"/>
                        <a:cs typeface="Arial" pitchFamily="34"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a:solidFill>
                            <a:schemeClr val="lt1"/>
                          </a:solidFill>
                          <a:latin typeface="Arial" pitchFamily="34" charset="0"/>
                          <a:ea typeface="+mn-ea"/>
                          <a:cs typeface="Arial" pitchFamily="34" charset="0"/>
                        </a:rPr>
                        <a:t>От 4 лет до 5 лет</a:t>
                      </a:r>
                      <a:endParaRPr lang="ru-RU" dirty="0">
                        <a:latin typeface="Arial" pitchFamily="34" charset="0"/>
                        <a:cs typeface="Arial" pitchFamily="34" charset="0"/>
                      </a:endParaRPr>
                    </a:p>
                  </a:txBody>
                  <a:tcPr>
                    <a:solidFill>
                      <a:schemeClr val="accent2">
                        <a:lumMod val="75000"/>
                      </a:schemeClr>
                    </a:solidFill>
                  </a:tcPr>
                </a:tc>
                <a:extLst>
                  <a:ext uri="{0D108BD9-81ED-4DB2-BD59-A6C34878D82A}">
                    <a16:rowId xmlns:a16="http://schemas.microsoft.com/office/drawing/2014/main" xmlns="" val="10000"/>
                  </a:ext>
                </a:extLst>
              </a:tr>
              <a:tr h="5694807">
                <a:tc>
                  <a:txBody>
                    <a:bodyPr/>
                    <a:lstStyle/>
                    <a:p>
                      <a:r>
                        <a:rPr kumimoji="0" lang="ru-RU" sz="1800" kern="1200" dirty="0">
                          <a:solidFill>
                            <a:schemeClr val="dk1"/>
                          </a:solidFill>
                          <a:latin typeface="Arial" pitchFamily="34" charset="0"/>
                          <a:ea typeface="+mn-ea"/>
                          <a:cs typeface="Arial" pitchFamily="34" charset="0"/>
                        </a:rPr>
                        <a:t> </a:t>
                      </a:r>
                      <a:r>
                        <a:rPr kumimoji="0" lang="ru-RU" sz="1800" b="1" kern="1200" dirty="0">
                          <a:solidFill>
                            <a:srgbClr val="FF0000"/>
                          </a:solidFill>
                          <a:latin typeface="Arial" pitchFamily="34" charset="0"/>
                          <a:ea typeface="+mn-ea"/>
                          <a:cs typeface="Arial" pitchFamily="34" charset="0"/>
                        </a:rPr>
                        <a:t>Звуковая культура речи:</a:t>
                      </a:r>
                    </a:p>
                    <a:p>
                      <a:r>
                        <a:rPr kumimoji="0" lang="ru-RU" sz="1600" kern="1200" dirty="0">
                          <a:solidFill>
                            <a:schemeClr val="dk1"/>
                          </a:solidFill>
                          <a:latin typeface="Arial" pitchFamily="34" charset="0"/>
                          <a:ea typeface="+mn-ea"/>
                          <a:cs typeface="Arial" pitchFamily="34" charset="0"/>
                        </a:rPr>
                        <a:t>закреплять правильное произношение гласных и согласных звуков, отрабатывать произношение свистящих, шипящих и сонорных звуков. Продолжать работу над дикцией: совершенствовать отчетливое произношение слов и словосочетаний. Проводить работу по развитию фонематического слуха: учить различать на слух и называть слова с определенным звуком. Совершенствовать интонационную выразительность речи</a:t>
                      </a:r>
                      <a:r>
                        <a:rPr kumimoji="0" lang="ru-RU" sz="1800" kern="1200" dirty="0">
                          <a:solidFill>
                            <a:schemeClr val="dk1"/>
                          </a:solidFill>
                          <a:latin typeface="Arial" pitchFamily="34" charset="0"/>
                          <a:ea typeface="+mn-ea"/>
                          <a:cs typeface="Arial" pitchFamily="34" charset="0"/>
                        </a:rPr>
                        <a:t>.</a:t>
                      </a:r>
                    </a:p>
                    <a:p>
                      <a:endParaRPr lang="ru-RU" sz="1600" dirty="0">
                        <a:latin typeface="Arial" pitchFamily="34" charset="0"/>
                        <a:cs typeface="Arial" pitchFamily="34" charset="0"/>
                      </a:endParaRPr>
                    </a:p>
                    <a:p>
                      <a:pPr>
                        <a:buFont typeface="Wingdings" pitchFamily="2" charset="2"/>
                        <a:buNone/>
                      </a:pPr>
                      <a:endParaRPr lang="ru-RU" sz="1400" dirty="0">
                        <a:solidFill>
                          <a:schemeClr val="tx2">
                            <a:lumMod val="50000"/>
                          </a:schemeClr>
                        </a:solidFill>
                        <a:latin typeface="Arial" pitchFamily="34" charset="0"/>
                        <a:cs typeface="Arial" pitchFamily="34" charset="0"/>
                      </a:endParaRPr>
                    </a:p>
                  </a:txBody>
                  <a:tcPr/>
                </a:tc>
                <a:tc>
                  <a:txBody>
                    <a:bodyPr/>
                    <a:lstStyle/>
                    <a:p>
                      <a:r>
                        <a:rPr kumimoji="0" lang="ru-RU" sz="1600" b="1" kern="1200" dirty="0">
                          <a:solidFill>
                            <a:srgbClr val="FF0000"/>
                          </a:solidFill>
                          <a:latin typeface="Arial" pitchFamily="34" charset="0"/>
                          <a:ea typeface="+mn-ea"/>
                          <a:cs typeface="Arial" pitchFamily="34" charset="0"/>
                        </a:rPr>
                        <a:t>Подготовка детей к обучению грамоте:</a:t>
                      </a:r>
                    </a:p>
                    <a:p>
                      <a:r>
                        <a:rPr kumimoji="0" lang="ru-RU" sz="1600" kern="1200" dirty="0">
                          <a:solidFill>
                            <a:schemeClr val="dk1"/>
                          </a:solidFill>
                          <a:latin typeface="Arial" pitchFamily="34" charset="0"/>
                          <a:ea typeface="+mn-ea"/>
                          <a:cs typeface="Arial" pitchFamily="34" charset="0"/>
                        </a:rPr>
                        <a:t>продолжать знакомить с терминами «слово», «звук» практически, учить понимать и употреблять эти слова при выполнении упражнений, в речевых играх. Знакомить детей с тем, что слова состоят из звуков, звучат по-разному и сходно, звуки в слове произносятся в определенной последовательности, могут быть разные по длительности звучания (короткие и длинные). </a:t>
                      </a:r>
                      <a:endParaRPr lang="ru-RU"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600" b="1" kern="1200" dirty="0">
                          <a:solidFill>
                            <a:srgbClr val="FF0000"/>
                          </a:solidFill>
                          <a:latin typeface="Arial" pitchFamily="34" charset="0"/>
                          <a:ea typeface="+mn-ea"/>
                          <a:cs typeface="Arial" pitchFamily="34" charset="0"/>
                        </a:rPr>
                        <a:t>Подготовка детей к обучению грамоте:</a:t>
                      </a:r>
                      <a:endParaRPr kumimoji="0" lang="ru-RU" sz="1600" kern="1200" dirty="0">
                        <a:solidFill>
                          <a:schemeClr val="dk1"/>
                        </a:solidFill>
                        <a:latin typeface="Arial" pitchFamily="34" charset="0"/>
                        <a:ea typeface="+mn-ea"/>
                        <a:cs typeface="Arial" pitchFamily="34" charset="0"/>
                      </a:endParaRPr>
                    </a:p>
                    <a:p>
                      <a:r>
                        <a:rPr kumimoji="0" lang="ru-RU" sz="1600" kern="1200" dirty="0">
                          <a:solidFill>
                            <a:schemeClr val="dk1"/>
                          </a:solidFill>
                          <a:latin typeface="Arial" pitchFamily="34" charset="0"/>
                          <a:ea typeface="+mn-ea"/>
                          <a:cs typeface="Arial" pitchFamily="34" charset="0"/>
                        </a:rPr>
                        <a:t>Формировать умения различать на слух твердые и мягкие согласные (без выделения терминов), определять и изолированно произносить первый звук в слове, называть слова с заданным звуком;</a:t>
                      </a:r>
                    </a:p>
                    <a:p>
                      <a:r>
                        <a:rPr kumimoji="0" lang="ru-RU" sz="1600" kern="1200" dirty="0">
                          <a:solidFill>
                            <a:schemeClr val="dk1"/>
                          </a:solidFill>
                          <a:latin typeface="Arial" pitchFamily="34" charset="0"/>
                          <a:ea typeface="+mn-ea"/>
                          <a:cs typeface="Arial" pitchFamily="34" charset="0"/>
                        </a:rPr>
                        <a:t>выделять голосом звук в слове: произносить заданный звук </a:t>
                      </a:r>
                      <a:r>
                        <a:rPr kumimoji="0" lang="ru-RU" sz="1400" kern="1200" dirty="0">
                          <a:solidFill>
                            <a:schemeClr val="dk1"/>
                          </a:solidFill>
                          <a:latin typeface="Arial" pitchFamily="34" charset="0"/>
                          <a:ea typeface="+mn-ea"/>
                          <a:cs typeface="Arial" pitchFamily="34" charset="0"/>
                        </a:rPr>
                        <a:t>протяжно, громче, четче, чем он </a:t>
                      </a:r>
                      <a:r>
                        <a:rPr kumimoji="0" lang="ru-RU" sz="1600" kern="1200" dirty="0">
                          <a:solidFill>
                            <a:schemeClr val="dk1"/>
                          </a:solidFill>
                          <a:latin typeface="Arial" pitchFamily="34" charset="0"/>
                          <a:ea typeface="+mn-ea"/>
                          <a:cs typeface="Arial" pitchFamily="34" charset="0"/>
                        </a:rPr>
                        <a:t>произносится обычно, называть изолированно</a:t>
                      </a:r>
                    </a:p>
                  </a:txBody>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188640"/>
            <a:ext cx="900115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Для решения задачи подготовки детей к звуковому анализу необходимо научить их воспринимать слово не как единый звуковой комплекс, а научить слышать в слове отдельные звуки. Способом выделения звука в слове является </a:t>
            </a:r>
            <a:r>
              <a:rPr kumimoji="0" lang="ru-RU" sz="1400" b="0" i="1"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особое произнесение слова </a:t>
            </a:r>
            <a:r>
              <a:rPr kumimoji="0" lang="ru-RU" sz="1400" b="1" i="1" u="none" strike="noStrike" cap="none" normalizeH="0" baseline="0" dirty="0">
                <a:ln>
                  <a:noFill/>
                </a:ln>
                <a:solidFill>
                  <a:srgbClr val="FF0000"/>
                </a:solidFill>
                <a:effectLst/>
                <a:latin typeface="Arial" pitchFamily="34" charset="0"/>
                <a:ea typeface="Times New Roman" pitchFamily="18" charset="0"/>
                <a:cs typeface="Arial" pitchFamily="34" charset="0"/>
              </a:rPr>
              <a:t>— с интонационным, </a:t>
            </a:r>
            <a:r>
              <a:rPr kumimoji="0" lang="ru-RU" sz="1400" b="1" i="0" u="none" strike="noStrike" cap="none" normalizeH="0" baseline="0" dirty="0">
                <a:ln>
                  <a:noFill/>
                </a:ln>
                <a:solidFill>
                  <a:srgbClr val="FF0000"/>
                </a:solidFill>
                <a:effectLst/>
                <a:latin typeface="Arial" pitchFamily="34" charset="0"/>
                <a:ea typeface="Times New Roman" pitchFamily="18" charset="0"/>
                <a:cs typeface="Arial" pitchFamily="34" charset="0"/>
              </a:rPr>
              <a:t>особо подчеркнутым </a:t>
            </a:r>
            <a:r>
              <a:rPr kumimoji="0" lang="ru-RU" sz="1400" b="1" i="1" u="none" strike="noStrike" cap="none" normalizeH="0" baseline="0" dirty="0">
                <a:ln>
                  <a:noFill/>
                </a:ln>
                <a:solidFill>
                  <a:srgbClr val="FF0000"/>
                </a:solidFill>
                <a:effectLst/>
                <a:latin typeface="Arial" pitchFamily="34" charset="0"/>
                <a:ea typeface="Times New Roman" pitchFamily="18" charset="0"/>
                <a:cs typeface="Arial" pitchFamily="34" charset="0"/>
              </a:rPr>
              <a:t>выделением в нем одного звука. </a:t>
            </a:r>
            <a:r>
              <a:rPr kumimoji="0" lang="ru-RU" sz="1400" b="0" i="1"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Р</a:t>
            </a:r>
            <a:r>
              <a:rPr kumimoji="0" lang="ru-RU" sz="1400" b="0"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ебенка нужно специально научить особому протяжному произнесению звука, интонационному выделению его </a:t>
            </a:r>
            <a:r>
              <a:rPr kumimoji="0" lang="ru-RU" sz="1400" b="0" i="1"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a:t>
            </a:r>
            <a:r>
              <a:rPr kumimoji="0" lang="ru-RU" sz="1400" b="0" i="1" u="none" strike="noStrike" cap="none" normalizeH="0" baseline="0" dirty="0" err="1">
                <a:ln>
                  <a:noFill/>
                </a:ln>
                <a:solidFill>
                  <a:schemeClr val="accent1">
                    <a:lumMod val="50000"/>
                  </a:schemeClr>
                </a:solidFill>
                <a:effectLst/>
                <a:latin typeface="Arial" pitchFamily="34" charset="0"/>
                <a:ea typeface="Times New Roman" pitchFamily="18" charset="0"/>
                <a:cs typeface="Arial" pitchFamily="34" charset="0"/>
              </a:rPr>
              <a:t>ОООля,ааарбуз</a:t>
            </a:r>
            <a:r>
              <a:rPr kumimoji="0" lang="ru-RU" sz="1400" b="0" i="1"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a:t>
            </a:r>
            <a:r>
              <a:rPr kumimoji="0" lang="ru-RU" sz="1400" b="0" i="1" u="none" strike="noStrike" cap="none" normalizeH="0" dirty="0">
                <a:ln>
                  <a:noFill/>
                </a:ln>
                <a:solidFill>
                  <a:schemeClr val="accent1">
                    <a:lumMod val="50000"/>
                  </a:schemeClr>
                </a:solidFill>
                <a:effectLst/>
                <a:latin typeface="Arial" pitchFamily="34" charset="0"/>
                <a:ea typeface="Times New Roman" pitchFamily="18" charset="0"/>
                <a:cs typeface="Arial" pitchFamily="34" charset="0"/>
              </a:rPr>
              <a:t> </a:t>
            </a:r>
            <a:r>
              <a:rPr kumimoji="0" lang="ru-RU" sz="1400" b="0" i="1" u="none" strike="noStrike" cap="none" normalizeH="0" baseline="0" dirty="0" err="1">
                <a:ln>
                  <a:noFill/>
                </a:ln>
                <a:solidFill>
                  <a:schemeClr val="accent1">
                    <a:lumMod val="50000"/>
                  </a:schemeClr>
                </a:solidFill>
                <a:effectLst/>
                <a:latin typeface="Arial" pitchFamily="34" charset="0"/>
                <a:ea typeface="Times New Roman" pitchFamily="18" charset="0"/>
                <a:cs typeface="Arial" pitchFamily="34" charset="0"/>
              </a:rPr>
              <a:t>шшшапка</a:t>
            </a:r>
            <a:r>
              <a:rPr kumimoji="0" lang="ru-RU" sz="1400" b="0" i="1"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 </a:t>
            </a:r>
            <a:r>
              <a:rPr kumimoji="0" lang="ru-RU" sz="1400" b="0" i="1" u="none" strike="noStrike" cap="none" normalizeH="0" baseline="0" dirty="0" err="1">
                <a:ln>
                  <a:noFill/>
                </a:ln>
                <a:solidFill>
                  <a:schemeClr val="accent1">
                    <a:lumMod val="50000"/>
                  </a:schemeClr>
                </a:solidFill>
                <a:effectLst/>
                <a:latin typeface="Arial" pitchFamily="34" charset="0"/>
                <a:ea typeface="Times New Roman" pitchFamily="18" charset="0"/>
                <a:cs typeface="Arial" pitchFamily="34" charset="0"/>
              </a:rPr>
              <a:t>сссобака</a:t>
            </a:r>
            <a:r>
              <a:rPr kumimoji="0" lang="ru-RU" sz="1400" b="0" i="1"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a:t>
            </a:r>
            <a:r>
              <a:rPr kumimoji="0" lang="ru-RU" sz="1400" b="0"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 В данном случае артикуляция начинает играть особую роль, выполнять функцию ориентировки в слове.</a:t>
            </a:r>
            <a:endParaRPr kumimoji="0" lang="ru-RU" sz="1400" b="0" i="0" u="none" strike="noStrike" cap="none" normalizeH="0" baseline="0" dirty="0">
              <a:ln>
                <a:noFill/>
              </a:ln>
              <a:solidFill>
                <a:schemeClr val="accent1">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Овладению способом интонационного выделения звука помогают приемы сравнения звуков речи с «песенками» ветра — </a:t>
            </a:r>
            <a:r>
              <a:rPr kumimoji="0" lang="ru-RU" sz="1400" b="0" i="1"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шшш, </a:t>
            </a:r>
            <a:r>
              <a:rPr kumimoji="0" lang="ru-RU" sz="1400" b="0"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насоса — </a:t>
            </a:r>
            <a:r>
              <a:rPr kumimoji="0" lang="ru-RU" sz="1400" b="0" i="1"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ссс, </a:t>
            </a:r>
            <a:r>
              <a:rPr kumimoji="0" lang="ru-RU" sz="1400" b="0"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их произношения, обнаружения звука («песенки») в произносимых взрослым (с интонационным выделением звука) словах. Подбирают слова, которые можно произносить протяжно (с шипящими, сонорными согласными). Далее детям предлагают назвать картинки, игрушки так, чтобы была слышна «песенка» ветра: </a:t>
            </a:r>
            <a:r>
              <a:rPr kumimoji="0" lang="ru-RU" sz="1400" b="0" i="1"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шшшар, кошшшка, карандашшш; </a:t>
            </a:r>
            <a:r>
              <a:rPr kumimoji="0" lang="ru-RU" sz="1400" b="0"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«песенка» жука — </a:t>
            </a:r>
            <a:r>
              <a:rPr kumimoji="0" lang="ru-RU" sz="1400" b="0" i="1"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жжжук, ножжжницы. </a:t>
            </a:r>
            <a:endParaRPr kumimoji="0" lang="ru-RU" sz="1400" b="0" i="0" u="none" strike="noStrike" cap="none" normalizeH="0" baseline="0" dirty="0">
              <a:ln>
                <a:noFill/>
              </a:ln>
              <a:solidFill>
                <a:schemeClr val="accent1">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Постепенно вместо слова </a:t>
            </a:r>
            <a:r>
              <a:rPr kumimoji="0" lang="ru-RU" sz="1400" b="0" i="1"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песенка </a:t>
            </a:r>
            <a:r>
              <a:rPr kumimoji="0" lang="ru-RU" sz="1400" b="0"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начинает употребляться слово </a:t>
            </a:r>
            <a:r>
              <a:rPr kumimoji="0" lang="ru-RU" sz="1400" b="0" i="1"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звук. </a:t>
            </a:r>
            <a:r>
              <a:rPr kumimoji="0" lang="ru-RU" sz="1400" b="0" i="0"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Умение произносить слова с интонированием звука закрепляется в игровых заданиях «Скажи, как я», «Скажи, чтобы все услышали в слове </a:t>
            </a:r>
            <a:r>
              <a:rPr kumimoji="0" lang="ru-RU" sz="1400" b="0" i="1" u="none" strike="noStrike" cap="none" normalizeH="0" baseline="0" dirty="0">
                <a:ln>
                  <a:noFill/>
                </a:ln>
                <a:solidFill>
                  <a:schemeClr val="accent1">
                    <a:lumMod val="50000"/>
                  </a:schemeClr>
                </a:solidFill>
                <a:effectLst/>
                <a:latin typeface="Arial" pitchFamily="34" charset="0"/>
                <a:ea typeface="Times New Roman" pitchFamily="18" charset="0"/>
                <a:cs typeface="Arial" pitchFamily="34" charset="0"/>
              </a:rPr>
              <a:t>масло звук с».</a:t>
            </a:r>
            <a:endParaRPr kumimoji="0" lang="ru-RU" sz="1400" b="0" i="0" u="none" strike="noStrike" cap="none" normalizeH="0" baseline="0" dirty="0">
              <a:ln>
                <a:noFill/>
              </a:ln>
              <a:solidFill>
                <a:schemeClr val="accent1">
                  <a:lumMod val="50000"/>
                </a:schemeClr>
              </a:solidFill>
              <a:effectLst/>
              <a:latin typeface="Arial" pitchFamily="34" charset="0"/>
              <a:cs typeface="Arial" pitchFamily="34" charset="0"/>
            </a:endParaRPr>
          </a:p>
        </p:txBody>
      </p:sp>
      <p:pic>
        <p:nvPicPr>
          <p:cNvPr id="4" name="Рисунок 3" descr="http://festival.1september.ru/articles/525290/img1.jpg"/>
          <p:cNvPicPr/>
          <p:nvPr/>
        </p:nvPicPr>
        <p:blipFill>
          <a:blip r:embed="rId2" cstate="print"/>
          <a:srcRect/>
          <a:stretch>
            <a:fillRect/>
          </a:stretch>
        </p:blipFill>
        <p:spPr bwMode="auto">
          <a:xfrm>
            <a:off x="142844" y="3857628"/>
            <a:ext cx="1785950" cy="2786082"/>
          </a:xfrm>
          <a:prstGeom prst="rect">
            <a:avLst/>
          </a:prstGeom>
          <a:noFill/>
          <a:ln w="9525">
            <a:noFill/>
            <a:miter lim="800000"/>
            <a:headEnd/>
            <a:tailEnd/>
          </a:ln>
        </p:spPr>
      </p:pic>
      <p:pic>
        <p:nvPicPr>
          <p:cNvPr id="5" name="Рисунок 4" descr="http://festival.1september.ru/articles/525290/img2.jpg"/>
          <p:cNvPicPr/>
          <p:nvPr/>
        </p:nvPicPr>
        <p:blipFill>
          <a:blip r:embed="rId3" cstate="print"/>
          <a:srcRect/>
          <a:stretch>
            <a:fillRect/>
          </a:stretch>
        </p:blipFill>
        <p:spPr bwMode="auto">
          <a:xfrm>
            <a:off x="2071670" y="3857628"/>
            <a:ext cx="3786214" cy="2786082"/>
          </a:xfrm>
          <a:prstGeom prst="rect">
            <a:avLst/>
          </a:prstGeom>
          <a:noFill/>
          <a:ln w="9525">
            <a:noFill/>
            <a:miter lim="800000"/>
            <a:headEnd/>
            <a:tailEnd/>
          </a:ln>
        </p:spPr>
      </p:pic>
      <p:pic>
        <p:nvPicPr>
          <p:cNvPr id="6" name="Рисунок 5" descr="http://festival.1september.ru/articles/525290/img6.gif"/>
          <p:cNvPicPr/>
          <p:nvPr/>
        </p:nvPicPr>
        <p:blipFill>
          <a:blip r:embed="rId4" cstate="print"/>
          <a:srcRect b="46470"/>
          <a:stretch>
            <a:fillRect/>
          </a:stretch>
        </p:blipFill>
        <p:spPr bwMode="auto">
          <a:xfrm>
            <a:off x="6000760" y="3857628"/>
            <a:ext cx="2928958" cy="278608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2"/>
            <a:ext cx="8929718" cy="3139321"/>
          </a:xfrm>
          <a:prstGeom prst="rect">
            <a:avLst/>
          </a:prstGeom>
          <a:noFill/>
        </p:spPr>
        <p:txBody>
          <a:bodyPr wrap="square" rtlCol="0">
            <a:spAutoFit/>
          </a:bodyPr>
          <a:lstStyle/>
          <a:p>
            <a:r>
              <a:rPr lang="ru-RU" dirty="0">
                <a:latin typeface="Arial" pitchFamily="34" charset="0"/>
                <a:cs typeface="Arial" pitchFamily="34" charset="0"/>
              </a:rPr>
              <a:t>На первом этапе детей учат определять порядок, последовательность фонем. С этой целью используется не только уже освоенный ими способ интонационного выделения звуков. Дошкольники не могут, опираясь только на произнесение, устанавливать порядок следования звуков. Поэтому  </a:t>
            </a:r>
            <a:r>
              <a:rPr lang="ru-RU" i="1" dirty="0">
                <a:latin typeface="Arial" pitchFamily="34" charset="0"/>
                <a:cs typeface="Arial" pitchFamily="34" charset="0"/>
              </a:rPr>
              <a:t>предлагается моделирование структуры слова </a:t>
            </a:r>
            <a:r>
              <a:rPr lang="ru-RU" dirty="0">
                <a:latin typeface="Arial" pitchFamily="34" charset="0"/>
                <a:cs typeface="Arial" pitchFamily="34" charset="0"/>
              </a:rPr>
              <a:t>в виде картинки-схемы его звукового состава. На картинке изображается предмет, слово-название которого должно быть проанализировано. Под картинкой дается графическая схема звукового состава, представляющая собой горизонтальный ряд клеток по числу фонем. </a:t>
            </a:r>
          </a:p>
          <a:p>
            <a:r>
              <a:rPr lang="ru-RU" dirty="0">
                <a:latin typeface="Arial" pitchFamily="34" charset="0"/>
                <a:cs typeface="Arial" pitchFamily="34" charset="0"/>
              </a:rPr>
              <a:t>Следует особо подчеркнуть, что к этим сложным формам моделирования можно переходить лишь в том случае, если дети научились интонационно выделять звуки и на основе этого определять их место в слове.</a:t>
            </a:r>
          </a:p>
        </p:txBody>
      </p:sp>
      <p:pic>
        <p:nvPicPr>
          <p:cNvPr id="3" name="Рисунок 2" descr="http://festival.1september.ru/articles/587685/img13.jpg"/>
          <p:cNvPicPr/>
          <p:nvPr/>
        </p:nvPicPr>
        <p:blipFill>
          <a:blip r:embed="rId2" cstate="print"/>
          <a:srcRect b="4457"/>
          <a:stretch>
            <a:fillRect/>
          </a:stretch>
        </p:blipFill>
        <p:spPr bwMode="auto">
          <a:xfrm>
            <a:off x="467544" y="3429000"/>
            <a:ext cx="2818572" cy="2178257"/>
          </a:xfrm>
          <a:prstGeom prst="rect">
            <a:avLst/>
          </a:prstGeom>
          <a:noFill/>
          <a:ln w="9525">
            <a:noFill/>
            <a:miter lim="800000"/>
            <a:headEnd/>
            <a:tailEnd/>
          </a:ln>
        </p:spPr>
      </p:pic>
      <p:sp>
        <p:nvSpPr>
          <p:cNvPr id="4" name="Овал 3"/>
          <p:cNvSpPr/>
          <p:nvPr/>
        </p:nvSpPr>
        <p:spPr>
          <a:xfrm>
            <a:off x="467544" y="5877272"/>
            <a:ext cx="818308" cy="752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1403648" y="5877272"/>
            <a:ext cx="810898" cy="7664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6" name="Овал 5"/>
          <p:cNvSpPr/>
          <p:nvPr/>
        </p:nvSpPr>
        <p:spPr>
          <a:xfrm>
            <a:off x="2339752" y="5877272"/>
            <a:ext cx="874926" cy="766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http://xn--80adasqy7a8g.xn--p1ai/images/9/1/sjurpriz-umnogo-myshonka-konspekt-o_1.jpg"/>
          <p:cNvPicPr/>
          <p:nvPr/>
        </p:nvPicPr>
        <p:blipFill>
          <a:blip r:embed="rId3" cstate="print"/>
          <a:srcRect/>
          <a:stretch>
            <a:fillRect/>
          </a:stretch>
        </p:blipFill>
        <p:spPr bwMode="auto">
          <a:xfrm>
            <a:off x="4139952" y="3645024"/>
            <a:ext cx="4824536" cy="321297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524000" y="4357688"/>
          <a:ext cx="6096000" cy="92868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928687">
                <a:tc>
                  <a:txBody>
                    <a:bodyPr/>
                    <a:lstStyle/>
                    <a:p>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4" name="Овал 3"/>
          <p:cNvSpPr/>
          <p:nvPr/>
        </p:nvSpPr>
        <p:spPr>
          <a:xfrm>
            <a:off x="2000250" y="4357688"/>
            <a:ext cx="914400" cy="928687"/>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Овал 4"/>
          <p:cNvSpPr/>
          <p:nvPr/>
        </p:nvSpPr>
        <p:spPr>
          <a:xfrm>
            <a:off x="6143625" y="4357688"/>
            <a:ext cx="914400" cy="928687"/>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Овал 5"/>
          <p:cNvSpPr/>
          <p:nvPr/>
        </p:nvSpPr>
        <p:spPr>
          <a:xfrm>
            <a:off x="4071938" y="4357688"/>
            <a:ext cx="914400" cy="9286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46095" name="Picture 2" descr="http://img0.liveinternet.ru/images/attach/c/4/83/903/83903940_0_6fe0f_37db4f1_XL.png"/>
          <p:cNvPicPr>
            <a:picLocks noChangeAspect="1" noChangeArrowheads="1"/>
          </p:cNvPicPr>
          <p:nvPr/>
        </p:nvPicPr>
        <p:blipFill>
          <a:blip r:embed="rId2" cstate="print"/>
          <a:srcRect/>
          <a:stretch>
            <a:fillRect/>
          </a:stretch>
        </p:blipFill>
        <p:spPr bwMode="auto">
          <a:xfrm>
            <a:off x="1714500" y="214313"/>
            <a:ext cx="5286375" cy="3500437"/>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2143125" y="428625"/>
            <a:ext cx="4643438" cy="3214688"/>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1500188" y="4500563"/>
          <a:ext cx="6096000" cy="92868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928687">
                <a:tc>
                  <a:txBody>
                    <a:bodyPr/>
                    <a:lstStyle/>
                    <a:p>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5" name="Овал 4"/>
          <p:cNvSpPr/>
          <p:nvPr/>
        </p:nvSpPr>
        <p:spPr>
          <a:xfrm>
            <a:off x="2000250" y="4500563"/>
            <a:ext cx="914400" cy="9286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Овал 5"/>
          <p:cNvSpPr/>
          <p:nvPr/>
        </p:nvSpPr>
        <p:spPr>
          <a:xfrm>
            <a:off x="4000500" y="4500563"/>
            <a:ext cx="914400" cy="9286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Овал 6"/>
          <p:cNvSpPr/>
          <p:nvPr/>
        </p:nvSpPr>
        <p:spPr>
          <a:xfrm>
            <a:off x="6143625" y="4500563"/>
            <a:ext cx="914400" cy="928687"/>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home.earthlink.net/~mikcar/image64.gif"/>
          <p:cNvPicPr>
            <a:picLocks noChangeAspect="1" noChangeArrowheads="1"/>
          </p:cNvPicPr>
          <p:nvPr/>
        </p:nvPicPr>
        <p:blipFill>
          <a:blip r:embed="rId2" cstate="print"/>
          <a:srcRect/>
          <a:stretch>
            <a:fillRect/>
          </a:stretch>
        </p:blipFill>
        <p:spPr bwMode="auto">
          <a:xfrm>
            <a:off x="2500313" y="500063"/>
            <a:ext cx="4071937" cy="3071812"/>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1643063" y="4500563"/>
          <a:ext cx="6096000" cy="92868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928687">
                <a:tc>
                  <a:txBody>
                    <a:bodyPr/>
                    <a:lstStyle/>
                    <a:p>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4" name="Овал 3"/>
          <p:cNvSpPr/>
          <p:nvPr/>
        </p:nvSpPr>
        <p:spPr>
          <a:xfrm>
            <a:off x="6215063" y="4500563"/>
            <a:ext cx="914400" cy="9286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Овал 4"/>
          <p:cNvSpPr/>
          <p:nvPr/>
        </p:nvSpPr>
        <p:spPr>
          <a:xfrm>
            <a:off x="2071688" y="4500563"/>
            <a:ext cx="914400" cy="928687"/>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Овал 5"/>
          <p:cNvSpPr/>
          <p:nvPr/>
        </p:nvSpPr>
        <p:spPr>
          <a:xfrm>
            <a:off x="4071938" y="4500563"/>
            <a:ext cx="914400" cy="9286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0" descr="http://lenagold.narod.ru/fon/clipart/v/vaza/vaza09.png"/>
          <p:cNvPicPr>
            <a:picLocks noChangeAspect="1" noChangeArrowheads="1"/>
          </p:cNvPicPr>
          <p:nvPr/>
        </p:nvPicPr>
        <p:blipFill>
          <a:blip r:embed="rId2" cstate="print"/>
          <a:srcRect/>
          <a:stretch>
            <a:fillRect/>
          </a:stretch>
        </p:blipFill>
        <p:spPr bwMode="auto">
          <a:xfrm>
            <a:off x="2786063" y="642938"/>
            <a:ext cx="3071812" cy="4514254"/>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0" descr="http://lenagold.narod.ru/fon/clipart/v/vaza/vaza09.png"/>
          <p:cNvPicPr>
            <a:picLocks noChangeAspect="1" noChangeArrowheads="1"/>
          </p:cNvPicPr>
          <p:nvPr/>
        </p:nvPicPr>
        <p:blipFill>
          <a:blip r:embed="rId2" cstate="print"/>
          <a:srcRect/>
          <a:stretch>
            <a:fillRect/>
          </a:stretch>
        </p:blipFill>
        <p:spPr bwMode="auto">
          <a:xfrm>
            <a:off x="2786063" y="642938"/>
            <a:ext cx="3071812" cy="3214687"/>
          </a:xfrm>
          <a:prstGeom prst="rect">
            <a:avLst/>
          </a:prstGeom>
          <a:noFill/>
          <a:ln w="9525">
            <a:noFill/>
            <a:miter lim="800000"/>
            <a:headEnd/>
            <a:tailEnd/>
          </a:ln>
        </p:spPr>
      </p:pic>
      <p:graphicFrame>
        <p:nvGraphicFramePr>
          <p:cNvPr id="10" name="Таблица 9"/>
          <p:cNvGraphicFramePr>
            <a:graphicFrameLocks noGrp="1"/>
          </p:cNvGraphicFramePr>
          <p:nvPr/>
        </p:nvGraphicFramePr>
        <p:xfrm>
          <a:off x="1428750" y="4572000"/>
          <a:ext cx="6096000" cy="92868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928688">
                <a:tc>
                  <a:txBody>
                    <a:bodyPr/>
                    <a:lstStyle/>
                    <a:p>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11" name="Овал 10"/>
          <p:cNvSpPr/>
          <p:nvPr/>
        </p:nvSpPr>
        <p:spPr>
          <a:xfrm>
            <a:off x="1785938" y="4572000"/>
            <a:ext cx="914400" cy="928688"/>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Овал 11"/>
          <p:cNvSpPr/>
          <p:nvPr/>
        </p:nvSpPr>
        <p:spPr>
          <a:xfrm>
            <a:off x="4786313" y="4572000"/>
            <a:ext cx="914400" cy="928688"/>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Овал 12"/>
          <p:cNvSpPr/>
          <p:nvPr/>
        </p:nvSpPr>
        <p:spPr>
          <a:xfrm>
            <a:off x="3286125" y="4572000"/>
            <a:ext cx="914400" cy="9286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Овал 13"/>
          <p:cNvSpPr/>
          <p:nvPr/>
        </p:nvSpPr>
        <p:spPr>
          <a:xfrm>
            <a:off x="6286500" y="4572000"/>
            <a:ext cx="914400" cy="9286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736x/b2/a6/78/b2a678f1a8723c406ea263a8c60e89e1.jpg"/>
          <p:cNvPicPr>
            <a:picLocks noChangeAspect="1" noChangeArrowheads="1"/>
          </p:cNvPicPr>
          <p:nvPr/>
        </p:nvPicPr>
        <p:blipFill>
          <a:blip r:embed="rId2" cstate="print"/>
          <a:srcRect/>
          <a:stretch>
            <a:fillRect/>
          </a:stretch>
        </p:blipFill>
        <p:spPr bwMode="auto">
          <a:xfrm>
            <a:off x="2195736" y="836712"/>
            <a:ext cx="4103818" cy="5040560"/>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547664" y="5157192"/>
            <a:ext cx="914400" cy="928688"/>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Овал 5"/>
          <p:cNvSpPr/>
          <p:nvPr/>
        </p:nvSpPr>
        <p:spPr>
          <a:xfrm>
            <a:off x="2771800" y="5157192"/>
            <a:ext cx="914400" cy="9286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Овал 6"/>
          <p:cNvSpPr/>
          <p:nvPr/>
        </p:nvSpPr>
        <p:spPr>
          <a:xfrm>
            <a:off x="6372200" y="5157192"/>
            <a:ext cx="914400" cy="9286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Овал 7"/>
          <p:cNvSpPr/>
          <p:nvPr/>
        </p:nvSpPr>
        <p:spPr>
          <a:xfrm>
            <a:off x="4067944" y="5157192"/>
            <a:ext cx="914400" cy="9286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9" name="Picture 2" descr="https://i.pinimg.com/736x/b2/a6/78/b2a678f1a8723c406ea263a8c60e89e1.jpg"/>
          <p:cNvPicPr>
            <a:picLocks noChangeAspect="1" noChangeArrowheads="1"/>
          </p:cNvPicPr>
          <p:nvPr/>
        </p:nvPicPr>
        <p:blipFill>
          <a:blip r:embed="rId2" cstate="print"/>
          <a:srcRect/>
          <a:stretch>
            <a:fillRect/>
          </a:stretch>
        </p:blipFill>
        <p:spPr bwMode="auto">
          <a:xfrm>
            <a:off x="3131840" y="476672"/>
            <a:ext cx="2879682" cy="3537001"/>
          </a:xfrm>
          <a:prstGeom prst="rect">
            <a:avLst/>
          </a:prstGeom>
          <a:noFill/>
        </p:spPr>
      </p:pic>
      <p:graphicFrame>
        <p:nvGraphicFramePr>
          <p:cNvPr id="11" name="Таблица 10"/>
          <p:cNvGraphicFramePr>
            <a:graphicFrameLocks noGrp="1"/>
          </p:cNvGraphicFramePr>
          <p:nvPr/>
        </p:nvGraphicFramePr>
        <p:xfrm>
          <a:off x="1403648" y="5085184"/>
          <a:ext cx="6096000" cy="1080120"/>
        </p:xfrm>
        <a:graphic>
          <a:graphicData uri="http://schemas.openxmlformats.org/drawingml/2006/table">
            <a:tbl>
              <a:tblPr firstRow="1" bandRow="1">
                <a:effectLst>
                  <a:outerShdw blurRad="50800" dist="50800" dir="5400000" algn="ctr" rotWithShape="0">
                    <a:schemeClr val="bg1"/>
                  </a:outerShdw>
                </a:effectLst>
                <a:tableStyleId>{91EBBBCC-DAD2-459C-BE2E-F6DE35CF9A28}</a:tableStyleId>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tblGrid>
              <a:tr h="1080120">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12" name="Овал 11"/>
          <p:cNvSpPr/>
          <p:nvPr/>
        </p:nvSpPr>
        <p:spPr>
          <a:xfrm>
            <a:off x="5220072" y="5157192"/>
            <a:ext cx="914400" cy="936104"/>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31640" y="188640"/>
            <a:ext cx="6336704" cy="5040560"/>
          </a:xfrm>
          <a:prstGeom prst="rect">
            <a:avLst/>
          </a:prstGeom>
          <a:noFill/>
          <a:ln w="9525">
            <a:noFill/>
            <a:miter lim="800000"/>
            <a:headEnd/>
            <a:tailEnd/>
          </a:ln>
          <a:effectLst/>
        </p:spPr>
      </p:pic>
      <p:sp>
        <p:nvSpPr>
          <p:cNvPr id="3" name="Заголовок 1"/>
          <p:cNvSpPr txBox="1">
            <a:spLocks/>
          </p:cNvSpPr>
          <p:nvPr/>
        </p:nvSpPr>
        <p:spPr>
          <a:xfrm>
            <a:off x="395536" y="5517232"/>
            <a:ext cx="8229600" cy="785794"/>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rgbClr val="FF0000"/>
                </a:solidFill>
                <a:effectLst/>
                <a:uLnTx/>
                <a:uFillTx/>
                <a:latin typeface="+mj-lt"/>
                <a:ea typeface="+mj-ea"/>
                <a:cs typeface="+mj-cs"/>
              </a:rPr>
              <a:t>Д/и «Цепочка слов»</a:t>
            </a:r>
            <a:endParaRPr kumimoji="0" lang="ru-RU" sz="36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286808" cy="692696"/>
          </a:xfrm>
        </p:spPr>
        <p:txBody>
          <a:bodyPr>
            <a:normAutofit fontScale="90000"/>
          </a:bodyPr>
          <a:lstStyle/>
          <a:p>
            <a:pPr algn="ctr"/>
            <a:r>
              <a:rPr lang="ru-RU" sz="2800" b="1" dirty="0">
                <a:solidFill>
                  <a:srgbClr val="FF0000"/>
                </a:solidFill>
              </a:rPr>
              <a:t>Подготовка к обучению грамоте в разных возрастных группах.   Анализ программ</a:t>
            </a:r>
            <a:r>
              <a:rPr lang="ru-RU" sz="2800" dirty="0">
                <a:solidFill>
                  <a:srgbClr val="FF0000"/>
                </a:solidFill>
              </a:rPr>
              <a:t>ы</a:t>
            </a:r>
            <a:r>
              <a:rPr lang="ru-RU" sz="2800" dirty="0">
                <a:solidFill>
                  <a:schemeClr val="accent1">
                    <a:lumMod val="75000"/>
                  </a:schemeClr>
                </a:solidFill>
              </a:rPr>
              <a:t>.</a:t>
            </a:r>
          </a:p>
        </p:txBody>
      </p:sp>
      <p:graphicFrame>
        <p:nvGraphicFramePr>
          <p:cNvPr id="5" name="Таблица 4"/>
          <p:cNvGraphicFramePr>
            <a:graphicFrameLocks noGrp="1"/>
          </p:cNvGraphicFramePr>
          <p:nvPr/>
        </p:nvGraphicFramePr>
        <p:xfrm>
          <a:off x="0" y="720434"/>
          <a:ext cx="9036496" cy="6608910"/>
        </p:xfrm>
        <a:graphic>
          <a:graphicData uri="http://schemas.openxmlformats.org/drawingml/2006/table">
            <a:tbl>
              <a:tblPr firstRow="1" bandRow="1">
                <a:tableStyleId>{F5AB1C69-6EDB-4FF4-983F-18BD219EF322}</a:tableStyleId>
              </a:tblPr>
              <a:tblGrid>
                <a:gridCol w="2938697">
                  <a:extLst>
                    <a:ext uri="{9D8B030D-6E8A-4147-A177-3AD203B41FA5}">
                      <a16:colId xmlns:a16="http://schemas.microsoft.com/office/drawing/2014/main" xmlns="" val="20000"/>
                    </a:ext>
                  </a:extLst>
                </a:gridCol>
                <a:gridCol w="3136258">
                  <a:extLst>
                    <a:ext uri="{9D8B030D-6E8A-4147-A177-3AD203B41FA5}">
                      <a16:colId xmlns:a16="http://schemas.microsoft.com/office/drawing/2014/main" xmlns="" val="20001"/>
                    </a:ext>
                  </a:extLst>
                </a:gridCol>
                <a:gridCol w="2961541">
                  <a:extLst>
                    <a:ext uri="{9D8B030D-6E8A-4147-A177-3AD203B41FA5}">
                      <a16:colId xmlns:a16="http://schemas.microsoft.com/office/drawing/2014/main" xmlns="" val="20002"/>
                    </a:ext>
                  </a:extLst>
                </a:gridCol>
              </a:tblGrid>
              <a:tr h="421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a:solidFill>
                            <a:schemeClr val="lt1"/>
                          </a:solidFill>
                          <a:latin typeface="Arial" pitchFamily="34" charset="0"/>
                          <a:ea typeface="+mn-ea"/>
                          <a:cs typeface="Arial" pitchFamily="34" charset="0"/>
                        </a:rPr>
                        <a:t>От 5 лет до 6 лет</a:t>
                      </a:r>
                      <a:endParaRPr lang="ru-RU" dirty="0">
                        <a:latin typeface="Arial" pitchFamily="34" charset="0"/>
                        <a:cs typeface="Arial" pitchFamily="34"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a:solidFill>
                            <a:schemeClr val="lt1"/>
                          </a:solidFill>
                          <a:latin typeface="Arial" pitchFamily="34" charset="0"/>
                          <a:ea typeface="+mn-ea"/>
                          <a:cs typeface="Arial" pitchFamily="34" charset="0"/>
                        </a:rPr>
                        <a:t>От 5 лет до 6 лет</a:t>
                      </a:r>
                      <a:endParaRPr lang="ru-RU" dirty="0">
                        <a:latin typeface="Arial" pitchFamily="34" charset="0"/>
                        <a:cs typeface="Arial" pitchFamily="34"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a:solidFill>
                            <a:schemeClr val="lt1"/>
                          </a:solidFill>
                          <a:latin typeface="Arial" pitchFamily="34" charset="0"/>
                          <a:ea typeface="+mn-ea"/>
                          <a:cs typeface="Arial" pitchFamily="34" charset="0"/>
                        </a:rPr>
                        <a:t>От 5 лет до 6 лет</a:t>
                      </a:r>
                      <a:endParaRPr lang="ru-RU" dirty="0">
                        <a:latin typeface="Arial" pitchFamily="34" charset="0"/>
                        <a:cs typeface="Arial" pitchFamily="34" charset="0"/>
                      </a:endParaRPr>
                    </a:p>
                  </a:txBody>
                  <a:tcPr>
                    <a:solidFill>
                      <a:schemeClr val="accent2">
                        <a:lumMod val="75000"/>
                      </a:schemeClr>
                    </a:solidFill>
                  </a:tcPr>
                </a:tc>
                <a:extLst>
                  <a:ext uri="{0D108BD9-81ED-4DB2-BD59-A6C34878D82A}">
                    <a16:rowId xmlns:a16="http://schemas.microsoft.com/office/drawing/2014/main" xmlns="" val="10000"/>
                  </a:ext>
                </a:extLst>
              </a:tr>
              <a:tr h="5716096">
                <a:tc>
                  <a:txBody>
                    <a:bodyPr/>
                    <a:lstStyle/>
                    <a:p>
                      <a:r>
                        <a:rPr kumimoji="0" lang="ru-RU" sz="1600" kern="1200" dirty="0">
                          <a:solidFill>
                            <a:schemeClr val="dk1"/>
                          </a:solidFill>
                          <a:latin typeface="Arial" pitchFamily="34" charset="0"/>
                          <a:ea typeface="+mn-ea"/>
                          <a:cs typeface="Arial" pitchFamily="34" charset="0"/>
                        </a:rPr>
                        <a:t> </a:t>
                      </a:r>
                      <a:r>
                        <a:rPr kumimoji="0" lang="ru-RU" sz="1600" b="1" kern="1200" dirty="0">
                          <a:solidFill>
                            <a:srgbClr val="FF0000"/>
                          </a:solidFill>
                          <a:latin typeface="Arial" pitchFamily="34" charset="0"/>
                          <a:ea typeface="+mn-ea"/>
                          <a:cs typeface="Arial" pitchFamily="34" charset="0"/>
                        </a:rPr>
                        <a:t>Звуковая культура речи:</a:t>
                      </a:r>
                    </a:p>
                    <a:p>
                      <a:r>
                        <a:rPr kumimoji="0" lang="ru-RU" sz="1600" kern="1200" dirty="0">
                          <a:solidFill>
                            <a:schemeClr val="dk1"/>
                          </a:solidFill>
                          <a:latin typeface="Arial" pitchFamily="34" charset="0"/>
                          <a:ea typeface="+mn-ea"/>
                          <a:cs typeface="Arial" pitchFamily="34" charset="0"/>
                        </a:rPr>
                        <a:t>закреплять правильное, отчетливое произношение всех звуков родного языка; умение различать на слух и отчетливо произносить часто смешиваемые звуки (</a:t>
                      </a:r>
                      <a:r>
                        <a:rPr kumimoji="0" lang="ru-RU" sz="1600" kern="1200" dirty="0" err="1">
                          <a:solidFill>
                            <a:schemeClr val="dk1"/>
                          </a:solidFill>
                          <a:latin typeface="Arial" pitchFamily="34" charset="0"/>
                          <a:ea typeface="+mn-ea"/>
                          <a:cs typeface="Arial" pitchFamily="34" charset="0"/>
                        </a:rPr>
                        <a:t>с-ш</a:t>
                      </a:r>
                      <a:r>
                        <a:rPr kumimoji="0" lang="ru-RU" sz="1600" kern="1200" dirty="0">
                          <a:solidFill>
                            <a:schemeClr val="dk1"/>
                          </a:solidFill>
                          <a:latin typeface="Arial" pitchFamily="34" charset="0"/>
                          <a:ea typeface="+mn-ea"/>
                          <a:cs typeface="Arial" pitchFamily="34" charset="0"/>
                        </a:rPr>
                        <a:t>, </a:t>
                      </a:r>
                      <a:r>
                        <a:rPr kumimoji="0" lang="ru-RU" sz="1600" kern="1200" dirty="0" err="1">
                          <a:solidFill>
                            <a:schemeClr val="dk1"/>
                          </a:solidFill>
                          <a:latin typeface="Arial" pitchFamily="34" charset="0"/>
                          <a:ea typeface="+mn-ea"/>
                          <a:cs typeface="Arial" pitchFamily="34" charset="0"/>
                        </a:rPr>
                        <a:t>ж-з</a:t>
                      </a:r>
                      <a:r>
                        <a:rPr kumimoji="0" lang="ru-RU" sz="1600" kern="1200" dirty="0">
                          <a:solidFill>
                            <a:schemeClr val="dk1"/>
                          </a:solidFill>
                          <a:latin typeface="Arial" pitchFamily="34" charset="0"/>
                          <a:ea typeface="+mn-ea"/>
                          <a:cs typeface="Arial" pitchFamily="34" charset="0"/>
                        </a:rPr>
                        <a:t>); определять место звука в слове. Продолжать развивать фонематический слух.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600" kern="1200" dirty="0">
                          <a:solidFill>
                            <a:schemeClr val="dk1"/>
                          </a:solidFill>
                          <a:latin typeface="Arial" pitchFamily="34" charset="0"/>
                          <a:ea typeface="+mn-ea"/>
                          <a:cs typeface="Arial" pitchFamily="34" charset="0"/>
                        </a:rPr>
                        <a:t>Педагог развивает у детей звуковую и интонационную культуру речи, способствует освоению правильного произношения сонорных звуков ([л], [</a:t>
                      </a:r>
                      <a:r>
                        <a:rPr kumimoji="0" lang="ru-RU" sz="1600" kern="1200" dirty="0" err="1">
                          <a:solidFill>
                            <a:schemeClr val="dk1"/>
                          </a:solidFill>
                          <a:latin typeface="Arial" pitchFamily="34" charset="0"/>
                          <a:ea typeface="+mn-ea"/>
                          <a:cs typeface="Arial" pitchFamily="34" charset="0"/>
                        </a:rPr>
                        <a:t>л</a:t>
                      </a:r>
                      <a:r>
                        <a:rPr kumimoji="0" lang="ru-RU" sz="1600" kern="1200" dirty="0">
                          <a:solidFill>
                            <a:schemeClr val="dk1"/>
                          </a:solidFill>
                          <a:latin typeface="Arial" pitchFamily="34" charset="0"/>
                          <a:ea typeface="+mn-ea"/>
                          <a:cs typeface="Arial" pitchFamily="34" charset="0"/>
                        </a:rPr>
                        <a:t>’], [</a:t>
                      </a:r>
                      <a:r>
                        <a:rPr kumimoji="0" lang="ru-RU" sz="1600" kern="1200" dirty="0" err="1">
                          <a:solidFill>
                            <a:schemeClr val="dk1"/>
                          </a:solidFill>
                          <a:latin typeface="Arial" pitchFamily="34" charset="0"/>
                          <a:ea typeface="+mn-ea"/>
                          <a:cs typeface="Arial" pitchFamily="34" charset="0"/>
                        </a:rPr>
                        <a:t>р</a:t>
                      </a:r>
                      <a:r>
                        <a:rPr kumimoji="0" lang="ru-RU" sz="1600" kern="1200" dirty="0">
                          <a:solidFill>
                            <a:schemeClr val="dk1"/>
                          </a:solidFill>
                          <a:latin typeface="Arial" pitchFamily="34" charset="0"/>
                          <a:ea typeface="+mn-ea"/>
                          <a:cs typeface="Arial" pitchFamily="34" charset="0"/>
                        </a:rPr>
                        <a:t>], [</a:t>
                      </a:r>
                      <a:r>
                        <a:rPr kumimoji="0" lang="ru-RU" sz="1600" kern="1200" dirty="0" err="1">
                          <a:solidFill>
                            <a:schemeClr val="dk1"/>
                          </a:solidFill>
                          <a:latin typeface="Arial" pitchFamily="34" charset="0"/>
                          <a:ea typeface="+mn-ea"/>
                          <a:cs typeface="Arial" pitchFamily="34" charset="0"/>
                        </a:rPr>
                        <a:t>р</a:t>
                      </a:r>
                      <a:r>
                        <a:rPr kumimoji="0" lang="ru-RU" sz="1600" kern="1200" dirty="0">
                          <a:solidFill>
                            <a:schemeClr val="dk1"/>
                          </a:solidFill>
                          <a:latin typeface="Arial" pitchFamily="34" charset="0"/>
                          <a:ea typeface="+mn-ea"/>
                          <a:cs typeface="Arial" pitchFamily="34" charset="0"/>
                        </a:rPr>
                        <a:t>’]); упражняет в чистом звукопроизношении в процессе повседневного речевого общения и при звуковом анализе слов.</a:t>
                      </a:r>
                    </a:p>
                    <a:p>
                      <a:endParaRPr lang="ru-RU" sz="1600" dirty="0">
                        <a:latin typeface="Arial" pitchFamily="34" charset="0"/>
                        <a:cs typeface="Arial" pitchFamily="34" charset="0"/>
                      </a:endParaRPr>
                    </a:p>
                    <a:p>
                      <a:pPr>
                        <a:buFont typeface="Wingdings" pitchFamily="2" charset="2"/>
                        <a:buNone/>
                      </a:pPr>
                      <a:endParaRPr lang="ru-RU" sz="1600" dirty="0">
                        <a:solidFill>
                          <a:schemeClr val="tx2">
                            <a:lumMod val="50000"/>
                          </a:schemeClr>
                        </a:solidFill>
                        <a:latin typeface="Arial" pitchFamily="34" charset="0"/>
                        <a:cs typeface="Arial" pitchFamily="34" charset="0"/>
                      </a:endParaRPr>
                    </a:p>
                  </a:txBody>
                  <a:tcPr/>
                </a:tc>
                <a:tc>
                  <a:txBody>
                    <a:bodyPr/>
                    <a:lstStyle/>
                    <a:p>
                      <a:r>
                        <a:rPr kumimoji="0" lang="ru-RU" sz="1600" b="1" kern="1200" dirty="0">
                          <a:solidFill>
                            <a:srgbClr val="FF0000"/>
                          </a:solidFill>
                          <a:latin typeface="Arial" pitchFamily="34" charset="0"/>
                          <a:ea typeface="+mn-ea"/>
                          <a:cs typeface="Arial" pitchFamily="34" charset="0"/>
                        </a:rPr>
                        <a:t>Подготовка детей к обучению грамоте:</a:t>
                      </a:r>
                    </a:p>
                    <a:p>
                      <a:r>
                        <a:rPr kumimoji="0" lang="ru-RU" sz="1600" kern="1200" dirty="0">
                          <a:solidFill>
                            <a:schemeClr val="dk1"/>
                          </a:solidFill>
                          <a:latin typeface="Arial" pitchFamily="34" charset="0"/>
                          <a:ea typeface="+mn-ea"/>
                          <a:cs typeface="Arial" pitchFamily="34" charset="0"/>
                        </a:rPr>
                        <a:t>Педагог помогает детям осваивать представления о существовании разных языков, термины «слово», «звук», «буква», «предложение», «гласный звук» и «согласный звук», проводить звуковой анализ слова, делить на слоги двух-, </a:t>
                      </a:r>
                      <a:r>
                        <a:rPr kumimoji="0" lang="ru-RU" sz="1600" kern="1200" dirty="0" err="1">
                          <a:solidFill>
                            <a:schemeClr val="dk1"/>
                          </a:solidFill>
                          <a:latin typeface="Arial" pitchFamily="34" charset="0"/>
                          <a:ea typeface="+mn-ea"/>
                          <a:cs typeface="Arial" pitchFamily="34" charset="0"/>
                        </a:rPr>
                        <a:t>трехслоговые</a:t>
                      </a:r>
                      <a:r>
                        <a:rPr kumimoji="0" lang="ru-RU" sz="1600" kern="1200" dirty="0">
                          <a:solidFill>
                            <a:schemeClr val="dk1"/>
                          </a:solidFill>
                          <a:latin typeface="Arial" pitchFamily="34" charset="0"/>
                          <a:ea typeface="+mn-ea"/>
                          <a:cs typeface="Arial" pitchFamily="34" charset="0"/>
                        </a:rPr>
                        <a:t> слова; осуществлять звуковой анализ простых  </a:t>
                      </a:r>
                      <a:r>
                        <a:rPr kumimoji="0" lang="ru-RU" sz="1600" kern="1200" dirty="0" err="1">
                          <a:solidFill>
                            <a:schemeClr val="dk1"/>
                          </a:solidFill>
                          <a:latin typeface="Arial" pitchFamily="34" charset="0"/>
                          <a:ea typeface="+mn-ea"/>
                          <a:cs typeface="Arial" pitchFamily="34" charset="0"/>
                        </a:rPr>
                        <a:t>трехзвуковых</a:t>
                      </a:r>
                      <a:r>
                        <a:rPr kumimoji="0" lang="ru-RU" sz="1600" kern="1200" dirty="0">
                          <a:solidFill>
                            <a:schemeClr val="dk1"/>
                          </a:solidFill>
                          <a:latin typeface="Arial" pitchFamily="34" charset="0"/>
                          <a:ea typeface="+mn-ea"/>
                          <a:cs typeface="Arial" pitchFamily="34" charset="0"/>
                        </a:rPr>
                        <a:t> слов: интонационно выделять звуки в слове, различать гласные и согласные звуки, определять твердость и мягкость согласных, составлять схемы звукового состава слова; составлять предложения по живой модели; определять количество и последовательность слов в предложении.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600" b="1" kern="1200" dirty="0">
                          <a:solidFill>
                            <a:srgbClr val="FF0000"/>
                          </a:solidFill>
                          <a:latin typeface="Arial" pitchFamily="34" charset="0"/>
                          <a:ea typeface="+mn-ea"/>
                          <a:cs typeface="Arial" pitchFamily="34" charset="0"/>
                        </a:rPr>
                        <a:t>Подготовка детей к обучению грамоте:</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600" kern="1200" dirty="0">
                          <a:solidFill>
                            <a:schemeClr val="dk1"/>
                          </a:solidFill>
                          <a:latin typeface="Arial" pitchFamily="34" charset="0"/>
                          <a:ea typeface="+mn-ea"/>
                          <a:cs typeface="Arial" pitchFamily="34" charset="0"/>
                        </a:rPr>
                        <a:t>Педагог развивает мелкую моторику кистей рук детей с помощью раскрашивания, штриховки, мелких мозаик.</a:t>
                      </a:r>
                    </a:p>
                  </a:txBody>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85794"/>
          </a:xfrm>
        </p:spPr>
        <p:txBody>
          <a:bodyPr>
            <a:normAutofit fontScale="90000"/>
          </a:bodyPr>
          <a:lstStyle/>
          <a:p>
            <a:pPr algn="ctr"/>
            <a:r>
              <a:rPr lang="ru-RU" b="1" dirty="0">
                <a:solidFill>
                  <a:srgbClr val="FF0000"/>
                </a:solidFill>
              </a:rPr>
              <a:t>Ознакомление со словом</a:t>
            </a:r>
          </a:p>
        </p:txBody>
      </p:sp>
      <p:sp>
        <p:nvSpPr>
          <p:cNvPr id="3" name="TextBox 2"/>
          <p:cNvSpPr txBox="1"/>
          <p:nvPr/>
        </p:nvSpPr>
        <p:spPr>
          <a:xfrm>
            <a:off x="142843" y="714356"/>
            <a:ext cx="8821645" cy="4801314"/>
          </a:xfrm>
          <a:prstGeom prst="rect">
            <a:avLst/>
          </a:prstGeom>
          <a:noFill/>
        </p:spPr>
        <p:txBody>
          <a:bodyPr wrap="square" rtlCol="0">
            <a:spAutoFit/>
          </a:bodyPr>
          <a:lstStyle/>
          <a:p>
            <a:r>
              <a:rPr lang="ru-RU" dirty="0">
                <a:solidFill>
                  <a:schemeClr val="tx2">
                    <a:lumMod val="50000"/>
                  </a:schemeClr>
                </a:solidFill>
                <a:latin typeface="Arial" pitchFamily="34" charset="0"/>
                <a:cs typeface="Arial" pitchFamily="34" charset="0"/>
              </a:rPr>
              <a:t>При формировании представлений о слове можно выделить два основных момента: вычленение слова из потока речи и раскрытие слова как самостоятельной смысловой единицы.</a:t>
            </a:r>
          </a:p>
          <a:p>
            <a:r>
              <a:rPr lang="ru-RU" dirty="0">
                <a:solidFill>
                  <a:schemeClr val="tx2">
                    <a:lumMod val="50000"/>
                  </a:schemeClr>
                </a:solidFill>
                <a:latin typeface="Arial" pitchFamily="34" charset="0"/>
                <a:cs typeface="Arial" pitchFamily="34" charset="0"/>
              </a:rPr>
              <a:t>С термином «слово» дети начинают знакомиться в средней группе в процессе общения, при выполнении разнообразных речевых упражнений по обучению звукопроизношению, обогащению словаря. Выражения «Послушай, как я скажу это слово», «Скажи слово .... правильно» часто используются педагогом.</a:t>
            </a:r>
          </a:p>
          <a:p>
            <a:r>
              <a:rPr lang="ru-RU" i="1" dirty="0">
                <a:solidFill>
                  <a:schemeClr val="tx2">
                    <a:lumMod val="50000"/>
                  </a:schemeClr>
                </a:solidFill>
                <a:latin typeface="Arial" pitchFamily="34" charset="0"/>
                <a:cs typeface="Arial" pitchFamily="34" charset="0"/>
              </a:rPr>
              <a:t>С </a:t>
            </a:r>
            <a:r>
              <a:rPr lang="ru-RU" dirty="0">
                <a:solidFill>
                  <a:schemeClr val="tx2">
                    <a:lumMod val="50000"/>
                  </a:schemeClr>
                </a:solidFill>
                <a:latin typeface="Arial" pitchFamily="34" charset="0"/>
                <a:cs typeface="Arial" pitchFamily="34" charset="0"/>
              </a:rPr>
              <a:t>целью выделения слов из потока речи используются разнообразные игровые упражнения, в которых дети словами называют разные предметы и игрушки, их свойства и качества; средства художественной литературы, при помощи тех произведений, в которых слову принадлежит большая роль; игры, игровые действия в которых определяются словами, которые можно или нельзя произносить: «Фанты», «Черное и белое», «Телефон», «Эхо», «Скажи наоборот»; словарные упражнения, упражнения на словообразование. Они помогают </a:t>
            </a:r>
            <a:r>
              <a:rPr lang="ru-RU" i="1" dirty="0">
                <a:solidFill>
                  <a:schemeClr val="tx2">
                    <a:lumMod val="50000"/>
                  </a:schemeClr>
                </a:solidFill>
                <a:latin typeface="Arial" pitchFamily="34" charset="0"/>
                <a:cs typeface="Arial" pitchFamily="34" charset="0"/>
              </a:rPr>
              <a:t>обратить внимание ребенка на смысловую сторону слова</a:t>
            </a:r>
            <a:r>
              <a:rPr lang="ru-RU" dirty="0">
                <a:solidFill>
                  <a:schemeClr val="tx2">
                    <a:lumMod val="50000"/>
                  </a:schemeClr>
                </a:solidFill>
                <a:latin typeface="Arial" pitchFamily="34" charset="0"/>
                <a:cs typeface="Arial" pitchFamily="34" charset="0"/>
              </a:rPr>
              <a:t>(слово обозначает предмет, признак, действие).</a:t>
            </a:r>
          </a:p>
          <a:p>
            <a:endParaRPr lang="ru-RU" dirty="0"/>
          </a:p>
        </p:txBody>
      </p:sp>
      <p:pic>
        <p:nvPicPr>
          <p:cNvPr id="6" name="Рисунок 5" descr="http://player.myshared.ru/890944/data/images/img6.png"/>
          <p:cNvPicPr/>
          <p:nvPr/>
        </p:nvPicPr>
        <p:blipFill>
          <a:blip r:embed="rId2" cstate="print"/>
          <a:srcRect/>
          <a:stretch>
            <a:fillRect/>
          </a:stretch>
        </p:blipFill>
        <p:spPr bwMode="auto">
          <a:xfrm>
            <a:off x="7236296" y="4756616"/>
            <a:ext cx="1907704" cy="210138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a:bodyPr>
          <a:lstStyle/>
          <a:p>
            <a:pPr algn="ctr"/>
            <a:r>
              <a:rPr lang="ru-RU" sz="4000" b="1" dirty="0">
                <a:solidFill>
                  <a:srgbClr val="FF0000"/>
                </a:solidFill>
              </a:rPr>
              <a:t>Ознакомление с предложением</a:t>
            </a:r>
          </a:p>
        </p:txBody>
      </p:sp>
      <p:sp>
        <p:nvSpPr>
          <p:cNvPr id="3" name="TextBox 2"/>
          <p:cNvSpPr txBox="1"/>
          <p:nvPr/>
        </p:nvSpPr>
        <p:spPr>
          <a:xfrm>
            <a:off x="179512" y="692697"/>
            <a:ext cx="8964488" cy="6832640"/>
          </a:xfrm>
          <a:prstGeom prst="rect">
            <a:avLst/>
          </a:prstGeom>
          <a:noFill/>
        </p:spPr>
        <p:txBody>
          <a:bodyPr wrap="square" rtlCol="0">
            <a:spAutoFit/>
          </a:bodyPr>
          <a:lstStyle/>
          <a:p>
            <a:pPr algn="just"/>
            <a:r>
              <a:rPr lang="ru-RU" sz="1400" dirty="0">
                <a:solidFill>
                  <a:schemeClr val="tx2">
                    <a:lumMod val="50000"/>
                  </a:schemeClr>
                </a:solidFill>
                <a:latin typeface="Arial" pitchFamily="34" charset="0"/>
                <a:cs typeface="Arial" pitchFamily="34" charset="0"/>
              </a:rPr>
              <a:t>Ознакомление начинается с анализа простых предложений без предлогов и союзов, состоящих из 2 — 3 слов (Кукла сидит. Кукла держит шарик). Для анализа предложений используются наглядно-действенные методы и приемы: рассматривание игрушек, демонстрация действий с игрушками, рассматривание картин. Ведется работа по составлению предложений.</a:t>
            </a:r>
          </a:p>
          <a:p>
            <a:pPr algn="just"/>
            <a:r>
              <a:rPr lang="ru-RU" sz="1400" dirty="0">
                <a:solidFill>
                  <a:schemeClr val="tx2">
                    <a:lumMod val="50000"/>
                  </a:schemeClr>
                </a:solidFill>
                <a:latin typeface="Arial" pitchFamily="34" charset="0"/>
                <a:cs typeface="Arial" pitchFamily="34" charset="0"/>
              </a:rPr>
              <a:t>В основе обучения лежит следующее: четкое произнесение предложения, выделение слов голосом, их количественный и порядковый счет (сколько слов, какое первое слово, какое идет потом), пространственное моделирование слов при помощи абстрактных символов (линии, полоски, квадратики ). Это помогает ребенку понять линейность (последовательность) и дискретность (членораздельность) речи.</a:t>
            </a:r>
          </a:p>
          <a:p>
            <a:pPr algn="just"/>
            <a:r>
              <a:rPr lang="ru-RU" sz="1400" dirty="0">
                <a:solidFill>
                  <a:schemeClr val="tx2">
                    <a:lumMod val="50000"/>
                  </a:schemeClr>
                </a:solidFill>
                <a:latin typeface="Arial" pitchFamily="34" charset="0"/>
                <a:cs typeface="Arial" pitchFamily="34" charset="0"/>
              </a:rPr>
              <a:t>Целесообразно использовать схемы. Детям объясняют, что предложение можно нарисовать (записать), чтобы узнать, сколько в нем слов. Педагог чертит на доске линии по числу слов в анализируемом предложении: «Одна черта обозначает одно слово. Первое слово обозначается не простой чертой, а чертой с уголком, в конце предложения ставят точку».</a:t>
            </a:r>
          </a:p>
          <a:p>
            <a:r>
              <a:rPr lang="ru-RU" sz="1400" b="1" dirty="0">
                <a:solidFill>
                  <a:schemeClr val="tx2">
                    <a:lumMod val="50000"/>
                  </a:schemeClr>
                </a:solidFill>
                <a:latin typeface="Arial" pitchFamily="34" charset="0"/>
                <a:cs typeface="Arial" pitchFamily="34" charset="0"/>
              </a:rPr>
              <a:t>Приемы</a:t>
            </a:r>
            <a:r>
              <a:rPr lang="ru-RU" sz="1400" dirty="0">
                <a:solidFill>
                  <a:schemeClr val="tx2">
                    <a:lumMod val="50000"/>
                  </a:schemeClr>
                </a:solidFill>
                <a:latin typeface="Arial" pitchFamily="34" charset="0"/>
                <a:cs typeface="Arial" pitchFamily="34" charset="0"/>
              </a:rPr>
              <a:t>: </a:t>
            </a:r>
          </a:p>
          <a:p>
            <a:pPr>
              <a:buFont typeface="Wingdings" pitchFamily="2" charset="2"/>
              <a:buChar char="q"/>
            </a:pPr>
            <a:r>
              <a:rPr lang="ru-RU" sz="1400" dirty="0">
                <a:solidFill>
                  <a:schemeClr val="tx2">
                    <a:lumMod val="50000"/>
                  </a:schemeClr>
                </a:solidFill>
                <a:latin typeface="Arial" pitchFamily="34" charset="0"/>
                <a:cs typeface="Arial" pitchFamily="34" charset="0"/>
              </a:rPr>
              <a:t>четкое произнесение слов с паузой; </a:t>
            </a:r>
          </a:p>
          <a:p>
            <a:pPr>
              <a:buFont typeface="Wingdings" pitchFamily="2" charset="2"/>
              <a:buChar char="q"/>
            </a:pPr>
            <a:r>
              <a:rPr lang="ru-RU" sz="1400" dirty="0">
                <a:solidFill>
                  <a:schemeClr val="tx2">
                    <a:lumMod val="50000"/>
                  </a:schemeClr>
                </a:solidFill>
                <a:latin typeface="Arial" pitchFamily="34" charset="0"/>
                <a:cs typeface="Arial" pitchFamily="34" charset="0"/>
              </a:rPr>
              <a:t>произнесение слов под хлопки (воспитателем, отдельными детьми, всей группой);</a:t>
            </a:r>
          </a:p>
          <a:p>
            <a:pPr>
              <a:buFont typeface="Wingdings" pitchFamily="2" charset="2"/>
              <a:buChar char="q"/>
            </a:pPr>
            <a:r>
              <a:rPr lang="ru-RU" sz="1400" dirty="0">
                <a:solidFill>
                  <a:schemeClr val="tx2">
                    <a:lumMod val="50000"/>
                  </a:schemeClr>
                </a:solidFill>
                <a:latin typeface="Arial" pitchFamily="34" charset="0"/>
                <a:cs typeface="Arial" pitchFamily="34" charset="0"/>
              </a:rPr>
              <a:t> последовательное называние слов в предложении; </a:t>
            </a:r>
          </a:p>
          <a:p>
            <a:pPr>
              <a:buFont typeface="Wingdings" pitchFamily="2" charset="2"/>
              <a:buChar char="q"/>
            </a:pPr>
            <a:r>
              <a:rPr lang="ru-RU" sz="1400" dirty="0">
                <a:solidFill>
                  <a:schemeClr val="tx2">
                    <a:lumMod val="50000"/>
                  </a:schemeClr>
                </a:solidFill>
                <a:latin typeface="Arial" pitchFamily="34" charset="0"/>
                <a:cs typeface="Arial" pitchFamily="34" charset="0"/>
              </a:rPr>
              <a:t>подсчет слов в предложении на пальцах, </a:t>
            </a:r>
          </a:p>
          <a:p>
            <a:r>
              <a:rPr lang="ru-RU" sz="1400" dirty="0">
                <a:solidFill>
                  <a:schemeClr val="tx2">
                    <a:lumMod val="50000"/>
                  </a:schemeClr>
                </a:solidFill>
                <a:latin typeface="Arial" pitchFamily="34" charset="0"/>
                <a:cs typeface="Arial" pitchFamily="34" charset="0"/>
              </a:rPr>
              <a:t>   с помощью счетных палочек; в громкой речи, про себя; </a:t>
            </a:r>
          </a:p>
          <a:p>
            <a:pPr>
              <a:buFont typeface="Wingdings" pitchFamily="2" charset="2"/>
              <a:buChar char="q"/>
            </a:pPr>
            <a:r>
              <a:rPr lang="ru-RU" sz="1400" dirty="0">
                <a:solidFill>
                  <a:schemeClr val="tx2">
                    <a:lumMod val="50000"/>
                  </a:schemeClr>
                </a:solidFill>
                <a:latin typeface="Arial" pitchFamily="34" charset="0"/>
                <a:cs typeface="Arial" pitchFamily="34" charset="0"/>
              </a:rPr>
              <a:t>варианты игры «Живые слова»; произнесение слов вразбивку; </a:t>
            </a:r>
          </a:p>
          <a:p>
            <a:pPr>
              <a:buFont typeface="Wingdings" pitchFamily="2" charset="2"/>
              <a:buChar char="q"/>
            </a:pPr>
            <a:r>
              <a:rPr lang="ru-RU" sz="1400" dirty="0">
                <a:solidFill>
                  <a:schemeClr val="tx2">
                    <a:lumMod val="50000"/>
                  </a:schemeClr>
                </a:solidFill>
                <a:latin typeface="Arial" pitchFamily="34" charset="0"/>
                <a:cs typeface="Arial" pitchFamily="34" charset="0"/>
              </a:rPr>
              <a:t>составление предложений из разного количества слов; </a:t>
            </a:r>
          </a:p>
          <a:p>
            <a:pPr>
              <a:buFont typeface="Wingdings" pitchFamily="2" charset="2"/>
              <a:buChar char="q"/>
            </a:pPr>
            <a:r>
              <a:rPr lang="ru-RU" sz="1400" dirty="0">
                <a:solidFill>
                  <a:schemeClr val="tx2">
                    <a:lumMod val="50000"/>
                  </a:schemeClr>
                </a:solidFill>
                <a:latin typeface="Arial" pitchFamily="34" charset="0"/>
                <a:cs typeface="Arial" pitchFamily="34" charset="0"/>
              </a:rPr>
              <a:t>составление предложений с заданным словом; </a:t>
            </a:r>
          </a:p>
          <a:p>
            <a:pPr>
              <a:buFont typeface="Wingdings" pitchFamily="2" charset="2"/>
              <a:buChar char="q"/>
            </a:pPr>
            <a:r>
              <a:rPr lang="ru-RU" sz="1400" dirty="0">
                <a:solidFill>
                  <a:schemeClr val="tx2">
                    <a:lumMod val="50000"/>
                  </a:schemeClr>
                </a:solidFill>
                <a:latin typeface="Arial" pitchFamily="34" charset="0"/>
                <a:cs typeface="Arial" pitchFamily="34" charset="0"/>
              </a:rPr>
              <a:t>составление предложений по «живой сценке»</a:t>
            </a:r>
            <a:r>
              <a:rPr lang="ru-RU" sz="1400" i="1" dirty="0">
                <a:solidFill>
                  <a:schemeClr val="tx2">
                    <a:lumMod val="50000"/>
                  </a:schemeClr>
                </a:solidFill>
                <a:latin typeface="Arial" pitchFamily="34" charset="0"/>
                <a:cs typeface="Arial" pitchFamily="34" charset="0"/>
              </a:rPr>
              <a:t> </a:t>
            </a:r>
          </a:p>
          <a:p>
            <a:pPr>
              <a:buFont typeface="Wingdings" pitchFamily="2" charset="2"/>
              <a:buChar char="q"/>
            </a:pPr>
            <a:r>
              <a:rPr lang="ru-RU" sz="1400" dirty="0">
                <a:solidFill>
                  <a:schemeClr val="tx2">
                    <a:lumMod val="50000"/>
                  </a:schemeClr>
                </a:solidFill>
                <a:latin typeface="Arial" pitchFamily="34" charset="0"/>
                <a:cs typeface="Arial" pitchFamily="34" charset="0"/>
              </a:rPr>
              <a:t>перепрыгивание через скакалку,</a:t>
            </a:r>
          </a:p>
          <a:p>
            <a:r>
              <a:rPr lang="ru-RU" sz="1400" dirty="0">
                <a:solidFill>
                  <a:schemeClr val="tx2">
                    <a:lumMod val="50000"/>
                  </a:schemeClr>
                </a:solidFill>
                <a:latin typeface="Arial" pitchFamily="34" charset="0"/>
                <a:cs typeface="Arial" pitchFamily="34" charset="0"/>
              </a:rPr>
              <a:t>    отстукивание на барабане или бубне столько раз, </a:t>
            </a:r>
          </a:p>
          <a:p>
            <a:r>
              <a:rPr lang="ru-RU" sz="1400" dirty="0">
                <a:solidFill>
                  <a:schemeClr val="tx2">
                    <a:lumMod val="50000"/>
                  </a:schemeClr>
                </a:solidFill>
                <a:latin typeface="Arial" pitchFamily="34" charset="0"/>
                <a:cs typeface="Arial" pitchFamily="34" charset="0"/>
              </a:rPr>
              <a:t>    сколько слов в предложении.</a:t>
            </a:r>
          </a:p>
          <a:p>
            <a:endParaRPr lang="ru-RU" sz="1400" dirty="0"/>
          </a:p>
          <a:p>
            <a:endParaRPr lang="ru-RU" sz="1600" dirty="0"/>
          </a:p>
          <a:p>
            <a:endParaRPr lang="ru-RU" sz="1600" dirty="0"/>
          </a:p>
          <a:p>
            <a:endParaRPr lang="ru-RU" sz="1400" dirty="0"/>
          </a:p>
          <a:p>
            <a:endParaRPr lang="ru-RU" sz="1400" dirty="0"/>
          </a:p>
        </p:txBody>
      </p:sp>
      <p:pic>
        <p:nvPicPr>
          <p:cNvPr id="8194" name="Picture 2" descr="http://ya-uchitel.ru/_ld/42/4202.jpg"/>
          <p:cNvPicPr>
            <a:picLocks noChangeAspect="1" noChangeArrowheads="1"/>
          </p:cNvPicPr>
          <p:nvPr/>
        </p:nvPicPr>
        <p:blipFill>
          <a:blip r:embed="rId2" cstate="print"/>
          <a:srcRect/>
          <a:stretch>
            <a:fillRect/>
          </a:stretch>
        </p:blipFill>
        <p:spPr bwMode="auto">
          <a:xfrm>
            <a:off x="5508104" y="4293096"/>
            <a:ext cx="3574159" cy="242772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892480" cy="642942"/>
          </a:xfrm>
        </p:spPr>
        <p:txBody>
          <a:bodyPr>
            <a:noAutofit/>
          </a:bodyPr>
          <a:lstStyle/>
          <a:p>
            <a:pPr algn="ctr"/>
            <a:r>
              <a:rPr lang="ru-RU" sz="2800" b="1" dirty="0">
                <a:solidFill>
                  <a:srgbClr val="FF0000"/>
                </a:solidFill>
              </a:rPr>
              <a:t>Ознакомление со слоговым строением слова</a:t>
            </a:r>
          </a:p>
        </p:txBody>
      </p:sp>
      <p:sp>
        <p:nvSpPr>
          <p:cNvPr id="3" name="TextBox 2"/>
          <p:cNvSpPr txBox="1"/>
          <p:nvPr/>
        </p:nvSpPr>
        <p:spPr>
          <a:xfrm>
            <a:off x="323528" y="836712"/>
            <a:ext cx="8820472" cy="6771084"/>
          </a:xfrm>
          <a:prstGeom prst="rect">
            <a:avLst/>
          </a:prstGeom>
          <a:noFill/>
        </p:spPr>
        <p:txBody>
          <a:bodyPr wrap="square" rtlCol="0">
            <a:spAutoFit/>
          </a:bodyPr>
          <a:lstStyle/>
          <a:p>
            <a:r>
              <a:rPr lang="ru-RU" sz="1400" dirty="0">
                <a:solidFill>
                  <a:schemeClr val="accent1">
                    <a:lumMod val="50000"/>
                  </a:schemeClr>
                </a:solidFill>
                <a:latin typeface="Arial" pitchFamily="34" charset="0"/>
                <a:cs typeface="Arial" pitchFamily="34" charset="0"/>
              </a:rPr>
              <a:t>Слог является произносительной и словообразующей единицей речи. </a:t>
            </a:r>
          </a:p>
          <a:p>
            <a:r>
              <a:rPr lang="ru-RU" sz="1400" dirty="0">
                <a:solidFill>
                  <a:schemeClr val="accent1">
                    <a:lumMod val="50000"/>
                  </a:schemeClr>
                </a:solidFill>
                <a:latin typeface="Arial" pitchFamily="34" charset="0"/>
                <a:cs typeface="Arial" pitchFamily="34" charset="0"/>
              </a:rPr>
              <a:t>На начальном этапе</a:t>
            </a:r>
            <a:r>
              <a:rPr lang="ru-RU" sz="1400" i="1" dirty="0">
                <a:solidFill>
                  <a:schemeClr val="accent1">
                    <a:lumMod val="50000"/>
                  </a:schemeClr>
                </a:solidFill>
                <a:latin typeface="Arial" pitchFamily="34" charset="0"/>
                <a:cs typeface="Arial" pitchFamily="34" charset="0"/>
              </a:rPr>
              <a:t> </a:t>
            </a:r>
            <a:r>
              <a:rPr lang="ru-RU" sz="1400" dirty="0">
                <a:solidFill>
                  <a:schemeClr val="accent1">
                    <a:lumMod val="50000"/>
                  </a:schemeClr>
                </a:solidFill>
                <a:latin typeface="Arial" pitchFamily="34" charset="0"/>
                <a:cs typeface="Arial" pitchFamily="34" charset="0"/>
              </a:rPr>
              <a:t>работы для анализа берутся двухсложные слова, состоящие из прямых открытых слогов, произношение и написание которых совпадают (Маша, лиса).</a:t>
            </a:r>
            <a:r>
              <a:rPr lang="ru-RU" sz="1400" i="1" dirty="0">
                <a:solidFill>
                  <a:schemeClr val="accent1">
                    <a:lumMod val="50000"/>
                  </a:schemeClr>
                </a:solidFill>
                <a:latin typeface="Arial" pitchFamily="34" charset="0"/>
                <a:cs typeface="Arial" pitchFamily="34" charset="0"/>
              </a:rPr>
              <a:t> </a:t>
            </a:r>
            <a:endParaRPr lang="ru-RU" sz="1400" dirty="0">
              <a:solidFill>
                <a:schemeClr val="accent1">
                  <a:lumMod val="50000"/>
                </a:schemeClr>
              </a:solidFill>
              <a:latin typeface="Arial" pitchFamily="34" charset="0"/>
              <a:cs typeface="Arial" pitchFamily="34" charset="0"/>
            </a:endParaRPr>
          </a:p>
          <a:p>
            <a:r>
              <a:rPr lang="ru-RU" sz="1400" dirty="0">
                <a:solidFill>
                  <a:schemeClr val="accent1">
                    <a:lumMod val="50000"/>
                  </a:schemeClr>
                </a:solidFill>
                <a:latin typeface="Arial" pitchFamily="34" charset="0"/>
                <a:cs typeface="Arial" pitchFamily="34" charset="0"/>
              </a:rPr>
              <a:t>Постепенно для анализа вводят слова, состоящие из трех частей (ма-ли-на, кар-ти-на), и только потом слова односложные (сыр, дом), поскольку на них нельзя продемонстрировать, что такое часть слова..</a:t>
            </a:r>
          </a:p>
          <a:p>
            <a:r>
              <a:rPr lang="ru-RU" sz="1400" dirty="0">
                <a:solidFill>
                  <a:schemeClr val="accent1">
                    <a:lumMod val="50000"/>
                  </a:schemeClr>
                </a:solidFill>
                <a:latin typeface="Arial" pitchFamily="34" charset="0"/>
                <a:cs typeface="Arial" pitchFamily="34" charset="0"/>
              </a:rPr>
              <a:t> </a:t>
            </a:r>
            <a:r>
              <a:rPr lang="ru-RU" sz="1400" b="1" dirty="0">
                <a:solidFill>
                  <a:schemeClr val="accent1">
                    <a:lumMod val="50000"/>
                  </a:schemeClr>
                </a:solidFill>
                <a:latin typeface="Arial" pitchFamily="34" charset="0"/>
                <a:cs typeface="Arial" pitchFamily="34" charset="0"/>
              </a:rPr>
              <a:t>Приемы: </a:t>
            </a:r>
          </a:p>
          <a:p>
            <a:pPr>
              <a:buFont typeface="Wingdings" pitchFamily="2" charset="2"/>
              <a:buChar char="q"/>
            </a:pPr>
            <a:r>
              <a:rPr lang="ru-RU" sz="1400" dirty="0">
                <a:solidFill>
                  <a:schemeClr val="accent1">
                    <a:lumMod val="50000"/>
                  </a:schemeClr>
                </a:solidFill>
                <a:latin typeface="Arial" pitchFamily="34" charset="0"/>
                <a:cs typeface="Arial" pitchFamily="34" charset="0"/>
              </a:rPr>
              <a:t>количественный и порядковый счет слогов в слове; подсчет прикасаний тыльной стороны ладони к подбородку при произнесении слова; </a:t>
            </a:r>
          </a:p>
          <a:p>
            <a:pPr>
              <a:buFont typeface="Wingdings" pitchFamily="2" charset="2"/>
              <a:buChar char="q"/>
            </a:pPr>
            <a:r>
              <a:rPr lang="ru-RU" sz="1400" dirty="0">
                <a:solidFill>
                  <a:schemeClr val="accent1">
                    <a:lumMod val="50000"/>
                  </a:schemeClr>
                </a:solidFill>
                <a:latin typeface="Arial" pitchFamily="34" charset="0"/>
                <a:cs typeface="Arial" pitchFamily="34" charset="0"/>
              </a:rPr>
              <a:t>схематическое изображение слогового состава слова (как и при ознакомлении с составом предложения); </a:t>
            </a:r>
          </a:p>
          <a:p>
            <a:pPr>
              <a:buFont typeface="Wingdings" pitchFamily="2" charset="2"/>
              <a:buChar char="q"/>
            </a:pPr>
            <a:r>
              <a:rPr lang="ru-RU" sz="1400" dirty="0">
                <a:solidFill>
                  <a:schemeClr val="accent1">
                    <a:lumMod val="50000"/>
                  </a:schemeClr>
                </a:solidFill>
                <a:latin typeface="Arial" pitchFamily="34" charset="0"/>
                <a:cs typeface="Arial" pitchFamily="34" charset="0"/>
              </a:rPr>
              <a:t>речевая игра «Живые слоги» (по типу игры «Живые слова»); </a:t>
            </a:r>
          </a:p>
          <a:p>
            <a:pPr>
              <a:buFont typeface="Wingdings" pitchFamily="2" charset="2"/>
              <a:buChar char="q"/>
            </a:pPr>
            <a:r>
              <a:rPr lang="ru-RU" sz="1400" dirty="0">
                <a:solidFill>
                  <a:schemeClr val="accent1">
                    <a:lumMod val="50000"/>
                  </a:schemeClr>
                </a:solidFill>
                <a:latin typeface="Arial" pitchFamily="34" charset="0"/>
                <a:cs typeface="Arial" pitchFamily="34" charset="0"/>
              </a:rPr>
              <a:t>произнесение слова по слогам ,соотнесение со схемой; </a:t>
            </a:r>
          </a:p>
          <a:p>
            <a:pPr>
              <a:buFont typeface="Wingdings" pitchFamily="2" charset="2"/>
              <a:buChar char="q"/>
            </a:pPr>
            <a:r>
              <a:rPr lang="ru-RU" sz="1400" dirty="0">
                <a:solidFill>
                  <a:schemeClr val="accent1">
                    <a:lumMod val="50000"/>
                  </a:schemeClr>
                </a:solidFill>
                <a:latin typeface="Arial" pitchFamily="34" charset="0"/>
                <a:cs typeface="Arial" pitchFamily="34" charset="0"/>
              </a:rPr>
              <a:t>подбор слов с заданным количеством слогов (на материале игрушек, окружающих предметов, картин, по схемам, по словесным заданиям); </a:t>
            </a:r>
          </a:p>
          <a:p>
            <a:pPr>
              <a:buFont typeface="Wingdings" pitchFamily="2" charset="2"/>
              <a:buChar char="q"/>
            </a:pPr>
            <a:r>
              <a:rPr lang="ru-RU" sz="1400" dirty="0">
                <a:solidFill>
                  <a:schemeClr val="accent1">
                    <a:lumMod val="50000"/>
                  </a:schemeClr>
                </a:solidFill>
                <a:latin typeface="Arial" pitchFamily="34" charset="0"/>
                <a:cs typeface="Arial" pitchFamily="34" charset="0"/>
              </a:rPr>
              <a:t>подбор слов с заданным слогом </a:t>
            </a:r>
            <a:r>
              <a:rPr lang="ru-RU" sz="1400" i="1" dirty="0">
                <a:solidFill>
                  <a:schemeClr val="accent1">
                    <a:lumMod val="50000"/>
                  </a:schemeClr>
                </a:solidFill>
                <a:latin typeface="Arial" pitchFamily="34" charset="0"/>
                <a:cs typeface="Arial" pitchFamily="34" charset="0"/>
              </a:rPr>
              <a:t>(ма, ли, лу), </a:t>
            </a:r>
            <a:r>
              <a:rPr lang="ru-RU" sz="1400" dirty="0">
                <a:solidFill>
                  <a:schemeClr val="accent1">
                    <a:lumMod val="50000"/>
                  </a:schemeClr>
                </a:solidFill>
                <a:latin typeface="Arial" pitchFamily="34" charset="0"/>
                <a:cs typeface="Arial" pitchFamily="34" charset="0"/>
              </a:rPr>
              <a:t>дополнение слога до полного слова; </a:t>
            </a:r>
          </a:p>
          <a:p>
            <a:pPr>
              <a:buFont typeface="Wingdings" pitchFamily="2" charset="2"/>
              <a:buChar char="q"/>
            </a:pPr>
            <a:r>
              <a:rPr lang="ru-RU" sz="1400" dirty="0">
                <a:solidFill>
                  <a:schemeClr val="accent1">
                    <a:lumMod val="50000"/>
                  </a:schemeClr>
                </a:solidFill>
                <a:latin typeface="Arial" pitchFamily="34" charset="0"/>
                <a:cs typeface="Arial" pitchFamily="34" charset="0"/>
              </a:rPr>
              <a:t>«превращение» коротких слов в длинные и наоборот, соответственное изменение схем слогового строения слова</a:t>
            </a:r>
            <a:r>
              <a:rPr lang="ru-RU" sz="1400" i="1" dirty="0">
                <a:solidFill>
                  <a:schemeClr val="accent1">
                    <a:lumMod val="50000"/>
                  </a:schemeClr>
                </a:solidFill>
                <a:latin typeface="Arial" pitchFamily="34" charset="0"/>
                <a:cs typeface="Arial" pitchFamily="34" charset="0"/>
              </a:rPr>
              <a:t>(лиса, лисица, лисонька), </a:t>
            </a:r>
          </a:p>
          <a:p>
            <a:pPr>
              <a:buFont typeface="Wingdings" pitchFamily="2" charset="2"/>
              <a:buChar char="q"/>
            </a:pPr>
            <a:r>
              <a:rPr lang="ru-RU" sz="1400" dirty="0">
                <a:solidFill>
                  <a:schemeClr val="accent1">
                    <a:lumMod val="50000"/>
                  </a:schemeClr>
                </a:solidFill>
                <a:latin typeface="Arial" pitchFamily="34" charset="0"/>
                <a:cs typeface="Arial" pitchFamily="34" charset="0"/>
              </a:rPr>
              <a:t>намеренные ошибки воспитателя при слоговом произнесении слов в процессе работы со схемой и исправление ошибок детьми с соответствующими умозаключениями; </a:t>
            </a:r>
          </a:p>
          <a:p>
            <a:pPr>
              <a:buFont typeface="Wingdings" pitchFamily="2" charset="2"/>
              <a:buChar char="q"/>
            </a:pPr>
            <a:r>
              <a:rPr lang="ru-RU" sz="1400" dirty="0">
                <a:solidFill>
                  <a:schemeClr val="accent1">
                    <a:lumMod val="50000"/>
                  </a:schemeClr>
                </a:solidFill>
                <a:latin typeface="Arial" pitchFamily="34" charset="0"/>
                <a:cs typeface="Arial" pitchFamily="34" charset="0"/>
              </a:rPr>
              <a:t>перестановка слогов в слове (трансформация слов): </a:t>
            </a:r>
            <a:r>
              <a:rPr lang="ru-RU" sz="1400" i="1" dirty="0">
                <a:solidFill>
                  <a:schemeClr val="accent1">
                    <a:lumMod val="50000"/>
                  </a:schemeClr>
                </a:solidFill>
                <a:latin typeface="Arial" pitchFamily="34" charset="0"/>
                <a:cs typeface="Arial" pitchFamily="34" charset="0"/>
              </a:rPr>
              <a:t>мышка — камыш, банка — кабан; </a:t>
            </a:r>
          </a:p>
          <a:p>
            <a:pPr>
              <a:buFont typeface="Wingdings" pitchFamily="2" charset="2"/>
              <a:buChar char="q"/>
            </a:pPr>
            <a:r>
              <a:rPr lang="ru-RU" sz="1400" dirty="0">
                <a:solidFill>
                  <a:schemeClr val="accent1">
                    <a:lumMod val="50000"/>
                  </a:schemeClr>
                </a:solidFill>
                <a:latin typeface="Arial" pitchFamily="34" charset="0"/>
                <a:cs typeface="Arial" pitchFamily="34" charset="0"/>
              </a:rPr>
              <a:t>разнообразные игровые приемы: «Кто быстрее увидит предметы, в названии которых два (три) слога»; </a:t>
            </a:r>
          </a:p>
          <a:p>
            <a:pPr>
              <a:buFont typeface="Wingdings" pitchFamily="2" charset="2"/>
              <a:buChar char="q"/>
            </a:pPr>
            <a:r>
              <a:rPr lang="ru-RU" sz="1400" dirty="0">
                <a:solidFill>
                  <a:schemeClr val="accent1">
                    <a:lumMod val="50000"/>
                  </a:schemeClr>
                </a:solidFill>
                <a:latin typeface="Arial" pitchFamily="34" charset="0"/>
                <a:cs typeface="Arial" pitchFamily="34" charset="0"/>
              </a:rPr>
              <a:t>загадывание загадок о предметах, в названии которых определенное количество слогов; </a:t>
            </a:r>
          </a:p>
          <a:p>
            <a:pPr>
              <a:buFont typeface="Wingdings" pitchFamily="2" charset="2"/>
              <a:buChar char="q"/>
            </a:pPr>
            <a:r>
              <a:rPr lang="ru-RU" sz="1400" dirty="0">
                <a:solidFill>
                  <a:schemeClr val="accent1">
                    <a:lumMod val="50000"/>
                  </a:schemeClr>
                </a:solidFill>
                <a:latin typeface="Arial" pitchFamily="34" charset="0"/>
                <a:cs typeface="Arial" pitchFamily="34" charset="0"/>
              </a:rPr>
              <a:t>«Как мишутка учился говорить» — медведь учит мишку произносить слова по частям; </a:t>
            </a:r>
          </a:p>
          <a:p>
            <a:pPr>
              <a:buFont typeface="Wingdings" pitchFamily="2" charset="2"/>
              <a:buChar char="q"/>
            </a:pPr>
            <a:r>
              <a:rPr lang="ru-RU" sz="1400" dirty="0">
                <a:solidFill>
                  <a:schemeClr val="accent1">
                    <a:lumMod val="50000"/>
                  </a:schemeClr>
                </a:solidFill>
                <a:latin typeface="Arial" pitchFamily="34" charset="0"/>
                <a:cs typeface="Arial" pitchFamily="34" charset="0"/>
              </a:rPr>
              <a:t>«Магазин игрушек» — продавец дает игрушку покупателю, если тот правильно произнесет ее название по слогам;</a:t>
            </a:r>
          </a:p>
          <a:p>
            <a:pPr>
              <a:buFont typeface="Wingdings" pitchFamily="2" charset="2"/>
              <a:buChar char="q"/>
            </a:pPr>
            <a:r>
              <a:rPr lang="ru-RU" sz="1400" dirty="0">
                <a:solidFill>
                  <a:schemeClr val="accent1">
                    <a:lumMod val="50000"/>
                  </a:schemeClr>
                </a:solidFill>
                <a:latin typeface="Arial" pitchFamily="34" charset="0"/>
                <a:cs typeface="Arial" pitchFamily="34" charset="0"/>
              </a:rPr>
              <a:t>«Накорми животное» — дети называют слова, обозначающие предметы питания и состоящие из разного количества слогов; </a:t>
            </a:r>
          </a:p>
          <a:p>
            <a:endParaRPr lang="ru-RU" sz="1400" dirty="0">
              <a:solidFill>
                <a:schemeClr val="accent1">
                  <a:lumMod val="50000"/>
                </a:schemeClr>
              </a:solidFill>
              <a:latin typeface="Arial" pitchFamily="34" charset="0"/>
              <a:cs typeface="Arial" pitchFamily="34" charset="0"/>
            </a:endParaRPr>
          </a:p>
          <a:p>
            <a:endParaRPr lang="ru-RU" sz="1400" dirty="0"/>
          </a:p>
          <a:p>
            <a:endParaRPr lang="ru-RU"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валера\Desktop\родители\slogi.png"/>
          <p:cNvPicPr>
            <a:picLocks noChangeAspect="1" noChangeArrowheads="1"/>
          </p:cNvPicPr>
          <p:nvPr/>
        </p:nvPicPr>
        <p:blipFill>
          <a:blip r:embed="rId2" cstate="print"/>
          <a:srcRect/>
          <a:stretch>
            <a:fillRect/>
          </a:stretch>
        </p:blipFill>
        <p:spPr bwMode="auto">
          <a:xfrm>
            <a:off x="507005" y="908720"/>
            <a:ext cx="8143931" cy="5664692"/>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42918"/>
          </a:xfrm>
        </p:spPr>
        <p:txBody>
          <a:bodyPr>
            <a:normAutofit/>
          </a:bodyPr>
          <a:lstStyle/>
          <a:p>
            <a:r>
              <a:rPr lang="ru-RU" sz="3200" b="1" dirty="0">
                <a:solidFill>
                  <a:srgbClr val="FF0000"/>
                </a:solidFill>
              </a:rPr>
              <a:t>Развитие графических навыков</a:t>
            </a:r>
          </a:p>
        </p:txBody>
      </p:sp>
      <p:sp>
        <p:nvSpPr>
          <p:cNvPr id="3" name="TextBox 2"/>
          <p:cNvSpPr txBox="1"/>
          <p:nvPr/>
        </p:nvSpPr>
        <p:spPr>
          <a:xfrm>
            <a:off x="142844" y="571481"/>
            <a:ext cx="8786874" cy="6832640"/>
          </a:xfrm>
          <a:prstGeom prst="rect">
            <a:avLst/>
          </a:prstGeom>
          <a:noFill/>
        </p:spPr>
        <p:txBody>
          <a:bodyPr wrap="square" rtlCol="0">
            <a:spAutoFit/>
          </a:bodyPr>
          <a:lstStyle/>
          <a:p>
            <a:r>
              <a:rPr lang="ru-RU" sz="1400" dirty="0">
                <a:solidFill>
                  <a:schemeClr val="accent1">
                    <a:lumMod val="50000"/>
                  </a:schemeClr>
                </a:solidFill>
                <a:latin typeface="Arial" pitchFamily="34" charset="0"/>
                <a:cs typeface="Arial" pitchFamily="34" charset="0"/>
              </a:rPr>
              <a:t>Письмо, как и чтение, невозможно без высокого уровня развития устной речи, являющейся базой для их формирования, ее осознания и анализа, а также без развития общей способности к аналитико-синтетической деятельности.</a:t>
            </a:r>
          </a:p>
          <a:p>
            <a:r>
              <a:rPr lang="ru-RU" sz="1400" dirty="0">
                <a:solidFill>
                  <a:schemeClr val="accent1">
                    <a:lumMod val="50000"/>
                  </a:schemeClr>
                </a:solidFill>
                <a:latin typeface="Arial" pitchFamily="34" charset="0"/>
                <a:cs typeface="Arial" pitchFamily="34" charset="0"/>
              </a:rPr>
              <a:t>Еще один аспект подготовки к письму связан непосредственно с овладением техникой письма, двигательной стороной графического навыка, формированием психомоторной готовности к письму. Начальный этап овладения навыком письма представляет для детей большую трудность, требует выработки плавных, ритмических, хорошо координированных движений кисти руки, тонких пространственных ориентировок, хорошего глазомера. Эти трудности преодолеваются путем длительных, систематических упражнений.</a:t>
            </a:r>
          </a:p>
          <a:p>
            <a:r>
              <a:rPr lang="ru-RU" sz="1400" b="1" dirty="0">
                <a:solidFill>
                  <a:schemeClr val="accent1">
                    <a:lumMod val="50000"/>
                  </a:schemeClr>
                </a:solidFill>
                <a:latin typeface="Arial" pitchFamily="34" charset="0"/>
                <a:cs typeface="Arial" pitchFamily="34" charset="0"/>
              </a:rPr>
              <a:t>Задачи подготовки руки и глаза к письму в подготовительной группе:</a:t>
            </a:r>
          </a:p>
          <a:p>
            <a:r>
              <a:rPr lang="ru-RU" sz="1400" dirty="0">
                <a:solidFill>
                  <a:schemeClr val="accent1">
                    <a:lumMod val="50000"/>
                  </a:schemeClr>
                </a:solidFill>
                <a:latin typeface="Arial" pitchFamily="34" charset="0"/>
                <a:cs typeface="Arial" pitchFamily="34" charset="0"/>
              </a:rPr>
              <a:t>1. Развитие точности зрительного восприятия, формирование умения вычленять элементы из целого и вновь объединять их в целое, развитие точности пространственной дифференцировки.</a:t>
            </a:r>
          </a:p>
          <a:p>
            <a:r>
              <a:rPr lang="ru-RU" sz="1400" dirty="0">
                <a:solidFill>
                  <a:schemeClr val="accent1">
                    <a:lumMod val="50000"/>
                  </a:schemeClr>
                </a:solidFill>
                <a:latin typeface="Arial" pitchFamily="34" charset="0"/>
                <a:cs typeface="Arial" pitchFamily="34" charset="0"/>
              </a:rPr>
              <a:t>2. Развитие ориентировки в пространстве по направлениям (вправо, влево, правая сторона, левая сторона, клеточка).</a:t>
            </a:r>
          </a:p>
          <a:p>
            <a:r>
              <a:rPr lang="ru-RU" sz="1400" dirty="0">
                <a:solidFill>
                  <a:schemeClr val="accent1">
                    <a:lumMod val="50000"/>
                  </a:schemeClr>
                </a:solidFill>
                <a:latin typeface="Arial" pitchFamily="34" charset="0"/>
                <a:cs typeface="Arial" pitchFamily="34" charset="0"/>
              </a:rPr>
              <a:t>3. Ознакомление с правилами письма: пишут слева направо; последовательно заполняют страницу, сохраняя одинаковую величину элементов, равное расстояние между ними.</a:t>
            </a:r>
          </a:p>
          <a:p>
            <a:r>
              <a:rPr lang="ru-RU" sz="1400" dirty="0">
                <a:solidFill>
                  <a:schemeClr val="accent1">
                    <a:lumMod val="50000"/>
                  </a:schemeClr>
                </a:solidFill>
                <a:latin typeface="Arial" pitchFamily="34" charset="0"/>
                <a:cs typeface="Arial" pitchFamily="34" charset="0"/>
              </a:rPr>
              <a:t>4. Подготовка мелкой мускулатуры руки к письму и выработка умения управлять своими движениями в соответствии с поставленной задачей (штриховка, рисование бордюров)</a:t>
            </a:r>
          </a:p>
          <a:p>
            <a:r>
              <a:rPr lang="ru-RU" sz="1400" dirty="0">
                <a:solidFill>
                  <a:schemeClr val="accent1">
                    <a:lumMod val="50000"/>
                  </a:schemeClr>
                </a:solidFill>
                <a:latin typeface="Arial" pitchFamily="34" charset="0"/>
                <a:cs typeface="Arial" pitchFamily="34" charset="0"/>
              </a:rPr>
              <a:t>5. Выработка умения сопровождать словесными объяснениями свои наблюдения и действия.</a:t>
            </a:r>
          </a:p>
          <a:p>
            <a:r>
              <a:rPr lang="ru-RU" sz="1400" dirty="0">
                <a:solidFill>
                  <a:schemeClr val="accent1">
                    <a:lumMod val="50000"/>
                  </a:schemeClr>
                </a:solidFill>
                <a:latin typeface="Arial" pitchFamily="34" charset="0"/>
                <a:cs typeface="Arial" pitchFamily="34" charset="0"/>
              </a:rPr>
              <a:t>6. Обучение соблюдению при выполнении приготовительных упражнений к письму определенных гигиенических требований (расположение тетради, посадка за столом, поза пишущего, расстояние глаз от тетради, правила держания ручки, карандаша).</a:t>
            </a:r>
          </a:p>
          <a:p>
            <a:r>
              <a:rPr lang="ru-RU" sz="1400" dirty="0">
                <a:solidFill>
                  <a:schemeClr val="accent1">
                    <a:lumMod val="50000"/>
                  </a:schemeClr>
                </a:solidFill>
                <a:latin typeface="Arial" pitchFamily="34" charset="0"/>
                <a:cs typeface="Arial" pitchFamily="34" charset="0"/>
              </a:rPr>
              <a:t>Целесообразно проводить и специально подобранные подготовительные упражнения: обводку и штриховку геометрических фигур, контурных изображений овощей, фруктов, грибов, листьев; рисование предметов, напоминающих элементы букв (флажки, кружки, огурец, удочка и др.) </a:t>
            </a:r>
          </a:p>
          <a:p>
            <a:r>
              <a:rPr lang="ru-RU" sz="1400" dirty="0">
                <a:solidFill>
                  <a:schemeClr val="accent1">
                    <a:lumMod val="50000"/>
                  </a:schemeClr>
                </a:solidFill>
                <a:latin typeface="Arial" pitchFamily="34" charset="0"/>
                <a:cs typeface="Arial" pitchFamily="34" charset="0"/>
              </a:rPr>
              <a:t> </a:t>
            </a:r>
          </a:p>
          <a:p>
            <a:r>
              <a:rPr lang="ru-RU" sz="1400" dirty="0">
                <a:solidFill>
                  <a:schemeClr val="accent1">
                    <a:lumMod val="50000"/>
                  </a:schemeClr>
                </a:solidFill>
                <a:latin typeface="Arial" pitchFamily="34" charset="0"/>
                <a:cs typeface="Arial" pitchFamily="34" charset="0"/>
              </a:rPr>
              <a:t>В процессе этих упражнений обращается внимание на развитие глазомера и точности зрительного восприятия, пространственных ориентировок на листе тетради, соблюдение гигиенических правил при письме.</a:t>
            </a:r>
          </a:p>
          <a:p>
            <a:r>
              <a:rPr lang="ru-RU" sz="1400" dirty="0">
                <a:solidFill>
                  <a:schemeClr val="accent1">
                    <a:lumMod val="50000"/>
                  </a:schemeClr>
                </a:solidFill>
              </a:rPr>
              <a:t> </a:t>
            </a:r>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0"/>
            <a:ext cx="5957267" cy="707886"/>
          </a:xfrm>
          <a:prstGeom prst="rect">
            <a:avLst/>
          </a:prstGeom>
        </p:spPr>
        <p:txBody>
          <a:bodyPr wrap="square">
            <a:spAutoFit/>
          </a:bodyPr>
          <a:lstStyle/>
          <a:p>
            <a:pPr algn="ctr">
              <a:defRPr/>
            </a:pPr>
            <a:r>
              <a:rPr lang="ru-RU" sz="4000" u="sng" kern="0" dirty="0">
                <a:solidFill>
                  <a:srgbClr val="FF0000"/>
                </a:solidFill>
                <a:latin typeface="Times New Roman" pitchFamily="18" charset="0"/>
                <a:cs typeface="Times New Roman" pitchFamily="18" charset="0"/>
              </a:rPr>
              <a:t>Литература</a:t>
            </a:r>
            <a:endParaRPr lang="ru-RU" sz="4000" u="sng" dirty="0">
              <a:solidFill>
                <a:srgbClr val="FF0000"/>
              </a:solidFill>
              <a:latin typeface="Arial" charset="0"/>
            </a:endParaRPr>
          </a:p>
        </p:txBody>
      </p:sp>
      <p:sp>
        <p:nvSpPr>
          <p:cNvPr id="32771" name="Rectangle 1"/>
          <p:cNvSpPr>
            <a:spLocks noChangeArrowheads="1"/>
          </p:cNvSpPr>
          <p:nvPr/>
        </p:nvSpPr>
        <p:spPr bwMode="auto">
          <a:xfrm>
            <a:off x="142875" y="500331"/>
            <a:ext cx="8858250" cy="6247864"/>
          </a:xfrm>
          <a:prstGeom prst="rect">
            <a:avLst/>
          </a:prstGeom>
          <a:noFill/>
          <a:ln w="9525">
            <a:noFill/>
            <a:miter lim="800000"/>
            <a:headEnd/>
            <a:tailEnd/>
          </a:ln>
        </p:spPr>
        <p:txBody>
          <a:bodyPr anchor="ctr">
            <a:spAutoFit/>
          </a:bodyPr>
          <a:lstStyle/>
          <a:p>
            <a:pPr eaLnBrk="0" hangingPunct="0">
              <a:defRPr/>
            </a:pPr>
            <a:r>
              <a:rPr lang="ru-RU" sz="2000" dirty="0">
                <a:latin typeface="Arial" pitchFamily="34" charset="0"/>
                <a:cs typeface="Arial" pitchFamily="34" charset="0"/>
              </a:rPr>
              <a:t>1.Дурова Н.В. </a:t>
            </a:r>
            <a:r>
              <a:rPr lang="ru-RU" sz="2000" dirty="0" err="1">
                <a:latin typeface="Arial" pitchFamily="34" charset="0"/>
                <a:cs typeface="Arial" pitchFamily="34" charset="0"/>
              </a:rPr>
              <a:t>Фонематика</a:t>
            </a:r>
            <a:r>
              <a:rPr lang="ru-RU" sz="2000" dirty="0">
                <a:latin typeface="Arial" pitchFamily="34" charset="0"/>
                <a:cs typeface="Arial" pitchFamily="34" charset="0"/>
              </a:rPr>
              <a:t>. М., Мозаика-Синтез</a:t>
            </a:r>
          </a:p>
          <a:p>
            <a:pPr eaLnBrk="0" hangingPunct="0">
              <a:defRPr/>
            </a:pPr>
            <a:r>
              <a:rPr lang="ru-RU" sz="2000" dirty="0">
                <a:latin typeface="Arial" pitchFamily="34" charset="0"/>
                <a:cs typeface="Arial" pitchFamily="34" charset="0"/>
              </a:rPr>
              <a:t>2.Зуева Л.И., Н.Ю. </a:t>
            </a:r>
            <a:r>
              <a:rPr lang="ru-RU" sz="2000" dirty="0" err="1">
                <a:latin typeface="Arial" pitchFamily="34" charset="0"/>
                <a:cs typeface="Arial" pitchFamily="34" charset="0"/>
              </a:rPr>
              <a:t>Костылева</a:t>
            </a:r>
            <a:r>
              <a:rPr lang="ru-RU" sz="2000" dirty="0">
                <a:latin typeface="Arial" pitchFamily="34" charset="0"/>
                <a:cs typeface="Arial" pitchFamily="34" charset="0"/>
              </a:rPr>
              <a:t>, О.П. </a:t>
            </a:r>
            <a:r>
              <a:rPr lang="ru-RU" sz="2000" dirty="0" err="1">
                <a:latin typeface="Arial" pitchFamily="34" charset="0"/>
                <a:cs typeface="Arial" pitchFamily="34" charset="0"/>
              </a:rPr>
              <a:t>Солошенко</a:t>
            </a:r>
            <a:r>
              <a:rPr lang="ru-RU" sz="2000" dirty="0">
                <a:latin typeface="Arial" pitchFamily="34" charset="0"/>
                <a:cs typeface="Arial" pitchFamily="34" charset="0"/>
              </a:rPr>
              <a:t>. Занимательные упражнения по развитию речи. 4 альбома. М.: Артель, 2003.</a:t>
            </a:r>
            <a:br>
              <a:rPr lang="ru-RU" sz="2000" dirty="0">
                <a:latin typeface="Arial" pitchFamily="34" charset="0"/>
                <a:cs typeface="Arial" pitchFamily="34" charset="0"/>
              </a:rPr>
            </a:br>
            <a:r>
              <a:rPr lang="ru-RU" sz="2000" dirty="0">
                <a:latin typeface="Arial" pitchFamily="34" charset="0"/>
                <a:cs typeface="Arial" pitchFamily="34" charset="0"/>
              </a:rPr>
              <a:t>3.Игры в логопедической работе с детьми. Под ред.В.И. Селиверстова. – М.: П, 1981.</a:t>
            </a:r>
          </a:p>
          <a:p>
            <a:pPr eaLnBrk="0" hangingPunct="0">
              <a:defRPr/>
            </a:pPr>
            <a:r>
              <a:rPr lang="ru-RU" sz="2000" dirty="0">
                <a:latin typeface="Arial" pitchFamily="34" charset="0"/>
                <a:cs typeface="Arial" pitchFamily="34" charset="0"/>
              </a:rPr>
              <a:t>4.Козырева Л.М."Развитие речи. Дети 5-7 лет" </a:t>
            </a:r>
          </a:p>
          <a:p>
            <a:pPr eaLnBrk="0" hangingPunct="0">
              <a:defRPr/>
            </a:pPr>
            <a:r>
              <a:rPr lang="ru-RU" sz="2000" dirty="0">
                <a:latin typeface="Arial" pitchFamily="34" charset="0"/>
                <a:cs typeface="Arial" pitchFamily="34" charset="0"/>
              </a:rPr>
              <a:t>5.Колесникова Е.В. "Развитие звуковой культуры речи у детей 3-4 лет"</a:t>
            </a:r>
          </a:p>
          <a:p>
            <a:pPr eaLnBrk="0" hangingPunct="0">
              <a:defRPr/>
            </a:pPr>
            <a:r>
              <a:rPr lang="ru-RU" sz="2000" dirty="0">
                <a:latin typeface="Arial" pitchFamily="34" charset="0"/>
                <a:cs typeface="Arial" pitchFamily="34" charset="0"/>
              </a:rPr>
              <a:t>6.Колесникова Е.В. Развитие фонематического слуха у детей 4-5лет. М.,1999.</a:t>
            </a:r>
          </a:p>
          <a:p>
            <a:pPr eaLnBrk="0" hangingPunct="0">
              <a:defRPr/>
            </a:pPr>
            <a:r>
              <a:rPr lang="ru-RU" sz="2000" dirty="0">
                <a:latin typeface="Arial" pitchFamily="34" charset="0"/>
                <a:cs typeface="Arial" pitchFamily="34" charset="0"/>
              </a:rPr>
              <a:t>7.Кравченко И.А. Игры и упражнения со звуками и словами. М., 1999.</a:t>
            </a:r>
          </a:p>
          <a:p>
            <a:pPr eaLnBrk="0" hangingPunct="0">
              <a:defRPr/>
            </a:pPr>
            <a:r>
              <a:rPr lang="ru-RU" sz="2000" dirty="0">
                <a:latin typeface="Arial" pitchFamily="34" charset="0"/>
                <a:cs typeface="Arial" pitchFamily="34" charset="0"/>
              </a:rPr>
              <a:t>8.Лукина Н.А., </a:t>
            </a:r>
            <a:r>
              <a:rPr lang="ru-RU" sz="2000" dirty="0" err="1">
                <a:latin typeface="Arial" pitchFamily="34" charset="0"/>
                <a:cs typeface="Arial" pitchFamily="34" charset="0"/>
              </a:rPr>
              <a:t>Никкинен</a:t>
            </a:r>
            <a:r>
              <a:rPr lang="ru-RU" sz="2000" dirty="0">
                <a:latin typeface="Arial" pitchFamily="34" charset="0"/>
                <a:cs typeface="Arial" pitchFamily="34" charset="0"/>
              </a:rPr>
              <a:t> И.И. Научи меня слышать. СПБ, Паритет,2003.</a:t>
            </a:r>
          </a:p>
          <a:p>
            <a:pPr eaLnBrk="0" hangingPunct="0">
              <a:defRPr/>
            </a:pPr>
            <a:r>
              <a:rPr lang="ru-RU" sz="2000" dirty="0">
                <a:latin typeface="Arial" pitchFamily="34" charset="0"/>
                <a:cs typeface="Arial" pitchFamily="34" charset="0"/>
              </a:rPr>
              <a:t>9.Максаков А.И. Правильно ли говорит ваш ребенок. М., Просвещение, 1988.</a:t>
            </a:r>
          </a:p>
          <a:p>
            <a:pPr eaLnBrk="0" hangingPunct="0">
              <a:defRPr/>
            </a:pPr>
            <a:r>
              <a:rPr lang="ru-RU" sz="2000" dirty="0">
                <a:latin typeface="Arial" pitchFamily="34" charset="0"/>
                <a:cs typeface="Arial" pitchFamily="34" charset="0"/>
              </a:rPr>
              <a:t>10.Максаков А.И. "Учите, играя"  </a:t>
            </a:r>
            <a:br>
              <a:rPr lang="ru-RU" sz="2000" dirty="0">
                <a:latin typeface="Arial" pitchFamily="34" charset="0"/>
                <a:cs typeface="Arial" pitchFamily="34" charset="0"/>
              </a:rPr>
            </a:br>
            <a:r>
              <a:rPr lang="ru-RU" sz="2000" dirty="0">
                <a:latin typeface="Arial" pitchFamily="34" charset="0"/>
                <a:cs typeface="Arial" pitchFamily="34" charset="0"/>
              </a:rPr>
              <a:t>11.Придумай слово: Речевые игры и упражнения для дошкольников. Под ред. О.С. Ушаковой. – М.: Изд-во Института Психотерапии, 2003.</a:t>
            </a:r>
            <a:br>
              <a:rPr lang="ru-RU" sz="2000" dirty="0">
                <a:latin typeface="Arial" pitchFamily="34" charset="0"/>
                <a:cs typeface="Arial" pitchFamily="34" charset="0"/>
              </a:rPr>
            </a:br>
            <a:r>
              <a:rPr lang="ru-RU" sz="2000" dirty="0">
                <a:latin typeface="Arial" pitchFamily="34" charset="0"/>
                <a:cs typeface="Arial" pitchFamily="34" charset="0"/>
              </a:rPr>
              <a:t>12. </a:t>
            </a:r>
            <a:r>
              <a:rPr lang="ru-RU" sz="2000" dirty="0" err="1">
                <a:latin typeface="Arial" pitchFamily="34" charset="0"/>
                <a:cs typeface="Arial" pitchFamily="34" charset="0"/>
              </a:rPr>
              <a:t>Тумакова</a:t>
            </a:r>
            <a:r>
              <a:rPr lang="ru-RU" sz="2000" dirty="0">
                <a:latin typeface="Arial" pitchFamily="34" charset="0"/>
                <a:cs typeface="Arial" pitchFamily="34" charset="0"/>
              </a:rPr>
              <a:t> Г.А. Ознакомление дошкольников со звучащим словом. – М.: Просвещение, 1991.</a:t>
            </a:r>
          </a:p>
          <a:p>
            <a:pPr eaLnBrk="0" hangingPunct="0">
              <a:defRPr/>
            </a:pPr>
            <a:r>
              <a:rPr lang="ru-RU" sz="2000" dirty="0">
                <a:latin typeface="Arial" pitchFamily="34" charset="0"/>
                <a:cs typeface="Arial" pitchFamily="34" charset="0"/>
              </a:rPr>
              <a:t>13.Фомичева М.Ф. Воспитание у детей правильного звукопроизношения. – М.: П., любой год издания.</a:t>
            </a:r>
            <a:r>
              <a:rPr lang="ru-RU" dirty="0">
                <a:latin typeface="Arial" pitchFamily="34" charset="0"/>
                <a:cs typeface="Arial" pitchFamily="34" charset="0"/>
              </a:rPr>
              <a:t> </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dou8.siteedu.ru/media/sub/691/uploads/001_8Ua8D2C.jpeg"/>
          <p:cNvPicPr>
            <a:picLocks noChangeAspect="1" noChangeArrowheads="1"/>
          </p:cNvPicPr>
          <p:nvPr/>
        </p:nvPicPr>
        <p:blipFill>
          <a:blip r:embed="rId2" cstate="print"/>
          <a:srcRect/>
          <a:stretch>
            <a:fillRect/>
          </a:stretch>
        </p:blipFill>
        <p:spPr bwMode="auto">
          <a:xfrm>
            <a:off x="611560" y="1866564"/>
            <a:ext cx="7848872" cy="4414991"/>
          </a:xfrm>
          <a:prstGeom prst="rect">
            <a:avLst/>
          </a:prstGeom>
          <a:noFill/>
        </p:spPr>
      </p:pic>
      <p:sp>
        <p:nvSpPr>
          <p:cNvPr id="3" name="TextBox 2"/>
          <p:cNvSpPr txBox="1"/>
          <p:nvPr/>
        </p:nvSpPr>
        <p:spPr>
          <a:xfrm>
            <a:off x="714349" y="260648"/>
            <a:ext cx="7143800" cy="1754326"/>
          </a:xfrm>
          <a:prstGeom prst="rect">
            <a:avLst/>
          </a:prstGeom>
          <a:noFill/>
        </p:spPr>
        <p:txBody>
          <a:bodyPr wrap="square" rtlCol="0">
            <a:spAutoFit/>
          </a:bodyPr>
          <a:lstStyle/>
          <a:p>
            <a:pPr algn="ctr"/>
            <a:r>
              <a:rPr lang="ru-RU" sz="5400" b="1" dirty="0">
                <a:solidFill>
                  <a:schemeClr val="accent1">
                    <a:lumMod val="75000"/>
                  </a:schemeClr>
                </a:solidFill>
                <a:effectLst>
                  <a:outerShdw blurRad="38100" dist="38100" dir="2700000" algn="tl">
                    <a:srgbClr val="000000">
                      <a:alpha val="43137"/>
                    </a:srgbClr>
                  </a:outerShdw>
                </a:effectLst>
              </a:rPr>
              <a:t>Спасибо за внимание.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286808" cy="692696"/>
          </a:xfrm>
        </p:spPr>
        <p:txBody>
          <a:bodyPr>
            <a:normAutofit fontScale="90000"/>
          </a:bodyPr>
          <a:lstStyle/>
          <a:p>
            <a:pPr algn="ctr"/>
            <a:r>
              <a:rPr lang="ru-RU" sz="2800" b="1" dirty="0">
                <a:solidFill>
                  <a:srgbClr val="FF0000"/>
                </a:solidFill>
              </a:rPr>
              <a:t>Подготовка к обучению грамоте в разных возрастных группах.   Анализ программы.</a:t>
            </a:r>
          </a:p>
        </p:txBody>
      </p:sp>
      <p:graphicFrame>
        <p:nvGraphicFramePr>
          <p:cNvPr id="5" name="Таблица 4"/>
          <p:cNvGraphicFramePr>
            <a:graphicFrameLocks noGrp="1"/>
          </p:cNvGraphicFramePr>
          <p:nvPr/>
        </p:nvGraphicFramePr>
        <p:xfrm>
          <a:off x="0" y="720434"/>
          <a:ext cx="9144000" cy="6137566"/>
        </p:xfrm>
        <a:graphic>
          <a:graphicData uri="http://schemas.openxmlformats.org/drawingml/2006/table">
            <a:tbl>
              <a:tblPr firstRow="1" bandRow="1">
                <a:tableStyleId>{F5AB1C69-6EDB-4FF4-983F-18BD219EF322}</a:tableStyleId>
              </a:tblPr>
              <a:tblGrid>
                <a:gridCol w="2973658">
                  <a:extLst>
                    <a:ext uri="{9D8B030D-6E8A-4147-A177-3AD203B41FA5}">
                      <a16:colId xmlns:a16="http://schemas.microsoft.com/office/drawing/2014/main" xmlns="" val="20000"/>
                    </a:ext>
                  </a:extLst>
                </a:gridCol>
                <a:gridCol w="3173569">
                  <a:extLst>
                    <a:ext uri="{9D8B030D-6E8A-4147-A177-3AD203B41FA5}">
                      <a16:colId xmlns:a16="http://schemas.microsoft.com/office/drawing/2014/main" xmlns="" val="20001"/>
                    </a:ext>
                  </a:extLst>
                </a:gridCol>
                <a:gridCol w="2996773">
                  <a:extLst>
                    <a:ext uri="{9D8B030D-6E8A-4147-A177-3AD203B41FA5}">
                      <a16:colId xmlns:a16="http://schemas.microsoft.com/office/drawing/2014/main" xmlns="" val="20002"/>
                    </a:ext>
                  </a:extLst>
                </a:gridCol>
              </a:tblGrid>
              <a:tr h="421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a:solidFill>
                            <a:schemeClr val="lt1"/>
                          </a:solidFill>
                          <a:latin typeface="Arial" pitchFamily="34" charset="0"/>
                          <a:ea typeface="+mn-ea"/>
                          <a:cs typeface="Arial" pitchFamily="34" charset="0"/>
                        </a:rPr>
                        <a:t>От 6 лет до 7 лет</a:t>
                      </a:r>
                      <a:endParaRPr lang="ru-RU" sz="1800" dirty="0">
                        <a:latin typeface="Arial" pitchFamily="34" charset="0"/>
                        <a:cs typeface="Arial" pitchFamily="34"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a:solidFill>
                            <a:schemeClr val="lt1"/>
                          </a:solidFill>
                          <a:latin typeface="Arial" pitchFamily="34" charset="0"/>
                          <a:ea typeface="+mn-ea"/>
                          <a:cs typeface="Arial" pitchFamily="34" charset="0"/>
                        </a:rPr>
                        <a:t>От 6 лет до 7 лет</a:t>
                      </a:r>
                      <a:endParaRPr lang="ru-RU" dirty="0">
                        <a:latin typeface="Arial" pitchFamily="34" charset="0"/>
                        <a:cs typeface="Arial" pitchFamily="34" charset="0"/>
                      </a:endParaRP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a:solidFill>
                            <a:schemeClr val="lt1"/>
                          </a:solidFill>
                          <a:latin typeface="Arial" pitchFamily="34" charset="0"/>
                          <a:ea typeface="+mn-ea"/>
                          <a:cs typeface="Arial" pitchFamily="34" charset="0"/>
                        </a:rPr>
                        <a:t>От 6 лет до 7 лет</a:t>
                      </a:r>
                      <a:endParaRPr lang="ru-RU" dirty="0">
                        <a:latin typeface="Arial" pitchFamily="34" charset="0"/>
                        <a:cs typeface="Arial" pitchFamily="34" charset="0"/>
                      </a:endParaRPr>
                    </a:p>
                  </a:txBody>
                  <a:tcPr>
                    <a:solidFill>
                      <a:schemeClr val="accent2">
                        <a:lumMod val="75000"/>
                      </a:schemeClr>
                    </a:solidFill>
                  </a:tcPr>
                </a:tc>
                <a:extLst>
                  <a:ext uri="{0D108BD9-81ED-4DB2-BD59-A6C34878D82A}">
                    <a16:rowId xmlns:a16="http://schemas.microsoft.com/office/drawing/2014/main" xmlns="" val="10000"/>
                  </a:ext>
                </a:extLst>
              </a:tr>
              <a:tr h="5716096">
                <a:tc>
                  <a:txBody>
                    <a:bodyPr/>
                    <a:lstStyle/>
                    <a:p>
                      <a:r>
                        <a:rPr kumimoji="0" lang="ru-RU" sz="1400" kern="1200" dirty="0">
                          <a:solidFill>
                            <a:schemeClr val="dk1"/>
                          </a:solidFill>
                          <a:latin typeface="Arial" pitchFamily="34" charset="0"/>
                          <a:ea typeface="+mn-ea"/>
                          <a:cs typeface="Arial" pitchFamily="34" charset="0"/>
                        </a:rPr>
                        <a:t> </a:t>
                      </a:r>
                      <a:r>
                        <a:rPr kumimoji="0" lang="ru-RU" sz="1800" b="1" kern="1200" dirty="0">
                          <a:solidFill>
                            <a:srgbClr val="FF0000"/>
                          </a:solidFill>
                          <a:latin typeface="Arial" pitchFamily="34" charset="0"/>
                          <a:ea typeface="+mn-ea"/>
                          <a:cs typeface="Arial" pitchFamily="34" charset="0"/>
                        </a:rPr>
                        <a:t>Звуковая культура речи:</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kern="1200" dirty="0">
                          <a:solidFill>
                            <a:schemeClr val="dk1"/>
                          </a:solidFill>
                          <a:latin typeface="Arial" pitchFamily="34" charset="0"/>
                          <a:ea typeface="+mn-ea"/>
                          <a:cs typeface="Arial" pitchFamily="34" charset="0"/>
                        </a:rPr>
                        <a:t>педагог способствует автоматизации и дифференциации сложных </a:t>
                      </a:r>
                      <a:r>
                        <a:rPr kumimoji="0" lang="ru-RU" sz="1400" b="0" i="0" u="none" strike="noStrike" kern="1200" dirty="0">
                          <a:solidFill>
                            <a:schemeClr val="dk1"/>
                          </a:solidFill>
                          <a:latin typeface="Arial" pitchFamily="34" charset="0"/>
                          <a:ea typeface="+mn-ea"/>
                          <a:cs typeface="Arial" pitchFamily="34" charset="0"/>
                        </a:rPr>
                        <a:t>для</a:t>
                      </a:r>
                      <a:r>
                        <a:rPr kumimoji="0" lang="ru-RU" sz="1400" b="1" i="1" u="none" strike="noStrike" kern="1200" dirty="0">
                          <a:solidFill>
                            <a:schemeClr val="dk1"/>
                          </a:solidFill>
                          <a:latin typeface="Arial" pitchFamily="34" charset="0"/>
                          <a:ea typeface="+mn-ea"/>
                          <a:cs typeface="Arial" pitchFamily="34" charset="0"/>
                        </a:rPr>
                        <a:t> </a:t>
                      </a:r>
                      <a:r>
                        <a:rPr kumimoji="0" lang="ru-RU" sz="1400" kern="1200" dirty="0">
                          <a:solidFill>
                            <a:schemeClr val="dk1"/>
                          </a:solidFill>
                          <a:latin typeface="Arial" pitchFamily="34" charset="0"/>
                          <a:ea typeface="+mn-ea"/>
                          <a:cs typeface="Arial" pitchFamily="34" charset="0"/>
                        </a:rPr>
                        <a:t>произношения звуков в речи; проводит работу по исправлению имеющихся нарушений в звукопроизношении.</a:t>
                      </a:r>
                    </a:p>
                    <a:p>
                      <a:r>
                        <a:rPr kumimoji="0" lang="ru-RU" sz="1400" kern="1200" dirty="0">
                          <a:solidFill>
                            <a:schemeClr val="dk1"/>
                          </a:solidFill>
                          <a:latin typeface="Arial" pitchFamily="34" charset="0"/>
                          <a:ea typeface="+mn-ea"/>
                          <a:cs typeface="Arial" pitchFamily="34" charset="0"/>
                        </a:rPr>
                        <a:t>Отрабатывать дикцию: внятно и отчетливо произносить слова и словосочетания с естественной интонацией. Совершенствовать фонематический слух: называть слова с определенным звуком, находить слова с этим звуком в предложении, определять место звука в слове (в начале, в середине, в конце). Развивать интонационную сторону речи (мелодика, ритм, тембр, сила голоса, темп).</a:t>
                      </a:r>
                      <a:endParaRPr lang="ru-RU" sz="1400" dirty="0">
                        <a:latin typeface="Arial" pitchFamily="34" charset="0"/>
                        <a:cs typeface="Arial" pitchFamily="34" charset="0"/>
                      </a:endParaRPr>
                    </a:p>
                    <a:p>
                      <a:pPr>
                        <a:buFont typeface="Wingdings" pitchFamily="2" charset="2"/>
                        <a:buNone/>
                      </a:pPr>
                      <a:endParaRPr lang="ru-RU" sz="1400" dirty="0">
                        <a:solidFill>
                          <a:schemeClr val="tx2">
                            <a:lumMod val="50000"/>
                          </a:schemeClr>
                        </a:solidFill>
                        <a:latin typeface="Arial" pitchFamily="34" charset="0"/>
                        <a:cs typeface="Arial" pitchFamily="34" charset="0"/>
                      </a:endParaRPr>
                    </a:p>
                  </a:txBody>
                  <a:tcPr/>
                </a:tc>
                <a:tc>
                  <a:txBody>
                    <a:bodyPr/>
                    <a:lstStyle/>
                    <a:p>
                      <a:r>
                        <a:rPr kumimoji="0" lang="ru-RU" sz="1600" b="1" kern="1200" dirty="0">
                          <a:solidFill>
                            <a:srgbClr val="FF0000"/>
                          </a:solidFill>
                          <a:latin typeface="Arial" pitchFamily="34" charset="0"/>
                          <a:ea typeface="+mn-ea"/>
                          <a:cs typeface="Arial" pitchFamily="34" charset="0"/>
                        </a:rPr>
                        <a:t>Подготовка детей к обучению грамоте: </a:t>
                      </a:r>
                      <a:r>
                        <a:rPr kumimoji="0" lang="ru-RU" sz="1800" kern="1200" dirty="0">
                          <a:solidFill>
                            <a:schemeClr val="dk1"/>
                          </a:solidFill>
                          <a:latin typeface="Arial" pitchFamily="34" charset="0"/>
                          <a:ea typeface="+mn-ea"/>
                          <a:cs typeface="Arial" pitchFamily="34" charset="0"/>
                        </a:rPr>
                        <a:t>упражнять в составлении предложений из 2-4 слов, членении простых предложений на слова с указанием их последовательности. Формировать у детей умение делить слова на слоги, составлять слова из слогов, делить на слоги трехсложные слова с открытыми слогами; знакомить детей с буквами; читать слоги, слова, простые предложения из 2-3 слов.</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600" b="1" kern="1200" dirty="0">
                          <a:solidFill>
                            <a:srgbClr val="FF0000"/>
                          </a:solidFill>
                          <a:latin typeface="Arial" pitchFamily="34" charset="0"/>
                          <a:ea typeface="+mn-ea"/>
                          <a:cs typeface="Arial" pitchFamily="34" charset="0"/>
                        </a:rPr>
                        <a:t>Подготовка детей к обучению грамоте: </a:t>
                      </a:r>
                      <a:r>
                        <a:rPr kumimoji="0" lang="ru-RU" sz="1400" kern="1200" dirty="0">
                          <a:solidFill>
                            <a:schemeClr val="dk1"/>
                          </a:solidFill>
                          <a:latin typeface="Arial" pitchFamily="34" charset="0"/>
                          <a:ea typeface="+mn-ea"/>
                          <a:cs typeface="Arial" pitchFamily="34" charset="0"/>
                        </a:rPr>
                        <a:t>осознанное отношение к языковым явлениям, помогает освоить звуковой анализ </a:t>
                      </a:r>
                      <a:r>
                        <a:rPr kumimoji="0" lang="ru-RU" sz="1400" kern="1200" dirty="0" err="1">
                          <a:solidFill>
                            <a:schemeClr val="dk1"/>
                          </a:solidFill>
                          <a:latin typeface="Arial" pitchFamily="34" charset="0"/>
                          <a:ea typeface="+mn-ea"/>
                          <a:cs typeface="Arial" pitchFamily="34" charset="0"/>
                        </a:rPr>
                        <a:t>четырехзвуковых</a:t>
                      </a:r>
                      <a:r>
                        <a:rPr kumimoji="0" lang="ru-RU" sz="1400" kern="1200" dirty="0">
                          <a:solidFill>
                            <a:schemeClr val="dk1"/>
                          </a:solidFill>
                          <a:latin typeface="Arial" pitchFamily="34" charset="0"/>
                          <a:ea typeface="+mn-ea"/>
                          <a:cs typeface="Arial" pitchFamily="34" charset="0"/>
                        </a:rPr>
                        <a:t> и </a:t>
                      </a:r>
                      <a:r>
                        <a:rPr kumimoji="0" lang="ru-RU" sz="1400" kern="1200" dirty="0" err="1">
                          <a:solidFill>
                            <a:schemeClr val="dk1"/>
                          </a:solidFill>
                          <a:latin typeface="Arial" pitchFamily="34" charset="0"/>
                          <a:ea typeface="+mn-ea"/>
                          <a:cs typeface="Arial" pitchFamily="34" charset="0"/>
                        </a:rPr>
                        <a:t>пятизвуковых</a:t>
                      </a:r>
                      <a:r>
                        <a:rPr kumimoji="0" lang="ru-RU" sz="1400" kern="1200" dirty="0">
                          <a:solidFill>
                            <a:schemeClr val="dk1"/>
                          </a:solidFill>
                          <a:latin typeface="Arial" pitchFamily="34" charset="0"/>
                          <a:ea typeface="+mn-ea"/>
                          <a:cs typeface="Arial" pitchFamily="34" charset="0"/>
                        </a:rPr>
                        <a:t> слов; закрепляет умение интонационно выделять звуки в слове, определять их последовательность, давать им характеристику, составлять схемы слова, выделять ударный гласный звука в слове; определять количество и последовательность слов в предложении; составлять предложения с заданным количеством слов; ориентироваться на листе, выполнять графические диктанты; штриховку в разных направлениях, обводку; знать названия букв, читать слоги.</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600" b="1" kern="1200" dirty="0">
                        <a:solidFill>
                          <a:srgbClr val="FF0000"/>
                        </a:solidFill>
                        <a:latin typeface="Arial" pitchFamily="34" charset="0"/>
                        <a:ea typeface="+mn-ea"/>
                        <a:cs typeface="Arial" pitchFamily="34" charset="0"/>
                      </a:endParaRPr>
                    </a:p>
                  </a:txBody>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txBody>
          <a:bodyPr>
            <a:noAutofit/>
          </a:bodyPr>
          <a:lstStyle/>
          <a:p>
            <a:pPr algn="ctr"/>
            <a:r>
              <a:rPr lang="ru-RU" sz="4000" b="1" dirty="0">
                <a:solidFill>
                  <a:srgbClr val="FF0000"/>
                </a:solidFill>
              </a:rPr>
              <a:t>Содержание работы по подготовке детей к обучению грамоте</a:t>
            </a:r>
          </a:p>
        </p:txBody>
      </p:sp>
      <p:sp>
        <p:nvSpPr>
          <p:cNvPr id="3" name="TextBox 2"/>
          <p:cNvSpPr txBox="1"/>
          <p:nvPr/>
        </p:nvSpPr>
        <p:spPr>
          <a:xfrm>
            <a:off x="142844" y="1124744"/>
            <a:ext cx="8749636" cy="4524315"/>
          </a:xfrm>
          <a:prstGeom prst="rect">
            <a:avLst/>
          </a:prstGeom>
          <a:noFill/>
        </p:spPr>
        <p:txBody>
          <a:bodyPr wrap="square" rtlCol="0">
            <a:spAutoFit/>
          </a:bodyPr>
          <a:lstStyle/>
          <a:p>
            <a:r>
              <a:rPr lang="ru-RU" b="1" i="1" dirty="0">
                <a:solidFill>
                  <a:schemeClr val="tx2">
                    <a:lumMod val="75000"/>
                  </a:schemeClr>
                </a:solidFill>
                <a:latin typeface="Arial" pitchFamily="34" charset="0"/>
                <a:cs typeface="Arial" pitchFamily="34" charset="0"/>
              </a:rPr>
              <a:t>При определении содержания работы по подготовке к обучению грамоте целесообразно выделить следующие направления:</a:t>
            </a:r>
          </a:p>
          <a:p>
            <a:pPr>
              <a:buFont typeface="Wingdings" pitchFamily="2" charset="2"/>
              <a:buChar char="q"/>
            </a:pPr>
            <a:r>
              <a:rPr lang="ru-RU" dirty="0">
                <a:solidFill>
                  <a:schemeClr val="tx2">
                    <a:lumMod val="75000"/>
                  </a:schemeClr>
                </a:solidFill>
                <a:latin typeface="Arial" pitchFamily="34" charset="0"/>
                <a:cs typeface="Arial" pitchFamily="34" charset="0"/>
              </a:rPr>
              <a:t> ознакомление детей со словом — вычленение слова как самостоятельной смысловой единицы из потока речи;</a:t>
            </a:r>
          </a:p>
          <a:p>
            <a:pPr>
              <a:buFont typeface="Wingdings" pitchFamily="2" charset="2"/>
              <a:buChar char="q"/>
            </a:pPr>
            <a:r>
              <a:rPr lang="ru-RU" dirty="0">
                <a:solidFill>
                  <a:schemeClr val="tx2">
                    <a:lumMod val="75000"/>
                  </a:schemeClr>
                </a:solidFill>
                <a:latin typeface="Arial" pitchFamily="34" charset="0"/>
                <a:cs typeface="Arial" pitchFamily="34" charset="0"/>
              </a:rPr>
              <a:t> ознакомление с предложением — выделение его как смысловой единицы из речи;</a:t>
            </a:r>
          </a:p>
          <a:p>
            <a:pPr>
              <a:buFont typeface="Wingdings" pitchFamily="2" charset="2"/>
              <a:buChar char="q"/>
            </a:pPr>
            <a:r>
              <a:rPr lang="ru-RU" dirty="0">
                <a:solidFill>
                  <a:schemeClr val="tx2">
                    <a:lumMod val="75000"/>
                  </a:schemeClr>
                </a:solidFill>
                <a:latin typeface="Arial" pitchFamily="34" charset="0"/>
                <a:cs typeface="Arial" pitchFamily="34" charset="0"/>
              </a:rPr>
              <a:t> ознакомление со словесным составом предложения — деление предложения на слова и составление из слов (2-4) предложений;</a:t>
            </a:r>
          </a:p>
          <a:p>
            <a:pPr algn="just">
              <a:buFont typeface="Wingdings" pitchFamily="2" charset="2"/>
              <a:buChar char="q"/>
            </a:pPr>
            <a:r>
              <a:rPr lang="ru-RU" dirty="0">
                <a:solidFill>
                  <a:schemeClr val="tx2">
                    <a:lumMod val="75000"/>
                  </a:schemeClr>
                </a:solidFill>
                <a:latin typeface="Arial" pitchFamily="34" charset="0"/>
                <a:cs typeface="Arial" pitchFamily="34" charset="0"/>
              </a:rPr>
              <a:t> ознакомление со слоговым строением слова — членение слов (из 2—3 слогов) на части и составление слов из слогов;</a:t>
            </a:r>
          </a:p>
          <a:p>
            <a:pPr>
              <a:buFont typeface="Wingdings" pitchFamily="2" charset="2"/>
              <a:buChar char="q"/>
            </a:pPr>
            <a:r>
              <a:rPr lang="ru-RU" dirty="0">
                <a:solidFill>
                  <a:schemeClr val="tx2">
                    <a:lumMod val="75000"/>
                  </a:schemeClr>
                </a:solidFill>
                <a:latin typeface="Arial" pitchFamily="34" charset="0"/>
                <a:cs typeface="Arial" pitchFamily="34" charset="0"/>
              </a:rPr>
              <a:t> ознакомление со звуковым строением слов, формирование навыков звукового анализа слов: определение количества, последовательности звуков (фонем) и составление слов с определенными звуками, понимание смысло-различительной роли фонемы.</a:t>
            </a:r>
          </a:p>
          <a:p>
            <a:pPr>
              <a:buFont typeface="Wingdings" pitchFamily="2" charset="2"/>
              <a:buChar char="q"/>
            </a:pPr>
            <a:r>
              <a:rPr lang="ru-RU" dirty="0">
                <a:solidFill>
                  <a:schemeClr val="tx2">
                    <a:lumMod val="75000"/>
                  </a:schemeClr>
                </a:solidFill>
                <a:latin typeface="Arial" pitchFamily="34" charset="0"/>
                <a:cs typeface="Arial" pitchFamily="34" charset="0"/>
              </a:rPr>
              <a:t> развитие графических навыков.</a:t>
            </a:r>
          </a:p>
          <a:p>
            <a:endParaRPr lang="ru-RU"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79512" y="1124744"/>
            <a:ext cx="8784976" cy="5544616"/>
          </a:xfrm>
        </p:spPr>
        <p:txBody>
          <a:bodyPr>
            <a:noAutofit/>
          </a:bodyPr>
          <a:lstStyle/>
          <a:p>
            <a:pPr algn="just">
              <a:buNone/>
            </a:pPr>
            <a:r>
              <a:rPr lang="ru-RU" sz="2400" dirty="0" smtClean="0">
                <a:solidFill>
                  <a:srgbClr val="FF0000"/>
                </a:solidFill>
                <a:latin typeface="Arial" pitchFamily="34" charset="0"/>
                <a:cs typeface="Arial" pitchFamily="34" charset="0"/>
              </a:rPr>
              <a:t>Основные </a:t>
            </a:r>
            <a:r>
              <a:rPr lang="ru-RU" sz="2400" dirty="0">
                <a:solidFill>
                  <a:srgbClr val="FF0000"/>
                </a:solidFill>
                <a:latin typeface="Arial" pitchFamily="34" charset="0"/>
                <a:cs typeface="Arial" pitchFamily="34" charset="0"/>
              </a:rPr>
              <a:t>компоненты, которые необходимо сформировать  перед обучением грамоте дошкольников :</a:t>
            </a:r>
            <a:endParaRPr lang="ru-RU" sz="2400" dirty="0">
              <a:latin typeface="Arial" pitchFamily="34" charset="0"/>
              <a:cs typeface="Arial" pitchFamily="34" charset="0"/>
            </a:endParaRPr>
          </a:p>
          <a:p>
            <a:pPr algn="just"/>
            <a:r>
              <a:rPr lang="ru-RU" sz="2400" dirty="0" err="1">
                <a:solidFill>
                  <a:srgbClr val="FF0000"/>
                </a:solidFill>
                <a:latin typeface="Arial" pitchFamily="34" charset="0"/>
                <a:cs typeface="Arial" pitchFamily="34" charset="0"/>
              </a:rPr>
              <a:t>Сформированность</a:t>
            </a:r>
            <a:r>
              <a:rPr lang="ru-RU" sz="2400" u="sng" dirty="0">
                <a:solidFill>
                  <a:srgbClr val="FF0000"/>
                </a:solidFill>
                <a:latin typeface="Arial" pitchFamily="34" charset="0"/>
                <a:cs typeface="Arial" pitchFamily="34" charset="0"/>
              </a:rPr>
              <a:t> звуковой стороны речи</a:t>
            </a:r>
            <a:r>
              <a:rPr lang="ru-RU" sz="2400" dirty="0">
                <a:solidFill>
                  <a:srgbClr val="FF0000"/>
                </a:solidFill>
                <a:latin typeface="Arial" pitchFamily="34" charset="0"/>
                <a:cs typeface="Arial" pitchFamily="34" charset="0"/>
              </a:rPr>
              <a:t>, </a:t>
            </a:r>
            <a:r>
              <a:rPr lang="ru-RU" sz="2400" dirty="0">
                <a:latin typeface="Arial" pitchFamily="34" charset="0"/>
                <a:cs typeface="Arial" pitchFamily="34" charset="0"/>
              </a:rPr>
              <a:t>т.е. ребенок должен владеть правильным, чётким произношением звуков всех фонематических групп (свистящих, шипящих, </a:t>
            </a:r>
            <a:r>
              <a:rPr lang="ru-RU" sz="2400" dirty="0" err="1">
                <a:latin typeface="Arial" pitchFamily="34" charset="0"/>
                <a:cs typeface="Arial" pitchFamily="34" charset="0"/>
              </a:rPr>
              <a:t>соноров</a:t>
            </a:r>
            <a:r>
              <a:rPr lang="ru-RU" sz="2400" dirty="0">
                <a:latin typeface="Arial" pitchFamily="34" charset="0"/>
                <a:cs typeface="Arial" pitchFamily="34" charset="0"/>
              </a:rPr>
              <a:t>).</a:t>
            </a:r>
          </a:p>
          <a:p>
            <a:pPr algn="just"/>
            <a:r>
              <a:rPr lang="ru-RU" sz="2400" dirty="0">
                <a:latin typeface="Arial" pitchFamily="34" charset="0"/>
                <a:cs typeface="Arial" pitchFamily="34" charset="0"/>
              </a:rPr>
              <a:t>Полная </a:t>
            </a:r>
            <a:r>
              <a:rPr lang="ru-RU" sz="2400" dirty="0" err="1">
                <a:solidFill>
                  <a:srgbClr val="FF0000"/>
                </a:solidFill>
                <a:latin typeface="Arial" pitchFamily="34" charset="0"/>
                <a:cs typeface="Arial" pitchFamily="34" charset="0"/>
              </a:rPr>
              <a:t>сформированность</a:t>
            </a:r>
            <a:r>
              <a:rPr lang="ru-RU" sz="2400" dirty="0">
                <a:solidFill>
                  <a:srgbClr val="FF0000"/>
                </a:solidFill>
                <a:latin typeface="Arial" pitchFamily="34" charset="0"/>
                <a:cs typeface="Arial" pitchFamily="34" charset="0"/>
              </a:rPr>
              <a:t> </a:t>
            </a:r>
            <a:r>
              <a:rPr lang="ru-RU" sz="2400" u="sng" dirty="0">
                <a:solidFill>
                  <a:srgbClr val="FF0000"/>
                </a:solidFill>
                <a:latin typeface="Arial" pitchFamily="34" charset="0"/>
                <a:cs typeface="Arial" pitchFamily="34" charset="0"/>
              </a:rPr>
              <a:t>фонематических процессов, </a:t>
            </a:r>
            <a:r>
              <a:rPr lang="ru-RU" sz="2400" dirty="0">
                <a:latin typeface="Arial" pitchFamily="34" charset="0"/>
                <a:cs typeface="Arial" pitchFamily="34" charset="0"/>
              </a:rPr>
              <a:t>т.е. умение слышать, различать и дифференцировать звуки родного языка.</a:t>
            </a:r>
          </a:p>
          <a:p>
            <a:pPr algn="just"/>
            <a:r>
              <a:rPr lang="ru-RU" sz="2400" dirty="0">
                <a:latin typeface="Arial" pitchFamily="34" charset="0"/>
                <a:cs typeface="Arial" pitchFamily="34" charset="0"/>
              </a:rPr>
              <a:t>Умение проводить </a:t>
            </a:r>
            <a:r>
              <a:rPr lang="ru-RU" sz="2400" u="sng" dirty="0">
                <a:solidFill>
                  <a:srgbClr val="FF0000"/>
                </a:solidFill>
                <a:latin typeface="Arial" pitchFamily="34" charset="0"/>
                <a:cs typeface="Arial" pitchFamily="34" charset="0"/>
              </a:rPr>
              <a:t>звуковой анализ и синтез  слова.</a:t>
            </a:r>
            <a:endParaRPr lang="ru-RU"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1071546"/>
          </a:xfrm>
        </p:spPr>
        <p:txBody>
          <a:bodyPr>
            <a:noAutofit/>
          </a:bodyPr>
          <a:lstStyle/>
          <a:p>
            <a:pPr algn="ctr"/>
            <a:r>
              <a:rPr lang="ru-RU" sz="3600" b="1" dirty="0">
                <a:solidFill>
                  <a:srgbClr val="FF0000"/>
                </a:solidFill>
              </a:rPr>
              <a:t>Ознакомление со звуковым строением слова</a:t>
            </a:r>
          </a:p>
        </p:txBody>
      </p:sp>
      <p:sp>
        <p:nvSpPr>
          <p:cNvPr id="3" name="TextBox 2"/>
          <p:cNvSpPr txBox="1"/>
          <p:nvPr/>
        </p:nvSpPr>
        <p:spPr>
          <a:xfrm>
            <a:off x="1" y="928670"/>
            <a:ext cx="9286908" cy="6401753"/>
          </a:xfrm>
          <a:prstGeom prst="rect">
            <a:avLst/>
          </a:prstGeom>
          <a:noFill/>
        </p:spPr>
        <p:txBody>
          <a:bodyPr wrap="square" rtlCol="0">
            <a:spAutoFit/>
          </a:bodyPr>
          <a:lstStyle/>
          <a:p>
            <a:r>
              <a:rPr lang="ru-RU" sz="1600" b="1" u="sng" dirty="0">
                <a:solidFill>
                  <a:srgbClr val="FF0000"/>
                </a:solidFill>
                <a:latin typeface="Arial" pitchFamily="34" charset="0"/>
                <a:cs typeface="Arial" pitchFamily="34" charset="0"/>
              </a:rPr>
              <a:t>Давайте запомним:</a:t>
            </a:r>
          </a:p>
          <a:p>
            <a:pPr lvl="0">
              <a:buFont typeface="Wingdings" pitchFamily="2" charset="2"/>
              <a:buChar char="q"/>
            </a:pPr>
            <a:r>
              <a:rPr lang="ru-RU" sz="1600" dirty="0">
                <a:solidFill>
                  <a:schemeClr val="accent1">
                    <a:lumMod val="50000"/>
                  </a:schemeClr>
                </a:solidFill>
                <a:latin typeface="Arial" pitchFamily="34" charset="0"/>
                <a:cs typeface="Arial" pitchFamily="34" charset="0"/>
              </a:rPr>
              <a:t>Звуки мы слышим и произносим.</a:t>
            </a:r>
          </a:p>
          <a:p>
            <a:pPr lvl="0">
              <a:buFont typeface="Wingdings" pitchFamily="2" charset="2"/>
              <a:buChar char="q"/>
            </a:pPr>
            <a:r>
              <a:rPr lang="ru-RU" sz="1600" dirty="0">
                <a:solidFill>
                  <a:schemeClr val="accent1">
                    <a:lumMod val="50000"/>
                  </a:schemeClr>
                </a:solidFill>
                <a:latin typeface="Arial" pitchFamily="34" charset="0"/>
                <a:cs typeface="Arial" pitchFamily="34" charset="0"/>
              </a:rPr>
              <a:t>Буквы мы видим и пишем.</a:t>
            </a:r>
          </a:p>
          <a:p>
            <a:pPr lvl="0">
              <a:buFont typeface="Wingdings" pitchFamily="2" charset="2"/>
              <a:buChar char="q"/>
            </a:pPr>
            <a:r>
              <a:rPr lang="ru-RU" sz="1600" dirty="0">
                <a:solidFill>
                  <a:schemeClr val="accent1">
                    <a:lumMod val="50000"/>
                  </a:schemeClr>
                </a:solidFill>
                <a:latin typeface="Arial" pitchFamily="34" charset="0"/>
                <a:cs typeface="Arial" pitchFamily="34" charset="0"/>
              </a:rPr>
              <a:t>Буква-это графический символ звука.</a:t>
            </a:r>
          </a:p>
          <a:p>
            <a:pPr lvl="0">
              <a:buFont typeface="Wingdings" pitchFamily="2" charset="2"/>
              <a:buChar char="q"/>
            </a:pPr>
            <a:r>
              <a:rPr lang="ru-RU" sz="1600" dirty="0">
                <a:solidFill>
                  <a:schemeClr val="accent1">
                    <a:lumMod val="50000"/>
                  </a:schemeClr>
                </a:solidFill>
                <a:latin typeface="Arial" pitchFamily="34" charset="0"/>
                <a:cs typeface="Arial" pitchFamily="34" charset="0"/>
              </a:rPr>
              <a:t>Гласные звуки – это звуки, при произнесении которых воздушная струя выходит свободно, ей не мешают ни губы, ни зубы, ни язык, поэтому гласные звуки умеют петь. Они произносятся голосом </a:t>
            </a:r>
            <a:r>
              <a:rPr lang="ru-RU" sz="1600" i="1" dirty="0">
                <a:solidFill>
                  <a:schemeClr val="accent1">
                    <a:lumMod val="50000"/>
                  </a:schemeClr>
                </a:solidFill>
                <a:latin typeface="Arial" pitchFamily="34" charset="0"/>
                <a:cs typeface="Arial" pitchFamily="34" charset="0"/>
              </a:rPr>
              <a:t>(голосят, гласят)</a:t>
            </a:r>
            <a:r>
              <a:rPr lang="ru-RU" sz="1600" dirty="0">
                <a:solidFill>
                  <a:schemeClr val="accent1">
                    <a:lumMod val="50000"/>
                  </a:schemeClr>
                </a:solidFill>
                <a:latin typeface="Arial" pitchFamily="34" charset="0"/>
                <a:cs typeface="Arial" pitchFamily="34" charset="0"/>
              </a:rPr>
              <a:t>, могут пропеть любую мелодию. </a:t>
            </a:r>
            <a:r>
              <a:rPr lang="ru-RU" sz="1600" dirty="0" smtClean="0">
                <a:solidFill>
                  <a:schemeClr val="accent1">
                    <a:lumMod val="50000"/>
                  </a:schemeClr>
                </a:solidFill>
                <a:latin typeface="Arial" pitchFamily="34" charset="0"/>
                <a:cs typeface="Arial" pitchFamily="34" charset="0"/>
              </a:rPr>
              <a:t>Гласные </a:t>
            </a:r>
            <a:r>
              <a:rPr lang="ru-RU" sz="1600" dirty="0">
                <a:solidFill>
                  <a:schemeClr val="accent1">
                    <a:lumMod val="50000"/>
                  </a:schemeClr>
                </a:solidFill>
                <a:latin typeface="Arial" pitchFamily="34" charset="0"/>
                <a:cs typeface="Arial" pitchFamily="34" charset="0"/>
              </a:rPr>
              <a:t>звуки </a:t>
            </a:r>
            <a:r>
              <a:rPr lang="ru-RU" sz="1600" dirty="0" smtClean="0">
                <a:solidFill>
                  <a:schemeClr val="accent1">
                    <a:lumMod val="50000"/>
                  </a:schemeClr>
                </a:solidFill>
                <a:latin typeface="Arial" pitchFamily="34" charset="0"/>
                <a:cs typeface="Arial" pitchFamily="34" charset="0"/>
              </a:rPr>
              <a:t> </a:t>
            </a:r>
            <a:r>
              <a:rPr lang="ru-RU" sz="1600" dirty="0">
                <a:solidFill>
                  <a:schemeClr val="accent1">
                    <a:lumMod val="50000"/>
                  </a:schemeClr>
                </a:solidFill>
                <a:latin typeface="Arial" pitchFamily="34" charset="0"/>
                <a:cs typeface="Arial" pitchFamily="34" charset="0"/>
              </a:rPr>
              <a:t>будут жить только в красных домиках </a:t>
            </a:r>
            <a:r>
              <a:rPr lang="ru-RU" sz="1600" i="1" dirty="0">
                <a:solidFill>
                  <a:schemeClr val="accent1">
                    <a:lumMod val="50000"/>
                  </a:schemeClr>
                </a:solidFill>
                <a:latin typeface="Arial" pitchFamily="34" charset="0"/>
                <a:cs typeface="Arial" pitchFamily="34" charset="0"/>
              </a:rPr>
              <a:t>(красные кружочки или квадраты)</a:t>
            </a:r>
            <a:r>
              <a:rPr lang="ru-RU" sz="1600" dirty="0">
                <a:solidFill>
                  <a:schemeClr val="accent1">
                    <a:lumMod val="50000"/>
                  </a:schemeClr>
                </a:solidFill>
                <a:latin typeface="Arial" pitchFamily="34" charset="0"/>
                <a:cs typeface="Arial" pitchFamily="34" charset="0"/>
              </a:rPr>
              <a:t>.</a:t>
            </a:r>
          </a:p>
          <a:p>
            <a:pPr lvl="0">
              <a:buFont typeface="Wingdings" pitchFamily="2" charset="2"/>
              <a:buChar char="q"/>
            </a:pPr>
            <a:r>
              <a:rPr lang="ru-RU" sz="1600" dirty="0">
                <a:solidFill>
                  <a:schemeClr val="accent1">
                    <a:lumMod val="50000"/>
                  </a:schemeClr>
                </a:solidFill>
                <a:latin typeface="Arial" pitchFamily="34" charset="0"/>
                <a:cs typeface="Arial" pitchFamily="34" charset="0"/>
              </a:rPr>
              <a:t>Согласные звуки - это звуки, при произнесении которых воздушная струя встречает преграду. Свободно выходить ей мешают или губы, или зубы, или язык. Некоторые из них можно тянуть </a:t>
            </a:r>
            <a:r>
              <a:rPr lang="ru-RU" sz="1600" i="1" dirty="0">
                <a:solidFill>
                  <a:schemeClr val="accent1">
                    <a:lumMod val="50000"/>
                  </a:schemeClr>
                </a:solidFill>
                <a:latin typeface="Arial" pitchFamily="34" charset="0"/>
                <a:cs typeface="Arial" pitchFamily="34" charset="0"/>
              </a:rPr>
              <a:t>(ССС, МММ,)</a:t>
            </a:r>
            <a:r>
              <a:rPr lang="ru-RU" sz="1600" dirty="0">
                <a:solidFill>
                  <a:schemeClr val="accent1">
                    <a:lumMod val="50000"/>
                  </a:schemeClr>
                </a:solidFill>
                <a:latin typeface="Arial" pitchFamily="34" charset="0"/>
                <a:cs typeface="Arial" pitchFamily="34" charset="0"/>
              </a:rPr>
              <a:t> но петь никто из них не может, а петь им хочется. Поэтому они СОГЛАСНЫ дружить с гласными, вместе с которыми они тоже могут пропеть любую мелодию </a:t>
            </a:r>
            <a:r>
              <a:rPr lang="ru-RU" sz="1600" i="1" dirty="0">
                <a:solidFill>
                  <a:schemeClr val="accent1">
                    <a:lumMod val="50000"/>
                  </a:schemeClr>
                </a:solidFill>
                <a:latin typeface="Arial" pitchFamily="34" charset="0"/>
                <a:cs typeface="Arial" pitchFamily="34" charset="0"/>
              </a:rPr>
              <a:t>(</a:t>
            </a:r>
            <a:r>
              <a:rPr lang="ru-RU" sz="1600" i="1" dirty="0" err="1">
                <a:solidFill>
                  <a:schemeClr val="accent1">
                    <a:lumMod val="50000"/>
                  </a:schemeClr>
                </a:solidFill>
                <a:latin typeface="Arial" pitchFamily="34" charset="0"/>
                <a:cs typeface="Arial" pitchFamily="34" charset="0"/>
              </a:rPr>
              <a:t>ма-ма-ма</a:t>
            </a:r>
            <a:r>
              <a:rPr lang="ru-RU" sz="1600" i="1" dirty="0">
                <a:solidFill>
                  <a:schemeClr val="accent1">
                    <a:lumMod val="50000"/>
                  </a:schemeClr>
                </a:solidFill>
                <a:latin typeface="Arial" pitchFamily="34" charset="0"/>
                <a:cs typeface="Arial" pitchFamily="34" charset="0"/>
              </a:rPr>
              <a:t>-...)</a:t>
            </a:r>
            <a:r>
              <a:rPr lang="ru-RU" sz="1600" dirty="0">
                <a:solidFill>
                  <a:schemeClr val="accent1">
                    <a:lumMod val="50000"/>
                  </a:schemeClr>
                </a:solidFill>
                <a:latin typeface="Arial" pitchFamily="34" charset="0"/>
                <a:cs typeface="Arial" pitchFamily="34" charset="0"/>
              </a:rPr>
              <a:t>. Поэтому эти звуки и назвали СОГЛАСНЫМИ звуками. </a:t>
            </a:r>
          </a:p>
          <a:p>
            <a:pPr lvl="0"/>
            <a:r>
              <a:rPr lang="ru-RU" sz="1600" dirty="0">
                <a:solidFill>
                  <a:schemeClr val="accent1">
                    <a:lumMod val="50000"/>
                  </a:schemeClr>
                </a:solidFill>
                <a:latin typeface="Arial" pitchFamily="34" charset="0"/>
                <a:cs typeface="Arial" pitchFamily="34" charset="0"/>
              </a:rPr>
              <a:t>Согласные твердые звуки [П, Б, Т, Д, М, К, Г, ...] - в словах звучат сердито </a:t>
            </a:r>
            <a:r>
              <a:rPr lang="ru-RU" sz="1600" i="1" dirty="0">
                <a:solidFill>
                  <a:schemeClr val="accent1">
                    <a:lumMod val="50000"/>
                  </a:schemeClr>
                </a:solidFill>
                <a:latin typeface="Arial" pitchFamily="34" charset="0"/>
                <a:cs typeface="Arial" pitchFamily="34" charset="0"/>
              </a:rPr>
              <a:t>(твердо)-синие кружочки или квадратики</a:t>
            </a:r>
            <a:r>
              <a:rPr lang="ru-RU" sz="1600" dirty="0">
                <a:solidFill>
                  <a:schemeClr val="accent1">
                    <a:lumMod val="50000"/>
                  </a:schemeClr>
                </a:solidFill>
                <a:latin typeface="Arial" pitchFamily="34" charset="0"/>
                <a:cs typeface="Arial" pitchFamily="34" charset="0"/>
              </a:rPr>
              <a:t>.</a:t>
            </a:r>
          </a:p>
          <a:p>
            <a:pPr lvl="0"/>
            <a:r>
              <a:rPr lang="ru-RU" sz="1600" dirty="0">
                <a:solidFill>
                  <a:schemeClr val="accent1">
                    <a:lumMod val="50000"/>
                  </a:schemeClr>
                </a:solidFill>
                <a:latin typeface="Arial" pitchFamily="34" charset="0"/>
                <a:cs typeface="Arial" pitchFamily="34" charset="0"/>
              </a:rPr>
              <a:t>Согласные мягкие звуки </a:t>
            </a:r>
            <a:r>
              <a:rPr lang="ru-RU" sz="1600" dirty="0" smtClean="0">
                <a:solidFill>
                  <a:schemeClr val="accent1">
                    <a:lumMod val="50000"/>
                  </a:schemeClr>
                </a:solidFill>
                <a:latin typeface="Arial" pitchFamily="34" charset="0"/>
                <a:cs typeface="Arial" pitchFamily="34" charset="0"/>
              </a:rPr>
              <a:t>[П</a:t>
            </a:r>
            <a:r>
              <a:rPr lang="ru-RU" sz="1600" dirty="0">
                <a:solidFill>
                  <a:schemeClr val="accent1">
                    <a:lumMod val="50000"/>
                  </a:schemeClr>
                </a:solidFill>
                <a:latin typeface="Arial" pitchFamily="34" charset="0"/>
                <a:cs typeface="Arial" pitchFamily="34" charset="0"/>
              </a:rPr>
              <a:t>', </a:t>
            </a:r>
            <a:r>
              <a:rPr lang="ru-RU" sz="1600" dirty="0" smtClean="0">
                <a:solidFill>
                  <a:schemeClr val="accent1">
                    <a:lumMod val="50000"/>
                  </a:schemeClr>
                </a:solidFill>
                <a:latin typeface="Arial" pitchFamily="34" charset="0"/>
                <a:cs typeface="Arial" pitchFamily="34" charset="0"/>
              </a:rPr>
              <a:t>Б</a:t>
            </a:r>
            <a:r>
              <a:rPr lang="ru-RU" sz="1600" dirty="0">
                <a:solidFill>
                  <a:schemeClr val="accent1">
                    <a:lumMod val="50000"/>
                  </a:schemeClr>
                </a:solidFill>
                <a:latin typeface="Arial" pitchFamily="34" charset="0"/>
                <a:cs typeface="Arial" pitchFamily="34" charset="0"/>
              </a:rPr>
              <a:t>', </a:t>
            </a:r>
            <a:r>
              <a:rPr lang="ru-RU" sz="1600" dirty="0" smtClean="0">
                <a:solidFill>
                  <a:schemeClr val="accent1">
                    <a:lumMod val="50000"/>
                  </a:schemeClr>
                </a:solidFill>
                <a:latin typeface="Arial" pitchFamily="34" charset="0"/>
                <a:cs typeface="Arial" pitchFamily="34" charset="0"/>
              </a:rPr>
              <a:t>Т</a:t>
            </a:r>
            <a:r>
              <a:rPr lang="ru-RU" sz="1600" dirty="0">
                <a:solidFill>
                  <a:schemeClr val="accent1">
                    <a:lumMod val="50000"/>
                  </a:schemeClr>
                </a:solidFill>
                <a:latin typeface="Arial" pitchFamily="34" charset="0"/>
                <a:cs typeface="Arial" pitchFamily="34" charset="0"/>
              </a:rPr>
              <a:t>', </a:t>
            </a:r>
            <a:r>
              <a:rPr lang="ru-RU" sz="1600" dirty="0" smtClean="0">
                <a:solidFill>
                  <a:schemeClr val="accent1">
                    <a:lumMod val="50000"/>
                  </a:schemeClr>
                </a:solidFill>
                <a:latin typeface="Arial" pitchFamily="34" charset="0"/>
                <a:cs typeface="Arial" pitchFamily="34" charset="0"/>
              </a:rPr>
              <a:t>Д</a:t>
            </a:r>
            <a:r>
              <a:rPr lang="ru-RU" sz="1600" dirty="0">
                <a:solidFill>
                  <a:schemeClr val="accent1">
                    <a:lumMod val="50000"/>
                  </a:schemeClr>
                </a:solidFill>
                <a:latin typeface="Arial" pitchFamily="34" charset="0"/>
                <a:cs typeface="Arial" pitchFamily="34" charset="0"/>
              </a:rPr>
              <a:t>', </a:t>
            </a:r>
            <a:r>
              <a:rPr lang="ru-RU" sz="1600" dirty="0" smtClean="0">
                <a:solidFill>
                  <a:schemeClr val="accent1">
                    <a:lumMod val="50000"/>
                  </a:schemeClr>
                </a:solidFill>
                <a:latin typeface="Arial" pitchFamily="34" charset="0"/>
                <a:cs typeface="Arial" pitchFamily="34" charset="0"/>
              </a:rPr>
              <a:t>М</a:t>
            </a:r>
            <a:r>
              <a:rPr lang="ru-RU" sz="1600" dirty="0">
                <a:solidFill>
                  <a:schemeClr val="accent1">
                    <a:lumMod val="50000"/>
                  </a:schemeClr>
                </a:solidFill>
                <a:latin typeface="Arial" pitchFamily="34" charset="0"/>
                <a:cs typeface="Arial" pitchFamily="34" charset="0"/>
              </a:rPr>
              <a:t>'...] - в словах звучат ласково </a:t>
            </a:r>
            <a:r>
              <a:rPr lang="ru-RU" sz="1600" i="1" dirty="0">
                <a:solidFill>
                  <a:schemeClr val="accent1">
                    <a:lumMod val="50000"/>
                  </a:schemeClr>
                </a:solidFill>
                <a:latin typeface="Arial" pitchFamily="34" charset="0"/>
                <a:cs typeface="Arial" pitchFamily="34" charset="0"/>
              </a:rPr>
              <a:t>(мягко)-зеленые кружочки или квадратики.</a:t>
            </a:r>
            <a:endParaRPr lang="ru-RU" sz="1600" dirty="0">
              <a:solidFill>
                <a:schemeClr val="accent1">
                  <a:lumMod val="50000"/>
                </a:schemeClr>
              </a:solidFill>
              <a:latin typeface="Arial" pitchFamily="34" charset="0"/>
              <a:cs typeface="Arial" pitchFamily="34" charset="0"/>
            </a:endParaRPr>
          </a:p>
          <a:p>
            <a:pPr lvl="0"/>
            <a:r>
              <a:rPr lang="ru-RU" sz="1600" dirty="0">
                <a:solidFill>
                  <a:schemeClr val="accent1">
                    <a:lumMod val="50000"/>
                  </a:schemeClr>
                </a:solidFill>
                <a:latin typeface="Arial" pitchFamily="34" charset="0"/>
                <a:cs typeface="Arial" pitchFamily="34" charset="0"/>
              </a:rPr>
              <a:t>Звуки [Ш, Ж, Ц] - всегда твердые, у них нет «мягкой» пары </a:t>
            </a:r>
            <a:r>
              <a:rPr lang="ru-RU" sz="1600" i="1" dirty="0">
                <a:solidFill>
                  <a:schemeClr val="accent1">
                    <a:lumMod val="50000"/>
                  </a:schemeClr>
                </a:solidFill>
                <a:latin typeface="Arial" pitchFamily="34" charset="0"/>
                <a:cs typeface="Arial" pitchFamily="34" charset="0"/>
              </a:rPr>
              <a:t>(нет «ласковых» братиков)</a:t>
            </a:r>
            <a:r>
              <a:rPr lang="ru-RU" sz="1600" dirty="0">
                <a:solidFill>
                  <a:schemeClr val="accent1">
                    <a:lumMod val="50000"/>
                  </a:schemeClr>
                </a:solidFill>
                <a:latin typeface="Arial" pitchFamily="34" charset="0"/>
                <a:cs typeface="Arial" pitchFamily="34" charset="0"/>
              </a:rPr>
              <a:t>.</a:t>
            </a:r>
          </a:p>
          <a:p>
            <a:pPr lvl="0"/>
            <a:r>
              <a:rPr lang="ru-RU" sz="1600" dirty="0">
                <a:solidFill>
                  <a:schemeClr val="accent1">
                    <a:lumMod val="50000"/>
                  </a:schemeClr>
                </a:solidFill>
                <a:latin typeface="Arial" pitchFamily="34" charset="0"/>
                <a:cs typeface="Arial" pitchFamily="34" charset="0"/>
              </a:rPr>
              <a:t>Звуки [Ч, Щ, </a:t>
            </a:r>
            <a:r>
              <a:rPr lang="ru-RU" sz="2400" dirty="0">
                <a:latin typeface="Arial" pitchFamily="34" charset="0"/>
                <a:cs typeface="Arial" pitchFamily="34" charset="0"/>
              </a:rPr>
              <a:t>Й</a:t>
            </a:r>
            <a:r>
              <a:rPr lang="ru-RU" sz="1600" dirty="0">
                <a:solidFill>
                  <a:schemeClr val="accent1">
                    <a:lumMod val="50000"/>
                  </a:schemeClr>
                </a:solidFill>
                <a:latin typeface="Arial" pitchFamily="34" charset="0"/>
                <a:cs typeface="Arial" pitchFamily="34" charset="0"/>
              </a:rPr>
              <a:t>] - всегда мягкие, у них нет «твердой» пары </a:t>
            </a:r>
            <a:r>
              <a:rPr lang="ru-RU" sz="1600" i="1" dirty="0">
                <a:solidFill>
                  <a:schemeClr val="accent1">
                    <a:lumMod val="50000"/>
                  </a:schemeClr>
                </a:solidFill>
                <a:latin typeface="Arial" pitchFamily="34" charset="0"/>
                <a:cs typeface="Arial" pitchFamily="34" charset="0"/>
              </a:rPr>
              <a:t>(нет «сердитых братиков»)</a:t>
            </a:r>
            <a:r>
              <a:rPr lang="ru-RU" sz="1600" dirty="0">
                <a:solidFill>
                  <a:schemeClr val="accent1">
                    <a:lumMod val="50000"/>
                  </a:schemeClr>
                </a:solidFill>
                <a:latin typeface="Arial" pitchFamily="34" charset="0"/>
                <a:cs typeface="Arial" pitchFamily="34" charset="0"/>
              </a:rPr>
              <a:t>.</a:t>
            </a:r>
          </a:p>
          <a:p>
            <a:pPr lvl="0"/>
            <a:r>
              <a:rPr lang="ru-RU" sz="1600" dirty="0">
                <a:solidFill>
                  <a:schemeClr val="accent1">
                    <a:lumMod val="50000"/>
                  </a:schemeClr>
                </a:solidFill>
                <a:latin typeface="Arial" pitchFamily="34" charset="0"/>
                <a:cs typeface="Arial" pitchFamily="34" charset="0"/>
              </a:rPr>
              <a:t>Согласные  звонкие – [</a:t>
            </a:r>
            <a:r>
              <a:rPr lang="ru-RU" sz="1600" dirty="0" err="1">
                <a:solidFill>
                  <a:schemeClr val="accent1">
                    <a:lumMod val="50000"/>
                  </a:schemeClr>
                </a:solidFill>
                <a:latin typeface="Arial" pitchFamily="34" charset="0"/>
                <a:cs typeface="Arial" pitchFamily="34" charset="0"/>
              </a:rPr>
              <a:t>б,в,г,д,ж,з,л,м,н,р,й</a:t>
            </a:r>
            <a:r>
              <a:rPr lang="ru-RU" sz="1600" dirty="0">
                <a:solidFill>
                  <a:schemeClr val="accent1">
                    <a:lumMod val="50000"/>
                  </a:schemeClr>
                </a:solidFill>
                <a:latin typeface="Arial" pitchFamily="34" charset="0"/>
                <a:cs typeface="Arial" pitchFamily="34" charset="0"/>
              </a:rPr>
              <a:t>]</a:t>
            </a:r>
          </a:p>
          <a:p>
            <a:pPr lvl="0"/>
            <a:r>
              <a:rPr lang="ru-RU" sz="1600" dirty="0">
                <a:solidFill>
                  <a:schemeClr val="accent1">
                    <a:lumMod val="50000"/>
                  </a:schemeClr>
                </a:solidFill>
                <a:latin typeface="Arial" pitchFamily="34" charset="0"/>
                <a:cs typeface="Arial" pitchFamily="34" charset="0"/>
              </a:rPr>
              <a:t>Согласные глухие- [</a:t>
            </a:r>
            <a:r>
              <a:rPr lang="ru-RU" sz="1600" dirty="0" err="1">
                <a:solidFill>
                  <a:schemeClr val="accent1">
                    <a:lumMod val="50000"/>
                  </a:schemeClr>
                </a:solidFill>
                <a:latin typeface="Arial" pitchFamily="34" charset="0"/>
                <a:cs typeface="Arial" pitchFamily="34" charset="0"/>
              </a:rPr>
              <a:t>к,п,с,т,ф,ш,х,ц,ч</a:t>
            </a:r>
            <a:r>
              <a:rPr lang="ru-RU" sz="1600" dirty="0">
                <a:solidFill>
                  <a:schemeClr val="accent1">
                    <a:lumMod val="50000"/>
                  </a:schemeClr>
                </a:solidFill>
                <a:latin typeface="Arial" pitchFamily="34" charset="0"/>
                <a:cs typeface="Arial" pitchFamily="34" charset="0"/>
              </a:rPr>
              <a:t>]</a:t>
            </a:r>
          </a:p>
          <a:p>
            <a:pPr lvl="0"/>
            <a:r>
              <a:rPr lang="ru-RU" sz="2400" dirty="0" err="1">
                <a:solidFill>
                  <a:schemeClr val="accent1">
                    <a:lumMod val="50000"/>
                  </a:schemeClr>
                </a:solidFill>
                <a:latin typeface="Arial" pitchFamily="34" charset="0"/>
                <a:cs typeface="Arial" pitchFamily="34" charset="0"/>
              </a:rPr>
              <a:t>ъ,ь</a:t>
            </a:r>
            <a:r>
              <a:rPr lang="ru-RU" sz="2400" dirty="0">
                <a:solidFill>
                  <a:schemeClr val="accent1">
                    <a:lumMod val="50000"/>
                  </a:schemeClr>
                </a:solidFill>
                <a:latin typeface="Arial" pitchFamily="34" charset="0"/>
                <a:cs typeface="Arial" pitchFamily="34" charset="0"/>
              </a:rPr>
              <a:t>- звуками не являются</a:t>
            </a:r>
          </a:p>
          <a:p>
            <a:pPr lvl="0"/>
            <a:endParaRPr lang="ru-RU" sz="1600" dirty="0">
              <a:solidFill>
                <a:schemeClr val="accent1">
                  <a:lumMod val="50000"/>
                </a:schemeClr>
              </a:solidFill>
            </a:endParaRP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Заголовок 1"/>
          <p:cNvSpPr>
            <a:spLocks noGrp="1"/>
          </p:cNvSpPr>
          <p:nvPr>
            <p:ph type="title" idx="4294967295"/>
          </p:nvPr>
        </p:nvSpPr>
        <p:spPr>
          <a:xfrm>
            <a:off x="323850" y="304800"/>
            <a:ext cx="8640763" cy="1216025"/>
          </a:xfrm>
        </p:spPr>
        <p:txBody>
          <a:bodyPr anchor="ctr">
            <a:normAutofit fontScale="90000"/>
          </a:bodyPr>
          <a:lstStyle/>
          <a:p>
            <a:pPr algn="ctr" eaLnBrk="1" hangingPunct="1">
              <a:defRPr/>
            </a:pPr>
            <a:r>
              <a:rPr lang="ru-RU" sz="4400" b="1" i="1" dirty="0">
                <a:solidFill>
                  <a:srgbClr val="FF0000"/>
                </a:solidFill>
                <a:latin typeface="Times New Roman" pitchFamily="18" charset="0"/>
              </a:rPr>
              <a:t>Звук или буква? </a:t>
            </a:r>
            <a:r>
              <a:rPr lang="ru-RU" sz="3200" b="1" i="1" dirty="0">
                <a:effectLst>
                  <a:outerShdw blurRad="38100" dist="38100" dir="2700000" algn="tl">
                    <a:srgbClr val="FFFFFF"/>
                  </a:outerShdw>
                </a:effectLst>
                <a:latin typeface="Times New Roman" pitchFamily="18" charset="0"/>
              </a:rPr>
              <a:t/>
            </a:r>
            <a:br>
              <a:rPr lang="ru-RU" sz="3200" b="1" i="1" dirty="0">
                <a:effectLst>
                  <a:outerShdw blurRad="38100" dist="38100" dir="2700000" algn="tl">
                    <a:srgbClr val="FFFFFF"/>
                  </a:outerShdw>
                </a:effectLst>
                <a:latin typeface="Times New Roman" pitchFamily="18" charset="0"/>
              </a:rPr>
            </a:br>
            <a:r>
              <a:rPr lang="ru-RU" sz="3200" b="1" i="1" dirty="0">
                <a:effectLst>
                  <a:outerShdw blurRad="38100" dist="38100" dir="2700000" algn="tl">
                    <a:srgbClr val="FFFFFF"/>
                  </a:outerShdw>
                </a:effectLst>
                <a:latin typeface="Times New Roman" pitchFamily="18" charset="0"/>
              </a:rPr>
              <a:t>  </a:t>
            </a:r>
            <a:r>
              <a:rPr lang="ru-RU" sz="2400" b="1" dirty="0">
                <a:solidFill>
                  <a:srgbClr val="FF0000"/>
                </a:solidFill>
                <a:latin typeface="Arial" pitchFamily="34" charset="0"/>
                <a:cs typeface="Arial" pitchFamily="34" charset="0"/>
              </a:rPr>
              <a:t>Звук </a:t>
            </a:r>
            <a:r>
              <a:rPr lang="ru-RU" sz="2400" dirty="0">
                <a:solidFill>
                  <a:schemeClr val="tx1"/>
                </a:solidFill>
                <a:latin typeface="Arial" pitchFamily="34" charset="0"/>
                <a:cs typeface="Arial" pitchFamily="34" charset="0"/>
              </a:rPr>
              <a:t>– это минимальная, неделимая единица звучащей речи.</a:t>
            </a:r>
            <a:br>
              <a:rPr lang="ru-RU" sz="2400" dirty="0">
                <a:solidFill>
                  <a:schemeClr val="tx1"/>
                </a:solidFill>
                <a:latin typeface="Arial" pitchFamily="34" charset="0"/>
                <a:cs typeface="Arial" pitchFamily="34" charset="0"/>
              </a:rPr>
            </a:br>
            <a:r>
              <a:rPr lang="ru-RU" sz="2400" b="1" dirty="0">
                <a:solidFill>
                  <a:srgbClr val="FF0000"/>
                </a:solidFill>
                <a:effectLst>
                  <a:outerShdw blurRad="38100" dist="38100" dir="2700000" algn="tl">
                    <a:srgbClr val="FFFFFF"/>
                  </a:outerShdw>
                </a:effectLst>
                <a:latin typeface="Arial" pitchFamily="34" charset="0"/>
                <a:cs typeface="Arial" pitchFamily="34" charset="0"/>
              </a:rPr>
              <a:t>Буква</a:t>
            </a:r>
            <a:r>
              <a:rPr lang="ru-RU" sz="2400" dirty="0">
                <a:solidFill>
                  <a:srgbClr val="FF0000"/>
                </a:solidFill>
                <a:effectLst>
                  <a:outerShdw blurRad="38100" dist="38100" dir="2700000" algn="tl">
                    <a:srgbClr val="FFFFFF"/>
                  </a:outerShdw>
                </a:effectLst>
                <a:latin typeface="Arial" pitchFamily="34" charset="0"/>
                <a:cs typeface="Arial" pitchFamily="34" charset="0"/>
              </a:rPr>
              <a:t> </a:t>
            </a:r>
            <a:r>
              <a:rPr lang="ru-RU" sz="2400" dirty="0">
                <a:solidFill>
                  <a:schemeClr val="tx1"/>
                </a:solidFill>
                <a:latin typeface="Arial" pitchFamily="34" charset="0"/>
                <a:cs typeface="Arial" pitchFamily="34" charset="0"/>
              </a:rPr>
              <a:t>– графический знак для обозначения звука на письме.</a:t>
            </a:r>
          </a:p>
        </p:txBody>
      </p:sp>
      <p:sp>
        <p:nvSpPr>
          <p:cNvPr id="21507" name="Содержимое 2"/>
          <p:cNvSpPr>
            <a:spLocks noGrp="1"/>
          </p:cNvSpPr>
          <p:nvPr>
            <p:ph idx="4294967295"/>
          </p:nvPr>
        </p:nvSpPr>
        <p:spPr/>
        <p:txBody>
          <a:bodyPr/>
          <a:lstStyle/>
          <a:p>
            <a:pPr algn="ctr" eaLnBrk="1" hangingPunct="1">
              <a:buFont typeface="Wingdings" pitchFamily="2" charset="2"/>
              <a:buNone/>
            </a:pPr>
            <a:endParaRPr lang="en-US" sz="2400" b="1" dirty="0">
              <a:latin typeface="Times New Roman" pitchFamily="18" charset="0"/>
            </a:endParaRPr>
          </a:p>
          <a:p>
            <a:pPr algn="ctr" eaLnBrk="1" hangingPunct="1">
              <a:buFont typeface="Wingdings" pitchFamily="2" charset="2"/>
              <a:buNone/>
            </a:pPr>
            <a:endParaRPr lang="en-US" sz="6400" b="1" dirty="0">
              <a:solidFill>
                <a:srgbClr val="FF0000"/>
              </a:solidFill>
              <a:latin typeface="Gill Sans MT" pitchFamily="34" charset="0"/>
            </a:endParaRPr>
          </a:p>
          <a:p>
            <a:pPr algn="ctr" eaLnBrk="1" hangingPunct="1">
              <a:buFont typeface="Wingdings" pitchFamily="2" charset="2"/>
              <a:buNone/>
            </a:pPr>
            <a:endParaRPr lang="ru-RU" sz="6400" b="1" dirty="0"/>
          </a:p>
        </p:txBody>
      </p:sp>
      <p:pic>
        <p:nvPicPr>
          <p:cNvPr id="21508" name="Picture 10" descr="i?id=102730610&amp;tov=7"/>
          <p:cNvPicPr>
            <a:picLocks noChangeAspect="1" noChangeArrowheads="1"/>
          </p:cNvPicPr>
          <p:nvPr/>
        </p:nvPicPr>
        <p:blipFill>
          <a:blip r:embed="rId2" cstate="print"/>
          <a:srcRect/>
          <a:stretch>
            <a:fillRect/>
          </a:stretch>
        </p:blipFill>
        <p:spPr bwMode="auto">
          <a:xfrm>
            <a:off x="2987675" y="2205038"/>
            <a:ext cx="1800225" cy="1379537"/>
          </a:xfrm>
          <a:prstGeom prst="rect">
            <a:avLst/>
          </a:prstGeom>
          <a:noFill/>
          <a:ln w="9525">
            <a:noFill/>
            <a:miter lim="800000"/>
            <a:headEnd/>
            <a:tailEnd/>
          </a:ln>
        </p:spPr>
      </p:pic>
      <p:pic>
        <p:nvPicPr>
          <p:cNvPr id="21509" name="Picture 11" descr="i?id=36714035&amp;tov=4"/>
          <p:cNvPicPr>
            <a:picLocks noChangeAspect="1" noChangeArrowheads="1"/>
          </p:cNvPicPr>
          <p:nvPr/>
        </p:nvPicPr>
        <p:blipFill>
          <a:blip r:embed="rId3" cstate="print"/>
          <a:srcRect/>
          <a:stretch>
            <a:fillRect/>
          </a:stretch>
        </p:blipFill>
        <p:spPr bwMode="auto">
          <a:xfrm>
            <a:off x="5867400" y="2205038"/>
            <a:ext cx="1474788" cy="1412875"/>
          </a:xfrm>
          <a:prstGeom prst="rect">
            <a:avLst/>
          </a:prstGeom>
          <a:noFill/>
          <a:ln w="9525">
            <a:noFill/>
            <a:miter lim="800000"/>
            <a:headEnd/>
            <a:tailEnd/>
          </a:ln>
        </p:spPr>
      </p:pic>
      <p:pic>
        <p:nvPicPr>
          <p:cNvPr id="21510" name="i-main-pic" descr="Картинка 2 из 2520"/>
          <p:cNvPicPr>
            <a:picLocks noChangeAspect="1" noChangeArrowheads="1"/>
          </p:cNvPicPr>
          <p:nvPr/>
        </p:nvPicPr>
        <p:blipFill>
          <a:blip r:embed="rId4" cstate="print"/>
          <a:srcRect/>
          <a:stretch>
            <a:fillRect/>
          </a:stretch>
        </p:blipFill>
        <p:spPr bwMode="auto">
          <a:xfrm>
            <a:off x="2916238" y="4221163"/>
            <a:ext cx="1687512" cy="1728787"/>
          </a:xfrm>
          <a:prstGeom prst="rect">
            <a:avLst/>
          </a:prstGeom>
          <a:noFill/>
          <a:ln w="9525">
            <a:noFill/>
            <a:miter lim="800000"/>
            <a:headEnd/>
            <a:tailEnd/>
          </a:ln>
        </p:spPr>
      </p:pic>
      <p:pic>
        <p:nvPicPr>
          <p:cNvPr id="21511" name="i-main-pic" descr="Картинка 44 из 490"/>
          <p:cNvPicPr>
            <a:picLocks noChangeAspect="1" noChangeArrowheads="1"/>
          </p:cNvPicPr>
          <p:nvPr/>
        </p:nvPicPr>
        <p:blipFill>
          <a:blip r:embed="rId5" r:link="rId6" cstate="print"/>
          <a:srcRect/>
          <a:stretch>
            <a:fillRect/>
          </a:stretch>
        </p:blipFill>
        <p:spPr bwMode="auto">
          <a:xfrm>
            <a:off x="5724525" y="3860800"/>
            <a:ext cx="2339975" cy="2247900"/>
          </a:xfrm>
          <a:prstGeom prst="rect">
            <a:avLst/>
          </a:prstGeom>
          <a:noFill/>
          <a:ln w="9525">
            <a:noFill/>
            <a:miter lim="800000"/>
            <a:headEnd/>
            <a:tailEnd/>
          </a:ln>
        </p:spPr>
      </p:pic>
      <p:sp>
        <p:nvSpPr>
          <p:cNvPr id="21512" name="Rectangle 14"/>
          <p:cNvSpPr>
            <a:spLocks noChangeArrowheads="1"/>
          </p:cNvSpPr>
          <p:nvPr/>
        </p:nvSpPr>
        <p:spPr bwMode="auto">
          <a:xfrm>
            <a:off x="1843088" y="1773238"/>
            <a:ext cx="5751575" cy="461665"/>
          </a:xfrm>
          <a:prstGeom prst="rect">
            <a:avLst/>
          </a:prstGeom>
          <a:noFill/>
          <a:ln w="9525">
            <a:noFill/>
            <a:miter lim="800000"/>
            <a:headEnd/>
            <a:tailEnd/>
          </a:ln>
        </p:spPr>
        <p:txBody>
          <a:bodyPr wrap="none">
            <a:spAutoFit/>
          </a:bodyPr>
          <a:lstStyle/>
          <a:p>
            <a:r>
              <a:rPr lang="ru-RU" sz="2400" dirty="0">
                <a:latin typeface="Arial" pitchFamily="34" charset="0"/>
                <a:cs typeface="Arial" pitchFamily="34" charset="0"/>
              </a:rPr>
              <a:t>Звуки  мы   произносим    и      слышим</a:t>
            </a:r>
          </a:p>
        </p:txBody>
      </p:sp>
      <p:sp>
        <p:nvSpPr>
          <p:cNvPr id="21513" name="Rectangle 15"/>
          <p:cNvSpPr>
            <a:spLocks noChangeArrowheads="1"/>
          </p:cNvSpPr>
          <p:nvPr/>
        </p:nvSpPr>
        <p:spPr bwMode="auto">
          <a:xfrm>
            <a:off x="251520" y="3716338"/>
            <a:ext cx="8712969" cy="461665"/>
          </a:xfrm>
          <a:prstGeom prst="rect">
            <a:avLst/>
          </a:prstGeom>
          <a:noFill/>
          <a:ln w="9525">
            <a:noFill/>
            <a:miter lim="800000"/>
            <a:headEnd/>
            <a:tailEnd/>
          </a:ln>
        </p:spPr>
        <p:txBody>
          <a:bodyPr wrap="square">
            <a:spAutoFit/>
          </a:bodyPr>
          <a:lstStyle/>
          <a:p>
            <a:r>
              <a:rPr lang="ru-RU" sz="2400" dirty="0">
                <a:latin typeface="Times New Roman" pitchFamily="18" charset="0"/>
              </a:rPr>
              <a:t>    </a:t>
            </a:r>
            <a:r>
              <a:rPr lang="ru-RU" sz="2400" dirty="0">
                <a:latin typeface="Arial" pitchFamily="34" charset="0"/>
                <a:cs typeface="Arial" pitchFamily="34" charset="0"/>
              </a:rPr>
              <a:t>Буквы    пишем     и  читаем  ( воспринимаются зрением)</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1026</TotalTime>
  <Words>3413</Words>
  <Application>Microsoft Office PowerPoint</Application>
  <PresentationFormat>Экран (4:3)</PresentationFormat>
  <Paragraphs>311</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Поток</vt:lpstr>
      <vt:lpstr>МУНИЦИПАЛЬНОЕ БЮДЖЕТНОЕ ДОШКОЛЬНОЕ ОБРАЗОВАТЕЛЬНОЕ УЧРЕЖДЕНИЕ  ГОРОДА  ИРКУТСКА ДЕТСКИЙ САД  № 172 «РАДУГА» </vt:lpstr>
      <vt:lpstr>Подготовка к обучению грамоте в разных возрастных группах.   Анализ программы.</vt:lpstr>
      <vt:lpstr>Подготовка к обучению грамоте в разных возрастных группах.   Анализ программы.</vt:lpstr>
      <vt:lpstr>Подготовка к обучению грамоте в разных возрастных группах.   Анализ программы.</vt:lpstr>
      <vt:lpstr>Подготовка к обучению грамоте в разных возрастных группах.   Анализ программы.</vt:lpstr>
      <vt:lpstr>Содержание работы по подготовке детей к обучению грамоте</vt:lpstr>
      <vt:lpstr>Слайд 7</vt:lpstr>
      <vt:lpstr>Ознакомление со звуковым строением слова</vt:lpstr>
      <vt:lpstr>Звук или буква?    Звук – это минимальная, неделимая единица звучащей речи. Буква – графический знак для обозначения звука на письме.</vt:lpstr>
      <vt:lpstr>Слайд 10</vt:lpstr>
      <vt:lpstr>Слайд 11</vt:lpstr>
      <vt:lpstr>       Развитие фонематического восприятия у дошкольников  </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Ознакомление со словом</vt:lpstr>
      <vt:lpstr>Ознакомление с предложением</vt:lpstr>
      <vt:lpstr>Ознакомление со слоговым строением слова</vt:lpstr>
      <vt:lpstr>Слайд 43</vt:lpstr>
      <vt:lpstr>Развитие графических навыков</vt:lpstr>
      <vt:lpstr>Слайд 45</vt:lpstr>
      <vt:lpstr>Слайд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дошкольников к обучению грамоте.</dc:title>
  <dc:creator>user</dc:creator>
  <cp:lastModifiedBy>Пользователь Windows</cp:lastModifiedBy>
  <cp:revision>97</cp:revision>
  <dcterms:created xsi:type="dcterms:W3CDTF">2015-10-17T16:47:39Z</dcterms:created>
  <dcterms:modified xsi:type="dcterms:W3CDTF">2023-11-25T06:54:44Z</dcterms:modified>
</cp:coreProperties>
</file>