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8"/>
  </p:notesMasterIdLst>
  <p:sldIdLst>
    <p:sldId id="256" r:id="rId2"/>
    <p:sldId id="274" r:id="rId3"/>
    <p:sldId id="271" r:id="rId4"/>
    <p:sldId id="272" r:id="rId5"/>
    <p:sldId id="27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9" r:id="rId29"/>
    <p:sldId id="321" r:id="rId30"/>
    <p:sldId id="322" r:id="rId31"/>
    <p:sldId id="323" r:id="rId32"/>
    <p:sldId id="266" r:id="rId33"/>
    <p:sldId id="326" r:id="rId34"/>
    <p:sldId id="267" r:id="rId35"/>
    <p:sldId id="305" r:id="rId36"/>
    <p:sldId id="336" r:id="rId37"/>
    <p:sldId id="337" r:id="rId38"/>
    <p:sldId id="303" r:id="rId39"/>
    <p:sldId id="328" r:id="rId40"/>
    <p:sldId id="329" r:id="rId41"/>
    <p:sldId id="307" r:id="rId42"/>
    <p:sldId id="330" r:id="rId43"/>
    <p:sldId id="327" r:id="rId44"/>
    <p:sldId id="331" r:id="rId45"/>
    <p:sldId id="334" r:id="rId46"/>
    <p:sldId id="340" r:id="rId47"/>
    <p:sldId id="333" r:id="rId48"/>
    <p:sldId id="341" r:id="rId49"/>
    <p:sldId id="332" r:id="rId50"/>
    <p:sldId id="344" r:id="rId51"/>
    <p:sldId id="345" r:id="rId52"/>
    <p:sldId id="342" r:id="rId53"/>
    <p:sldId id="343" r:id="rId54"/>
    <p:sldId id="339" r:id="rId55"/>
    <p:sldId id="346" r:id="rId56"/>
    <p:sldId id="325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9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8" y="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3521C-B3F5-48AD-956B-4966ACBC3085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13A1D-4ED3-46D4-96B5-745330B923E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A74B9-FF75-49E5-9226-92FA69748FF2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A74B9-FF75-49E5-9226-92FA69748FF2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http://detstvo.irkutsk.ru/authors/Ustinov/work/kakgiv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11\Downloads\&#1044;&#1072;&#1096;&#1072;%20-%20&#1053;&#1072;%20&#1083;&#1091;&#1075;&#1091;%20&#1087;&#1072;&#1089;&#1091;&#1090;&#1089;&#1103;%20&#1050;&#1054;%20-D.mp3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irkipedia.ru/content/irkutsk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hyperlink" Target="http://irkipedia.ru/content/ust_ilimsk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pandia.ru/text/category/visluga_let/" TargetMode="External"/><Relationship Id="rId2" Type="http://schemas.openxmlformats.org/officeDocument/2006/relationships/hyperlink" Target="http://www.pandia.ru/text/category/23_fevralya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48000" y="1807029"/>
            <a:ext cx="609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Конкурс чтецов</a:t>
            </a:r>
            <a:br>
              <a:rPr lang="ru-RU" sz="4800" b="1" dirty="0">
                <a:solidFill>
                  <a:srgbClr val="0000FF"/>
                </a:solidFill>
              </a:rPr>
            </a:br>
            <a:r>
              <a:rPr lang="ru-RU" sz="4800" b="1" dirty="0">
                <a:solidFill>
                  <a:srgbClr val="0000FF"/>
                </a:solidFill>
              </a:rPr>
              <a:t>«Сибирские </a:t>
            </a:r>
            <a:br>
              <a:rPr lang="ru-RU" sz="4800" b="1" dirty="0">
                <a:solidFill>
                  <a:srgbClr val="0000FF"/>
                </a:solidFill>
              </a:rPr>
            </a:br>
            <a:r>
              <a:rPr lang="ru-RU" sz="4800" b="1" dirty="0">
                <a:solidFill>
                  <a:srgbClr val="0000FF"/>
                </a:solidFill>
              </a:rPr>
              <a:t>поэтические чтения» </a:t>
            </a:r>
            <a:endParaRPr lang="ru-RU" sz="4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591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5687" y="1034142"/>
            <a:ext cx="6535964" cy="64225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Устинов Семен Климович</a:t>
            </a:r>
            <a:b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0486" y="1393371"/>
            <a:ext cx="11044465" cy="5275717"/>
          </a:xfrm>
        </p:spPr>
        <p:txBody>
          <a:bodyPr>
            <a:normAutofit/>
          </a:bodyPr>
          <a:lstStyle/>
          <a:p>
            <a:pPr marL="274320" indent="-274320">
              <a:spcAft>
                <a:spcPts val="0"/>
              </a:spcAft>
              <a:buNone/>
              <a:defRPr/>
            </a:pPr>
            <a:r>
              <a:rPr lang="ru-RU" sz="1800" i="1" dirty="0">
                <a:solidFill>
                  <a:srgbClr val="C00000"/>
                </a:solidFill>
              </a:rPr>
              <a:t>                                                                                      </a:t>
            </a:r>
            <a:r>
              <a:rPr lang="en-US" sz="1900" b="1" i="1" dirty="0">
                <a:solidFill>
                  <a:srgbClr val="C00000"/>
                </a:solidFill>
              </a:rPr>
              <a:t>Снег </a:t>
            </a:r>
            <a:r>
              <a:rPr lang="en-US" sz="1900" b="1" i="1" dirty="0" err="1">
                <a:solidFill>
                  <a:srgbClr val="C00000"/>
                </a:solidFill>
              </a:rPr>
              <a:t>замел</a:t>
            </a:r>
            <a:r>
              <a:rPr lang="en-US" sz="1900" b="1" i="1" dirty="0">
                <a:solidFill>
                  <a:srgbClr val="C00000"/>
                </a:solidFill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</a:rPr>
              <a:t>пути-дорожки</a:t>
            </a:r>
            <a:r>
              <a:rPr lang="en-US" sz="1900" b="1" i="1" dirty="0">
                <a:solidFill>
                  <a:srgbClr val="C00000"/>
                </a:solidFill>
              </a:rPr>
              <a:t>,</a:t>
            </a:r>
            <a:endParaRPr lang="ru-RU" sz="1900" b="1" i="1" dirty="0">
              <a:solidFill>
                <a:srgbClr val="C00000"/>
              </a:solidFill>
            </a:endParaRPr>
          </a:p>
          <a:p>
            <a:pPr marL="274320" indent="-274320">
              <a:spcAft>
                <a:spcPts val="0"/>
              </a:spcAft>
              <a:buNone/>
              <a:defRPr/>
            </a:pPr>
            <a:r>
              <a:rPr lang="ru-RU" sz="1900" b="1" i="1" dirty="0">
                <a:solidFill>
                  <a:srgbClr val="C00000"/>
                </a:solidFill>
              </a:rPr>
              <a:t>                                                                                  </a:t>
            </a:r>
            <a:r>
              <a:rPr lang="en-US" sz="1900" b="1" i="1" dirty="0" err="1">
                <a:solidFill>
                  <a:srgbClr val="C00000"/>
                </a:solidFill>
              </a:rPr>
              <a:t>По</a:t>
            </a:r>
            <a:r>
              <a:rPr lang="en-US" sz="1900" b="1" i="1" dirty="0">
                <a:solidFill>
                  <a:srgbClr val="C00000"/>
                </a:solidFill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</a:rPr>
              <a:t>тайге</a:t>
            </a:r>
            <a:r>
              <a:rPr lang="en-US" sz="1900" b="1" i="1" dirty="0">
                <a:solidFill>
                  <a:srgbClr val="C00000"/>
                </a:solidFill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</a:rPr>
              <a:t>проходу</a:t>
            </a:r>
            <a:r>
              <a:rPr lang="en-US" sz="1900" b="1" i="1" dirty="0">
                <a:solidFill>
                  <a:srgbClr val="C00000"/>
                </a:solidFill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</a:rPr>
              <a:t>нет</a:t>
            </a:r>
            <a:r>
              <a:rPr lang="en-US" sz="1900" b="1" i="1" dirty="0">
                <a:solidFill>
                  <a:srgbClr val="C00000"/>
                </a:solidFill>
              </a:rPr>
              <a:t>.</a:t>
            </a:r>
            <a:br>
              <a:rPr lang="en-US" sz="1900" b="1" i="1" dirty="0">
                <a:solidFill>
                  <a:srgbClr val="C00000"/>
                </a:solidFill>
              </a:rPr>
            </a:br>
            <a:r>
              <a:rPr lang="ru-RU" sz="1900" b="1" i="1" dirty="0">
                <a:solidFill>
                  <a:srgbClr val="C00000"/>
                </a:solidFill>
              </a:rPr>
              <a:t>                                                                              </a:t>
            </a:r>
            <a:r>
              <a:rPr lang="en-US" sz="1900" b="1" i="1" dirty="0" err="1">
                <a:solidFill>
                  <a:srgbClr val="C00000"/>
                </a:solidFill>
              </a:rPr>
              <a:t>Но</a:t>
            </a:r>
            <a:r>
              <a:rPr lang="en-US" sz="1900" b="1" i="1" dirty="0">
                <a:solidFill>
                  <a:srgbClr val="C00000"/>
                </a:solidFill>
              </a:rPr>
              <a:t>, </a:t>
            </a:r>
            <a:r>
              <a:rPr lang="en-US" sz="1900" b="1" i="1" dirty="0" err="1">
                <a:solidFill>
                  <a:srgbClr val="C00000"/>
                </a:solidFill>
              </a:rPr>
              <a:t>смотрите</a:t>
            </a:r>
            <a:r>
              <a:rPr lang="en-US" sz="1900" b="1" i="1" dirty="0">
                <a:solidFill>
                  <a:srgbClr val="C00000"/>
                </a:solidFill>
              </a:rPr>
              <a:t>, </a:t>
            </a:r>
            <a:r>
              <a:rPr lang="en-US" sz="1900" b="1" i="1" dirty="0" err="1">
                <a:solidFill>
                  <a:srgbClr val="C00000"/>
                </a:solidFill>
              </a:rPr>
              <a:t>на</a:t>
            </a:r>
            <a:r>
              <a:rPr lang="en-US" sz="1900" b="1" i="1" dirty="0">
                <a:solidFill>
                  <a:srgbClr val="C00000"/>
                </a:solidFill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</a:rPr>
              <a:t>обложке</a:t>
            </a:r>
            <a:br>
              <a:rPr lang="en-US" sz="1900" b="1" i="1" dirty="0">
                <a:solidFill>
                  <a:srgbClr val="C00000"/>
                </a:solidFill>
              </a:rPr>
            </a:br>
            <a:r>
              <a:rPr lang="ru-RU" sz="1900" b="1" i="1" dirty="0">
                <a:solidFill>
                  <a:srgbClr val="C00000"/>
                </a:solidFill>
              </a:rPr>
              <a:t>                                                                              </a:t>
            </a:r>
            <a:r>
              <a:rPr lang="en-US" sz="1900" b="1" i="1" dirty="0" err="1">
                <a:solidFill>
                  <a:srgbClr val="C00000"/>
                </a:solidFill>
              </a:rPr>
              <a:t>Кеши-лешего</a:t>
            </a:r>
            <a:r>
              <a:rPr lang="en-US" sz="1900" b="1" i="1" dirty="0">
                <a:solidFill>
                  <a:srgbClr val="C00000"/>
                </a:solidFill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</a:rPr>
              <a:t>портрет</a:t>
            </a:r>
            <a:r>
              <a:rPr lang="en-US" sz="1900" b="1" i="1" dirty="0">
                <a:solidFill>
                  <a:srgbClr val="C00000"/>
                </a:solidFill>
              </a:rPr>
              <a:t>.</a:t>
            </a:r>
            <a:br>
              <a:rPr lang="en-US" sz="1900" b="1" i="1" dirty="0">
                <a:solidFill>
                  <a:srgbClr val="C00000"/>
                </a:solidFill>
              </a:rPr>
            </a:br>
            <a:r>
              <a:rPr lang="ru-RU" sz="1900" b="1" i="1" dirty="0">
                <a:solidFill>
                  <a:srgbClr val="C00000"/>
                </a:solidFill>
              </a:rPr>
              <a:t>                                                                              </a:t>
            </a:r>
            <a:r>
              <a:rPr lang="en-US" sz="1900" b="1" i="1" dirty="0">
                <a:solidFill>
                  <a:srgbClr val="C00000"/>
                </a:solidFill>
              </a:rPr>
              <a:t>Он к </a:t>
            </a:r>
            <a:r>
              <a:rPr lang="en-US" sz="1900" b="1" i="1" dirty="0" err="1">
                <a:solidFill>
                  <a:srgbClr val="C00000"/>
                </a:solidFill>
              </a:rPr>
              <a:t>такому</a:t>
            </a:r>
            <a:r>
              <a:rPr lang="en-US" sz="1900" b="1" i="1" dirty="0">
                <a:solidFill>
                  <a:srgbClr val="C00000"/>
                </a:solidFill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</a:rPr>
              <a:t>непривычен</a:t>
            </a:r>
            <a:r>
              <a:rPr lang="en-US" sz="1900" b="1" i="1" dirty="0">
                <a:solidFill>
                  <a:srgbClr val="C00000"/>
                </a:solidFill>
              </a:rPr>
              <a:t>,</a:t>
            </a:r>
            <a:br>
              <a:rPr lang="en-US" sz="1900" b="1" i="1" dirty="0">
                <a:solidFill>
                  <a:srgbClr val="C00000"/>
                </a:solidFill>
              </a:rPr>
            </a:br>
            <a:r>
              <a:rPr lang="ru-RU" sz="1900" b="1" i="1" dirty="0">
                <a:solidFill>
                  <a:srgbClr val="C00000"/>
                </a:solidFill>
              </a:rPr>
              <a:t>                                                                              </a:t>
            </a:r>
            <a:r>
              <a:rPr lang="en-US" sz="1900" b="1" i="1" dirty="0">
                <a:solidFill>
                  <a:srgbClr val="C00000"/>
                </a:solidFill>
              </a:rPr>
              <a:t>Он </a:t>
            </a:r>
            <a:r>
              <a:rPr lang="en-US" sz="1900" b="1" i="1" dirty="0" err="1">
                <a:solidFill>
                  <a:srgbClr val="C00000"/>
                </a:solidFill>
              </a:rPr>
              <a:t>смущается</a:t>
            </a:r>
            <a:r>
              <a:rPr lang="en-US" sz="1900" b="1" i="1" dirty="0">
                <a:solidFill>
                  <a:srgbClr val="C00000"/>
                </a:solidFill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</a:rPr>
              <a:t>слегка</a:t>
            </a:r>
            <a:r>
              <a:rPr lang="en-US" sz="1900" b="1" i="1" dirty="0">
                <a:solidFill>
                  <a:srgbClr val="C00000"/>
                </a:solidFill>
              </a:rPr>
              <a:t>.</a:t>
            </a:r>
            <a:br>
              <a:rPr lang="en-US" sz="1900" b="1" i="1" dirty="0">
                <a:solidFill>
                  <a:srgbClr val="C00000"/>
                </a:solidFill>
              </a:rPr>
            </a:br>
            <a:r>
              <a:rPr lang="ru-RU" sz="1900" b="1" i="1" dirty="0">
                <a:solidFill>
                  <a:srgbClr val="C00000"/>
                </a:solidFill>
              </a:rPr>
              <a:t>                                                                              </a:t>
            </a:r>
            <a:r>
              <a:rPr lang="en-US" sz="1900" b="1" i="1" dirty="0" err="1">
                <a:solidFill>
                  <a:srgbClr val="C00000"/>
                </a:solidFill>
              </a:rPr>
              <a:t>До</a:t>
            </a:r>
            <a:r>
              <a:rPr lang="en-US" sz="1900" b="1" i="1" dirty="0">
                <a:solidFill>
                  <a:srgbClr val="C00000"/>
                </a:solidFill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</a:rPr>
              <a:t>чего</a:t>
            </a:r>
            <a:r>
              <a:rPr lang="en-US" sz="1900" b="1" i="1" dirty="0">
                <a:solidFill>
                  <a:srgbClr val="C00000"/>
                </a:solidFill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</a:rPr>
              <a:t>же</a:t>
            </a:r>
            <a:r>
              <a:rPr lang="en-US" sz="1900" b="1" i="1" dirty="0">
                <a:solidFill>
                  <a:srgbClr val="C00000"/>
                </a:solidFill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</a:rPr>
              <a:t>симпатичен</a:t>
            </a:r>
            <a:br>
              <a:rPr lang="en-US" sz="1900" b="1" i="1" dirty="0">
                <a:solidFill>
                  <a:srgbClr val="C00000"/>
                </a:solidFill>
              </a:rPr>
            </a:br>
            <a:r>
              <a:rPr lang="ru-RU" sz="1900" b="1" i="1" dirty="0">
                <a:solidFill>
                  <a:srgbClr val="C00000"/>
                </a:solidFill>
              </a:rPr>
              <a:t>                                                                              </a:t>
            </a:r>
            <a:r>
              <a:rPr lang="en-US" sz="1900" b="1" i="1" dirty="0" err="1">
                <a:solidFill>
                  <a:srgbClr val="C00000"/>
                </a:solidFill>
              </a:rPr>
              <a:t>Леший</a:t>
            </a:r>
            <a:r>
              <a:rPr lang="en-US" sz="1900" b="1" i="1" dirty="0">
                <a:solidFill>
                  <a:srgbClr val="C00000"/>
                </a:solidFill>
              </a:rPr>
              <a:t> – </a:t>
            </a:r>
            <a:r>
              <a:rPr lang="en-US" sz="1900" b="1" i="1" dirty="0" err="1">
                <a:solidFill>
                  <a:srgbClr val="C00000"/>
                </a:solidFill>
              </a:rPr>
              <a:t>друг</a:t>
            </a:r>
            <a:r>
              <a:rPr lang="en-US" sz="1900" b="1" i="1" dirty="0">
                <a:solidFill>
                  <a:srgbClr val="C00000"/>
                </a:solidFill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</a:rPr>
              <a:t>Сибирячка</a:t>
            </a:r>
            <a:r>
              <a:rPr lang="en-US" sz="1900" b="1" i="1" dirty="0">
                <a:solidFill>
                  <a:srgbClr val="C00000"/>
                </a:solidFill>
              </a:rPr>
              <a:t>.</a:t>
            </a:r>
            <a:endParaRPr lang="ru-RU" sz="1900" b="1" i="1" dirty="0">
              <a:solidFill>
                <a:srgbClr val="C0000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sz="1900" dirty="0">
              <a:solidFill>
                <a:srgbClr val="C0000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1900" dirty="0">
                <a:solidFill>
                  <a:srgbClr val="7030A0"/>
                </a:solidFill>
              </a:rPr>
              <a:t>    </a:t>
            </a:r>
            <a:r>
              <a:rPr lang="en-US" sz="1900" dirty="0">
                <a:solidFill>
                  <a:srgbClr val="7030A0"/>
                </a:solidFill>
              </a:rPr>
              <a:t> </a:t>
            </a:r>
            <a:r>
              <a:rPr lang="ru-RU" sz="1800" dirty="0">
                <a:solidFill>
                  <a:srgbClr val="7030A0"/>
                </a:solidFill>
              </a:rPr>
              <a:t>                                                                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</a:rPr>
              <a:t>Марк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</a:rPr>
              <a:t>Сергеев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. «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</a:rPr>
              <a:t>Над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</a:rPr>
              <a:t>облаками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 –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</a:rPr>
              <a:t>облака».Из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 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</a:rPr>
              <a:t>записных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</a:rPr>
              <a:t>книжек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ru-RU" sz="18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1800" b="1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ru-RU" sz="1800" b="1" i="1" dirty="0">
                <a:solidFill>
                  <a:schemeClr val="accent3">
                    <a:lumMod val="75000"/>
                  </a:schemeClr>
                </a:solidFill>
              </a:rPr>
              <a:t>Эти стихи о Семене Устинове написал поэт Марк Сергеев, когда они вместе сотрудничали в журнале «</a:t>
            </a:r>
            <a:r>
              <a:rPr lang="ru-RU" sz="1800" b="1" i="1" dirty="0" err="1">
                <a:solidFill>
                  <a:schemeClr val="accent3">
                    <a:lumMod val="75000"/>
                  </a:schemeClr>
                </a:solidFill>
              </a:rPr>
              <a:t>Сибирячок</a:t>
            </a:r>
            <a:r>
              <a:rPr lang="ru-RU" sz="1800" b="1" i="1" dirty="0">
                <a:solidFill>
                  <a:schemeClr val="accent3">
                    <a:lumMod val="75000"/>
                  </a:schemeClr>
                </a:solidFill>
              </a:rPr>
              <a:t>».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1800" b="1" i="1" dirty="0">
                <a:solidFill>
                  <a:schemeClr val="accent3">
                    <a:lumMod val="75000"/>
                  </a:schemeClr>
                </a:solidFill>
              </a:rPr>
              <a:t>          </a:t>
            </a:r>
            <a:r>
              <a:rPr lang="en-US" sz="1800" b="1" i="1" dirty="0" err="1">
                <a:solidFill>
                  <a:schemeClr val="accent3">
                    <a:lumMod val="75000"/>
                  </a:schemeClr>
                </a:solidFill>
              </a:rPr>
              <a:t>Весело</a:t>
            </a:r>
            <a:r>
              <a:rPr lang="en-US" sz="1800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800" b="1" i="1" dirty="0" err="1">
                <a:solidFill>
                  <a:schemeClr val="accent3">
                    <a:lumMod val="75000"/>
                  </a:schemeClr>
                </a:solidFill>
              </a:rPr>
              <a:t>работалось</a:t>
            </a:r>
            <a:r>
              <a:rPr lang="en-US" sz="1800" b="1" i="1" dirty="0">
                <a:solidFill>
                  <a:schemeClr val="accent3">
                    <a:lumMod val="75000"/>
                  </a:schemeClr>
                </a:solidFill>
              </a:rPr>
              <a:t> в </a:t>
            </a:r>
            <a:r>
              <a:rPr lang="en-US" sz="1800" b="1" i="1" dirty="0" err="1">
                <a:solidFill>
                  <a:schemeClr val="accent3">
                    <a:lumMod val="75000"/>
                  </a:schemeClr>
                </a:solidFill>
              </a:rPr>
              <a:t>журнале</a:t>
            </a:r>
            <a:r>
              <a:rPr lang="en-US" sz="1800" b="1" i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en-US" sz="1800" b="1" i="1" dirty="0" err="1">
                <a:solidFill>
                  <a:schemeClr val="accent3">
                    <a:lumMod val="75000"/>
                  </a:schemeClr>
                </a:solidFill>
              </a:rPr>
              <a:t>Персонажи</a:t>
            </a:r>
            <a:r>
              <a:rPr lang="en-US" sz="1800" b="1" i="1" dirty="0">
                <a:solidFill>
                  <a:schemeClr val="accent3">
                    <a:lumMod val="75000"/>
                  </a:schemeClr>
                </a:solidFill>
              </a:rPr>
              <a:t> «</a:t>
            </a:r>
            <a:r>
              <a:rPr lang="en-US" sz="1800" b="1" i="1" dirty="0" err="1">
                <a:solidFill>
                  <a:schemeClr val="accent3">
                    <a:lumMod val="75000"/>
                  </a:schemeClr>
                </a:solidFill>
              </a:rPr>
              <a:t>Сибирячка</a:t>
            </a:r>
            <a:r>
              <a:rPr lang="en-US" sz="1800" b="1" i="1" dirty="0">
                <a:solidFill>
                  <a:schemeClr val="accent3">
                    <a:lumMod val="75000"/>
                  </a:schemeClr>
                </a:solidFill>
              </a:rPr>
              <a:t>», </a:t>
            </a:r>
            <a:r>
              <a:rPr lang="en-US" sz="1800" b="1" i="1" dirty="0" err="1">
                <a:solidFill>
                  <a:schemeClr val="accent3">
                    <a:lumMod val="75000"/>
                  </a:schemeClr>
                </a:solidFill>
              </a:rPr>
              <a:t>озвученные</a:t>
            </a:r>
            <a:r>
              <a:rPr lang="en-US" sz="1800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800" b="1" i="1" dirty="0" err="1">
                <a:solidFill>
                  <a:schemeClr val="accent3">
                    <a:lumMod val="75000"/>
                  </a:schemeClr>
                </a:solidFill>
              </a:rPr>
              <a:t>Марком</a:t>
            </a:r>
            <a:r>
              <a:rPr lang="en-US" sz="1800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800" b="1" i="1" dirty="0" err="1">
                <a:solidFill>
                  <a:schemeClr val="accent3">
                    <a:lumMod val="75000"/>
                  </a:schemeClr>
                </a:solidFill>
              </a:rPr>
              <a:t>Сергеевым</a:t>
            </a:r>
            <a:r>
              <a:rPr lang="en-US" sz="1800" b="1" i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1800" b="1" i="1" dirty="0" err="1">
                <a:solidFill>
                  <a:schemeClr val="accent3">
                    <a:lumMod val="75000"/>
                  </a:schemeClr>
                </a:solidFill>
              </a:rPr>
              <a:t>пришли</a:t>
            </a:r>
            <a:r>
              <a:rPr lang="en-US" sz="1800" b="1" i="1" dirty="0">
                <a:solidFill>
                  <a:schemeClr val="accent3">
                    <a:lumMod val="75000"/>
                  </a:schemeClr>
                </a:solidFill>
              </a:rPr>
              <a:t> к </a:t>
            </a:r>
            <a:r>
              <a:rPr lang="en-US" sz="1800" b="1" i="1" dirty="0" err="1">
                <a:solidFill>
                  <a:schemeClr val="accent3">
                    <a:lumMod val="75000"/>
                  </a:schemeClr>
                </a:solidFill>
              </a:rPr>
              <a:t>своим</a:t>
            </a:r>
            <a:r>
              <a:rPr lang="en-US" sz="1800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800" b="1" i="1" dirty="0" err="1">
                <a:solidFill>
                  <a:schemeClr val="accent3">
                    <a:lumMod val="75000"/>
                  </a:schemeClr>
                </a:solidFill>
              </a:rPr>
              <a:t>читателям</a:t>
            </a:r>
            <a:r>
              <a:rPr lang="en-US" sz="1800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800" b="1" i="1" dirty="0" err="1">
                <a:solidFill>
                  <a:schemeClr val="accent3">
                    <a:lumMod val="75000"/>
                  </a:schemeClr>
                </a:solidFill>
              </a:rPr>
              <a:t>целой</a:t>
            </a:r>
            <a:r>
              <a:rPr lang="en-US" sz="1800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800" b="1" i="1" dirty="0" err="1">
                <a:solidFill>
                  <a:schemeClr val="accent3">
                    <a:lumMod val="75000"/>
                  </a:schemeClr>
                </a:solidFill>
              </a:rPr>
              <a:t>компанией</a:t>
            </a:r>
            <a:r>
              <a:rPr lang="en-US" sz="1800" b="1" i="1" dirty="0">
                <a:solidFill>
                  <a:schemeClr val="accent3">
                    <a:lumMod val="75000"/>
                  </a:schemeClr>
                </a:solidFill>
              </a:rPr>
              <a:t>, и </a:t>
            </a:r>
            <a:r>
              <a:rPr lang="en-US" sz="1800" b="1" i="1" dirty="0" err="1">
                <a:solidFill>
                  <a:schemeClr val="accent3">
                    <a:lumMod val="75000"/>
                  </a:schemeClr>
                </a:solidFill>
              </a:rPr>
              <a:t>среди</a:t>
            </a:r>
            <a:r>
              <a:rPr lang="en-US" sz="1800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800" b="1" i="1" dirty="0" err="1">
                <a:solidFill>
                  <a:schemeClr val="accent3">
                    <a:lumMod val="75000"/>
                  </a:schemeClr>
                </a:solidFill>
              </a:rPr>
              <a:t>них</a:t>
            </a:r>
            <a:r>
              <a:rPr lang="en-US" sz="1800" b="1" i="1" dirty="0">
                <a:solidFill>
                  <a:schemeClr val="accent3">
                    <a:lumMod val="75000"/>
                  </a:schemeClr>
                </a:solidFill>
              </a:rPr>
              <a:t> - </a:t>
            </a:r>
            <a:r>
              <a:rPr lang="en-US" sz="1800" b="1" i="1" dirty="0" err="1">
                <a:solidFill>
                  <a:schemeClr val="accent3">
                    <a:lumMod val="75000"/>
                  </a:schemeClr>
                </a:solidFill>
              </a:rPr>
              <a:t>неутомимый</a:t>
            </a:r>
            <a:r>
              <a:rPr lang="en-US" sz="1800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800" b="1" i="1" dirty="0" err="1">
                <a:solidFill>
                  <a:schemeClr val="accent3">
                    <a:lumMod val="75000"/>
                  </a:schemeClr>
                </a:solidFill>
              </a:rPr>
              <a:t>леший</a:t>
            </a:r>
            <a:r>
              <a:rPr lang="en-US" sz="1800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800" b="1" i="1" dirty="0" err="1">
                <a:solidFill>
                  <a:schemeClr val="accent3">
                    <a:lumMod val="75000"/>
                  </a:schemeClr>
                </a:solidFill>
              </a:rPr>
              <a:t>Кеша</a:t>
            </a:r>
            <a:r>
              <a:rPr lang="en-US" sz="1800" b="1" i="1" dirty="0">
                <a:solidFill>
                  <a:schemeClr val="accent3">
                    <a:lumMod val="75000"/>
                  </a:schemeClr>
                </a:solidFill>
              </a:rPr>
              <a:t> - </a:t>
            </a:r>
            <a:r>
              <a:rPr lang="en-US" sz="1800" b="1" i="1" dirty="0" err="1">
                <a:solidFill>
                  <a:schemeClr val="accent3">
                    <a:lumMod val="75000"/>
                  </a:schemeClr>
                </a:solidFill>
              </a:rPr>
              <a:t>Семен</a:t>
            </a:r>
            <a:r>
              <a:rPr lang="en-US" sz="1800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800" b="1" i="1" dirty="0" err="1">
                <a:solidFill>
                  <a:schemeClr val="accent3">
                    <a:lumMod val="75000"/>
                  </a:schemeClr>
                </a:solidFill>
              </a:rPr>
              <a:t>Климович</a:t>
            </a:r>
            <a:r>
              <a:rPr lang="en-US" sz="1800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800" b="1" i="1" dirty="0" err="1">
                <a:solidFill>
                  <a:schemeClr val="accent3">
                    <a:lumMod val="75000"/>
                  </a:schemeClr>
                </a:solidFill>
              </a:rPr>
              <a:t>Устинов</a:t>
            </a:r>
            <a:r>
              <a:rPr lang="en-US" sz="1800" b="1" i="1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sz="18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4340" name="Рисунок 1" descr="E:\сибирь\устино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9086" y="1034142"/>
            <a:ext cx="2939143" cy="323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729343" y="718458"/>
            <a:ext cx="10417628" cy="52578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ru-RU" sz="1800" dirty="0">
                <a:solidFill>
                  <a:srgbClr val="7030A0"/>
                </a:solidFill>
              </a:rPr>
              <a:t>		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Семен Климович Устинов родился в Бурятии 1 сентября 1933 года в селе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Унэгэтэй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Заиграевского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района.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		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Когда он был маленьким, в лес его брал отец, который был охотником, и поэтому тайга для мальчика стала родным домом. 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С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тех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пор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прошло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много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времени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За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эти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годы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Семен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Климович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окончил факультет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охотоведения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Иркутского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сельскохозяйственного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института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и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стал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биологом-охотоведом. Он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получил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назначение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на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работу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не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куда-нибудь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, а в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знаменитый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Баргузинский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заповедник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, существующий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на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берегах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Байкала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с 1916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года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b="1" i="1" dirty="0">
              <a:solidFill>
                <a:schemeClr val="accent3">
                  <a:lumMod val="75000"/>
                </a:schemeClr>
              </a:solidFill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		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Семен Устинов участвовал во многих экспедициях, работал в различных научно-исследовательских институтах, защитил диссертацию, получив ученую степень кандидата биологических наук.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Об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одной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такой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экспедиции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пишет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 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Валентин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Распутин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в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своей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книге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«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Сибирь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Сибирь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...» : «...В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нашу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небольшую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экспедицию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согласился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войти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заместитель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директора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заповедника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по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науке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Семен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Климович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Устинов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Лучшего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товарища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и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желать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было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нельзя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мы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имели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возможность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ru-RU" b="1" i="1" dirty="0">
              <a:solidFill>
                <a:schemeClr val="accent3">
                  <a:lumMod val="75000"/>
                </a:schemeClr>
              </a:solidFill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    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убедиться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в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этом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и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раньше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Для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него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любая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тайга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–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дом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родной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...»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 </a:t>
            </a:r>
            <a:r>
              <a:rPr lang="ru-RU" b="1" i="1" dirty="0">
                <a:solidFill>
                  <a:srgbClr val="7030A0"/>
                </a:solidFill>
              </a:rPr>
              <a:t>                           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1800" i="1" dirty="0">
                <a:solidFill>
                  <a:srgbClr val="7030A0"/>
                </a:solidFill>
              </a:rPr>
              <a:t>		</a:t>
            </a:r>
            <a:br>
              <a:rPr lang="en-US" sz="2300" dirty="0">
                <a:solidFill>
                  <a:srgbClr val="7030A0"/>
                </a:solidFill>
              </a:rPr>
            </a:br>
            <a:endParaRPr lang="ru-RU" sz="2300" i="1" dirty="0">
              <a:solidFill>
                <a:srgbClr val="7030A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ru-RU" sz="1800" i="1" dirty="0">
              <a:solidFill>
                <a:srgbClr val="7030A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ru-RU" sz="1800" i="1" dirty="0">
              <a:solidFill>
                <a:srgbClr val="7030A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ru-RU" sz="1800" i="1" dirty="0">
              <a:solidFill>
                <a:srgbClr val="7030A0"/>
              </a:solidFill>
            </a:endParaRPr>
          </a:p>
        </p:txBody>
      </p:sp>
      <p:pic>
        <p:nvPicPr>
          <p:cNvPr id="4" name="Picture 2" descr="http://detstvo.irkutsk.ru/authors/Ustinov/work/kakgiv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8750892" y="4504414"/>
            <a:ext cx="2060351" cy="177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1066799" y="1012371"/>
            <a:ext cx="10221687" cy="4659088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sz="1800" i="1" dirty="0">
                <a:solidFill>
                  <a:srgbClr val="7030A0"/>
                </a:solidFill>
              </a:rPr>
              <a:t>	</a:t>
            </a:r>
            <a:r>
              <a:rPr lang="ru-RU" sz="1800" dirty="0">
                <a:solidFill>
                  <a:srgbClr val="7030A0"/>
                </a:solidFill>
              </a:rPr>
              <a:t>	</a:t>
            </a:r>
            <a:r>
              <a:rPr lang="ru-RU" sz="2200" b="1" dirty="0">
                <a:solidFill>
                  <a:schemeClr val="accent3">
                    <a:lumMod val="75000"/>
                  </a:schemeClr>
                </a:solidFill>
              </a:rPr>
              <a:t>Как ученый Семен Устинов хорошо известен в научных кругах. 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Он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член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Байкальской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комиссии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Всероссийского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 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общества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охраны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природы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состоит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в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Совете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по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природопользованию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Сибирского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отделения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Академии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наук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член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американского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общества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териологов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(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исследователей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млекопитающих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),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его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работы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опубликованы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в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Японии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и США, в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Скандинавских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странах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и в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Швейцарии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2200" b="1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Но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что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такое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кандидатская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диссертация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научные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статьи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рассчитанные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на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узкий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круг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специалистов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, 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если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о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соболе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- 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красавце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сибирской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тайги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-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большинство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людей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знают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только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как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о «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золотом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»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звере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царе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дикой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пушнины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Его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нет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даже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среди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персонажей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русских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народных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сказок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, о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нем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почти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ничего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не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знают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дети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b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200" b="1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А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Семен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Устинов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мечтает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об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умной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талантливой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книге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для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детей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об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этом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200" b="1" dirty="0">
                <a:solidFill>
                  <a:schemeClr val="accent3">
                    <a:lumMod val="75000"/>
                  </a:schemeClr>
                </a:solidFill>
              </a:rPr>
              <a:t>детей об этом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замечательном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животном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r>
              <a:rPr lang="ru-RU" sz="2200" b="1" dirty="0">
                <a:solidFill>
                  <a:schemeClr val="accent3">
                    <a:lumMod val="75000"/>
                  </a:schemeClr>
                </a:solidFill>
              </a:rPr>
              <a:t> Может, поэтому на страницах </a:t>
            </a:r>
            <a:r>
              <a:rPr lang="ru-RU" sz="2200" b="1" dirty="0" err="1">
                <a:solidFill>
                  <a:schemeClr val="accent3">
                    <a:lumMod val="75000"/>
                  </a:schemeClr>
                </a:solidFill>
              </a:rPr>
              <a:t>страницах</a:t>
            </a:r>
            <a:r>
              <a:rPr lang="ru-RU" sz="2200" b="1" dirty="0">
                <a:solidFill>
                  <a:schemeClr val="accent3">
                    <a:lumMod val="75000"/>
                  </a:schemeClr>
                </a:solidFill>
              </a:rPr>
              <a:t> «Сибирячка» и появился лесной персонаж леший Кеша со своими Кеша со своими рассказами для детей.</a:t>
            </a: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9100456" y="3810001"/>
            <a:ext cx="2296885" cy="2449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3582" y="631372"/>
            <a:ext cx="9601196" cy="1012372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Агеева (Бунтовская) Софья  Николаевна</a:t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38044" y="1502228"/>
            <a:ext cx="3200555" cy="4125685"/>
            <a:chOff x="1395" y="450"/>
            <a:chExt cx="2857" cy="3403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" y="450"/>
              <a:ext cx="2857" cy="3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1395" y="450"/>
              <a:ext cx="2857" cy="3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 dirty="0"/>
            </a:p>
          </p:txBody>
        </p:sp>
      </p:grpSp>
      <p:pic>
        <p:nvPicPr>
          <p:cNvPr id="10" name="Рисунок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706" y="1850572"/>
            <a:ext cx="3356683" cy="426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 descr="mhtml:file://C:\Documents%20and%20Settings\Администратор\Мои%20документы\Детские%20писатели_%20Агеева%20Софья%20Николаевна%20-%20биография.mht!PORTRET/portre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0019" y="1470290"/>
            <a:ext cx="3104923" cy="401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7513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аша\Desktop\КОНКУРС ЧТЕЦОВ\dp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81985" y="1055915"/>
            <a:ext cx="6208600" cy="4825546"/>
          </a:xfrm>
          <a:prstGeom prst="rect">
            <a:avLst/>
          </a:prstGeom>
          <a:noFill/>
        </p:spPr>
      </p:pic>
      <p:pic>
        <p:nvPicPr>
          <p:cNvPr id="6" name="Picture 2" descr="C:\Users\Даша\Desktop\КОНКУРС ЧТЕЦОВ\dp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37022" y="1164771"/>
            <a:ext cx="3139054" cy="4808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73628" y="1052624"/>
            <a:ext cx="94923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Родиной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своей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Софья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Агеева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считает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пространство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Урала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Читы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Родилась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она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1971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году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городе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Златоусте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Челябинской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области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школу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пошла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Новосибирске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где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некоторое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время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жила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ее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семья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самые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интересные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воспоминания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детства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связаны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Забайкальем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Читой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где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прошли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ее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школьные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годы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endParaRPr lang="ru-RU" b="1" i="1" dirty="0">
              <a:solidFill>
                <a:srgbClr val="7030A0"/>
              </a:solidFill>
              <a:latin typeface="Georgia" pitchFamily="18" charset="0"/>
              <a:ea typeface="Times New Roman" pitchFamily="18" charset="0"/>
              <a:cs typeface="Calibri" pitchFamily="34" charset="0"/>
            </a:endParaRPr>
          </a:p>
          <a:p>
            <a:pPr algn="just"/>
            <a:endParaRPr lang="ru-RU" b="1" i="1" dirty="0">
              <a:solidFill>
                <a:srgbClr val="7030A0"/>
              </a:solidFill>
              <a:latin typeface="Georgia" pitchFamily="18" charset="0"/>
              <a:ea typeface="Times New Roman" pitchFamily="18" charset="0"/>
              <a:cs typeface="Calibri" pitchFamily="34" charset="0"/>
            </a:endParaRPr>
          </a:p>
          <a:p>
            <a:pPr algn="just"/>
            <a:endParaRPr lang="en-US" b="1" i="1" dirty="0">
              <a:solidFill>
                <a:srgbClr val="7030A0"/>
              </a:solidFill>
              <a:latin typeface="Georgia" pitchFamily="18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60713" y="2579914"/>
            <a:ext cx="93072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Еще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третьем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классе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я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решила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стану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биологом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-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рассказывает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Софья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Агеева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-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Много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времени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подругой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проводили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станции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юннатов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где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ухаживали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многочисленными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кроликами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нутриями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другим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животным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населением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Софь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Агеев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а,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став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счастливой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обладательницей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диплома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ИГУ,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пришла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работать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Байкало-Ленский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заповедник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И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просто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работает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специальности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сочетает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свою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работу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литературным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творчеством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с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увлечением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повествует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ребятам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сибирской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тайге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ее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обитателях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800" y="3213100"/>
            <a:ext cx="11040533" cy="316865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1800" i="1" dirty="0">
              <a:solidFill>
                <a:srgbClr val="7030A0"/>
              </a:solidFill>
            </a:endParaRP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1110342" y="783771"/>
            <a:ext cx="9884229" cy="5497286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ru-RU" sz="1800" dirty="0">
                <a:solidFill>
                  <a:srgbClr val="7030A0"/>
                </a:solidFill>
                <a:ea typeface="Times New Roman" pitchFamily="18" charset="0"/>
                <a:cs typeface="Calibri" pitchFamily="34" charset="0"/>
              </a:rPr>
              <a:t>	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И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поэтому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не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случайно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в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журнале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«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Сибирячок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»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появилась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девочка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Таежка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,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которая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сразу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подружилась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со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всеми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героями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журнала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.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Сибирячок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и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леший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Кеша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стали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ее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лучшими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друзьями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, а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еще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она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не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только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наблюдает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за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своими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любимыми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зверьками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,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обосновавшись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в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Байкало-Ленском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заповеднике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,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но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интересно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о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них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рассказывает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в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своих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«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Таежкиных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историях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». «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Сибирячок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» -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мой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любимый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журнал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, –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говорит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Софья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Агеева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. - </a:t>
            </a:r>
            <a:r>
              <a:rPr lang="ru-RU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	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Перелистывая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его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, я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вновь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возвращаюсь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в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страну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детства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, и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весь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мир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вокруг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становится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добрее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и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ярче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.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Точно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знаю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,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что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и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через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много-много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лет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«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Сибирячок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»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будет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верным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другом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детям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,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их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родителям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,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учителям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и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всем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тем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любознательным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умам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,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что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всегда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жили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и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будут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жить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на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планете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Земля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».</a:t>
            </a:r>
            <a:endParaRPr lang="ru-RU" sz="1800" b="1" dirty="0">
              <a:solidFill>
                <a:schemeClr val="accent3">
                  <a:lumMod val="75000"/>
                </a:schemeClr>
              </a:solidFill>
              <a:ea typeface="Times New Roman" pitchFamily="18" charset="0"/>
              <a:cs typeface="Arial" charset="0"/>
            </a:endParaRPr>
          </a:p>
          <a:p>
            <a:pPr marL="0" indent="0" algn="just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ru-RU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	О чем же лесные истории Софьи Агеевой?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Вот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,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например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, «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Зачем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лисе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хвост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?»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или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«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Почему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лиса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хитрая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?». А в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самом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деле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, «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зачем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» и «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почему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»? «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Что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за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прок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в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лисьем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хвосте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?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Большущий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,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пушистый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,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за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сучья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цепляется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,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колючки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на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себя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собирает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. А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то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и в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грязи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выпачкается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, -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полазь-ка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по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лесу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a typeface="Times New Roman" pitchFamily="18" charset="0"/>
                <a:cs typeface="Calibri" pitchFamily="34" charset="0"/>
              </a:rPr>
              <a:t>…» </a:t>
            </a:r>
            <a:endParaRPr lang="ru-RU" sz="1800" b="1" dirty="0">
              <a:solidFill>
                <a:schemeClr val="accent3">
                  <a:lumMod val="75000"/>
                </a:schemeClr>
              </a:solidFill>
              <a:cs typeface="Arial" charset="0"/>
            </a:endParaRPr>
          </a:p>
          <a:p>
            <a:pPr marL="0" indent="0" algn="just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Но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оказывается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без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хвоста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лисице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–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никуда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… Он у </a:t>
            </a:r>
            <a:endParaRPr lang="ru-RU" sz="18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  <a:p>
            <a:pPr marL="0" indent="0" algn="just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нее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как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руль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. А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еще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белый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кончик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на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хвосте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как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маячок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для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endParaRPr lang="ru-RU" sz="18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  <a:p>
            <a:pPr marL="0" indent="0" algn="just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маленьких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лисят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, а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еще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пышный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хвост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– и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матрац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, и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одеяло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. </a:t>
            </a:r>
            <a:endParaRPr lang="ru-RU" sz="18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  <a:p>
            <a:pPr marL="0" indent="0" algn="just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А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еще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–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очень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интересно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почитать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эти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рассказы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самим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, </a:t>
            </a:r>
            <a:endParaRPr lang="ru-RU" sz="18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  <a:p>
            <a:pPr marL="0" indent="0" algn="just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чтобы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вместе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с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автором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сказать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: «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Вот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такая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она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лиса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. </a:t>
            </a:r>
            <a:endParaRPr lang="ru-RU" sz="18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  <a:p>
            <a:pPr marL="0" indent="0" algn="just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И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умница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, и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красавица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».</a:t>
            </a:r>
            <a:endParaRPr lang="en-US" sz="1800" b="1" dirty="0">
              <a:solidFill>
                <a:schemeClr val="accent3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18436" name="Содержимое 3" descr="mhtml:file://C:\Documents%20and%20Settings\Администратор\Мои%20документы\Агеева%20Софья%20Николаевна_%20Произведения%20-%20Заповедные%20тропинки.mht!zapovednie2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7786" y="4027713"/>
            <a:ext cx="2004786" cy="229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Ю.Е.Черных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8492" y="806325"/>
            <a:ext cx="3486512" cy="52134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76800" y="729344"/>
            <a:ext cx="6193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   Юрий Егорович  Черных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98570" y="1469571"/>
            <a:ext cx="64225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4371" y="1937657"/>
            <a:ext cx="50183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Юрий Черных родился в г.Усть-Куте Иркутской области в 1936 году, детство провёл в таежном селе 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Нижне-Илимске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работал инженером и жил в г.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Братске,а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90-е годы переехал в Иркутск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36610" y="1382485"/>
            <a:ext cx="64035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Умение в обычном видеть необычное и красочно передать увиденное языком художника – в этом главное достоинство поэзии Юрия Егоровича Черных. </a:t>
            </a:r>
          </a:p>
          <a:p>
            <a:pPr algn="just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Его стихи ритмичны, полны озорства, игры, забав. Это может быть игра ума, игра со словами родного языка, нахождения новой сути в старых привычных формах.</a:t>
            </a:r>
          </a:p>
          <a:p>
            <a:pPr algn="just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 многом основой произведений Юрия Черных становятся 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пословицы, </a:t>
            </a:r>
            <a:r>
              <a:rPr lang="ru-RU" sz="2000" b="1" u="sng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скороговорки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из всем известного народного фольклора. </a:t>
            </a:r>
          </a:p>
          <a:p>
            <a:pPr algn="just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Живой талант поэта легко и весело переделывает их. </a:t>
            </a:r>
          </a:p>
        </p:txBody>
      </p:sp>
      <p:pic>
        <p:nvPicPr>
          <p:cNvPr id="4" name="Рисунок 3" descr="chee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9720" y="818452"/>
            <a:ext cx="3178622" cy="51469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ChangeArrowheads="1"/>
          </p:cNvSpPr>
          <p:nvPr/>
        </p:nvSpPr>
        <p:spPr bwMode="auto">
          <a:xfrm>
            <a:off x="1142967" y="947840"/>
            <a:ext cx="732612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дороге быстро мчится паровоз.</a:t>
            </a:r>
            <a:b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 немецких фрицев в армию повёз.</a:t>
            </a:r>
            <a:b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Дело было летом, в самый жаркий день,</a:t>
            </a:r>
            <a:b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Паровоз нечаянно наскочил на пень.</a:t>
            </a:r>
            <a:b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 слегка подпрыгнул, а потом упал –</a:t>
            </a:r>
            <a:b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Вывалились немцы, за ними генерал </a:t>
            </a:r>
          </a:p>
        </p:txBody>
      </p:sp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829316" y="3060831"/>
            <a:ext cx="3024511" cy="13234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Утка может без труда</a:t>
            </a:r>
            <a:b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Вынуть рыбку из пруда:</a:t>
            </a:r>
            <a:b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Шею в воду окунет –</a:t>
            </a:r>
            <a:b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Вот тебе и окунек! </a:t>
            </a:r>
          </a:p>
        </p:txBody>
      </p:sp>
      <p:pic>
        <p:nvPicPr>
          <p:cNvPr id="4" name="Рисунок 3" descr="praznik.jpg"/>
          <p:cNvPicPr>
            <a:picLocks noChangeAspect="1"/>
          </p:cNvPicPr>
          <p:nvPr/>
        </p:nvPicPr>
        <p:blipFill>
          <a:blip r:embed="rId2" cstate="print"/>
          <a:srcRect t="21453" r="3166" b="4022"/>
          <a:stretch>
            <a:fillRect/>
          </a:stretch>
        </p:blipFill>
        <p:spPr>
          <a:xfrm>
            <a:off x="6738257" y="827314"/>
            <a:ext cx="4079459" cy="505439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4DA55D-2300-4ECE-B252-483EA77FC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893" y="2811641"/>
            <a:ext cx="2690297" cy="33075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48000" y="1807029"/>
            <a:ext cx="6096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Конкурс чтецов</a:t>
            </a:r>
            <a:br>
              <a:rPr lang="ru-RU" sz="4000" b="1" dirty="0">
                <a:solidFill>
                  <a:srgbClr val="0000FF"/>
                </a:solidFill>
              </a:rPr>
            </a:br>
            <a:r>
              <a:rPr lang="ru-RU" sz="4000" b="1" dirty="0">
                <a:solidFill>
                  <a:srgbClr val="0000FF"/>
                </a:solidFill>
              </a:rPr>
              <a:t>«Сибирские </a:t>
            </a:r>
            <a:br>
              <a:rPr lang="ru-RU" sz="4000" b="1" dirty="0">
                <a:solidFill>
                  <a:srgbClr val="0000FF"/>
                </a:solidFill>
              </a:rPr>
            </a:br>
            <a:r>
              <a:rPr lang="ru-RU" sz="4000" b="1" dirty="0">
                <a:solidFill>
                  <a:srgbClr val="0000FF"/>
                </a:solidFill>
              </a:rPr>
              <a:t>поэтические чтения» </a:t>
            </a:r>
            <a:endParaRPr lang="ru-RU" sz="4000" dirty="0">
              <a:solidFill>
                <a:srgbClr val="0000FF"/>
              </a:solidFill>
            </a:endParaRPr>
          </a:p>
        </p:txBody>
      </p:sp>
      <p:pic>
        <p:nvPicPr>
          <p:cNvPr id="1026" name="Picture 2" descr="C:\Users\Даша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08215"/>
            <a:ext cx="10951029" cy="6079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1591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9057" y="816429"/>
            <a:ext cx="7434943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ВСТРЕЧА НА КОСЕ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Шёл по берегу Косой 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Травянистою косой, 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Видит: девица с косой 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Машет острою косой.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— Слушай, серенький Косой,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Молвит девица с косой,—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траву кошу косой, 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ходи другой косой!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— Слушай, девица с косой,—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Заупрямился Косой,—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пугай меня косой, 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пойду другой косой!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 попятился Косой 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Перед острою косой, 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Покосился на лесок... 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помчал наискосок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br>
              <a:rPr lang="ru-RU" sz="2000" i="1" dirty="0">
                <a:latin typeface="Times New Roman" pitchFamily="18" charset="0"/>
                <a:cs typeface="Times New Roman" pitchFamily="18" charset="0"/>
              </a:rPr>
            </a:b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1942" y="785794"/>
            <a:ext cx="4878619" cy="553880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andch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5914" y="714356"/>
            <a:ext cx="4027889" cy="53816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36771" y="500042"/>
            <a:ext cx="6169520" cy="578647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20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ВНУЧКА-ПОЧЕМУЧКА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Есть у деда внучка, 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Внучка-почемучка, 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приходится ему 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Отвечать на «почему».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— А сорока почему,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Белобока почему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 стрекочет на колу, 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 летает по селу?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— А сорока потому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Суетится потому,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разносит на хвосте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Сто сорочьих новостей!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— А собака почему,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Забияка почему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Громко лает на заре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соседей во дворе?</a:t>
            </a:r>
          </a:p>
          <a:p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— А собака потому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Громко лает потому,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назойливых сорок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пускает на порог!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— А Бурёнка почему,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телёнка почему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Промычала это «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»?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понятно никому!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— Промычала потому,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ответила ему,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Почемучке своему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телячье «почему»!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gor0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629" y="892629"/>
            <a:ext cx="3843950" cy="5279571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313714" y="742157"/>
            <a:ext cx="5878286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Дождик озорной</a:t>
            </a:r>
            <a:endParaRPr kumimoji="0" lang="ru-RU" sz="2400" b="1" i="0" u="sng" strike="noStrike" cap="none" normalizeH="0" baseline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Дождик, дождик, припусти,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Чтобы зёрнам прорасти!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Дождик, дождик, пуще –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Всходы будут гуще!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Дождь, дождь,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дождь,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Поливай нашу рожь,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Лей весь день,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Поливай наш ячмень,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Поливай пшеничку,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жалей водичку!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Дождик, дождик озорной,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Лей, как ливень проливной!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Лей 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там, 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гдеждут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не там, где жнут,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не там, где косят, - 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Лейся там, где просят!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abratsk.ru/lib/chernyh/1/egor_6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1229" y="714356"/>
            <a:ext cx="6096000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7837715" y="527726"/>
            <a:ext cx="315685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Жили-были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sng" strike="noStrike" cap="none" normalizeH="0" baseline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Жили-были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Дед да баба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маленькою внучкой,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Кошку рыжую свою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Называли Жучкой.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Хохлаткою они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Звали жеребёнка,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ещё была у них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Курица Бурёнка.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ещё у них была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Собачонка Мурка,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ещё –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два козла: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Сивка да Бурка!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xehlhyuutv-xufsyntpufc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7057" y="838199"/>
            <a:ext cx="6509657" cy="5497287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7810512" y="960087"/>
            <a:ext cx="438148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Кто пасётся на лугу?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sng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Далеко, далеко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лугу пасутся ко…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Кони?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Нет, не кони!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Далеко, далеко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лугу пасутся ко…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Козы?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Нет, не козы!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Далеко, далеко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лугу пасутся ко…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Правильно – коровы.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Пейте, дети, молоко –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Будете здоровы!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Даша - На лугу пасутся КО -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892800" y="3276600"/>
            <a:ext cx="406400" cy="304800"/>
          </a:xfrm>
          <a:prstGeom prst="rect">
            <a:avLst/>
          </a:prstGeom>
        </p:spPr>
      </p:pic>
      <p:pic>
        <p:nvPicPr>
          <p:cNvPr id="6" name="Даша - На лугу пасутся КО -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5892800" y="3276600"/>
            <a:ext cx="4064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"/>
          <p:cNvSpPr>
            <a:spLocks noChangeArrowheads="1"/>
          </p:cNvSpPr>
          <p:nvPr/>
        </p:nvSpPr>
        <p:spPr bwMode="auto">
          <a:xfrm>
            <a:off x="1210997" y="1390831"/>
            <a:ext cx="6169517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Добрые, легкие, всегда озорные стихи мастера открывают перед детьми многозвучный цветной солнечный мир. 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его стихах есть выдумка и веселье, они быстро запоминаются, музыкальны и учат наших малышей доброте. 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«А для детей доброта – это настоящий витамин «Д», без него ребячья душа черствеет», – так написал в предисловии к его книжке «Доброта-чудесница» Г. </a:t>
            </a:r>
            <a:r>
              <a:rPr kumimoji="0" lang="ru-RU" sz="2400" b="1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Михасенко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nasedka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6007" y="1023258"/>
            <a:ext cx="3185296" cy="504167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2486" y="664029"/>
            <a:ext cx="776149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ХОТИТЕ — ПОВЕРЬТЕ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Хотите — поверьте, хотите — проверьте,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белки, однако, умеют летать.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Обычные белки летать не умеют,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белки-летяги умеют летать!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Хотите — поверьте, хотите — проверьте,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рыбы, однако, умеют летать.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Обычные рыбы летать не умеют -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Летучие рыбы умеют летать!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Хотите — поверьте, хотите — проверьте,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змеи, однако, умеют летать.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Обычные змеи летать не умеют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Бумажные змеи умеют летать!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Хотите — поверьте, хотите — проверьте: 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 тоже, однако, умею летать. 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Летать наяву я пока не умею, 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Однако во сне я умею летать!</a:t>
            </a:r>
          </a:p>
        </p:txBody>
      </p:sp>
      <p:pic>
        <p:nvPicPr>
          <p:cNvPr id="4" name="Рисунок 3" descr="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7486" y="610260"/>
            <a:ext cx="4016828" cy="551839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51113" y="1910729"/>
            <a:ext cx="41021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Книги поэта, члена Союза Писателей России, издавались в Братске, Иркутске, Москве уже более 20 лет назад, но его стихи и в наше время пользуются любовью и популярностью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0593" name="Rectangle 1"/>
          <p:cNvSpPr>
            <a:spLocks noChangeArrowheads="1"/>
          </p:cNvSpPr>
          <p:nvPr/>
        </p:nvSpPr>
        <p:spPr bwMode="auto">
          <a:xfrm>
            <a:off x="6990347" y="4204254"/>
            <a:ext cx="4102197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1" descr="C:\Documents and Settings\я\Мои документы\сибирь\черных.jpg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1099456" y="719603"/>
            <a:ext cx="5096807" cy="4982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685801"/>
            <a:ext cx="9601196" cy="9144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Иван Иванович Молчанов-Сибирский</a:t>
            </a:r>
            <a:br>
              <a:rPr lang="ru-RU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(1903 - 1958)</a:t>
            </a:r>
            <a:endParaRPr lang="ru-RU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Даша\Desktop\КОНКУРС ЧТЕЦОВ\Молчанов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1049" y="1631496"/>
            <a:ext cx="2909208" cy="4320391"/>
          </a:xfrm>
          <a:prstGeom prst="rect">
            <a:avLst/>
          </a:prstGeom>
          <a:noFill/>
        </p:spPr>
      </p:pic>
      <p:pic>
        <p:nvPicPr>
          <p:cNvPr id="5" name="Picture 3" descr="C:\Users\Аня\Desktop\обложка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535" y="1294422"/>
            <a:ext cx="3550922" cy="464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Аня\Desktop\книга облож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63713"/>
            <a:ext cx="3456225" cy="466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96686" y="707572"/>
            <a:ext cx="8175171" cy="5961518"/>
          </a:xfrm>
        </p:spPr>
        <p:txBody>
          <a:bodyPr>
            <a:normAutofit fontScale="2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3800" i="1" dirty="0">
                <a:solidFill>
                  <a:srgbClr val="7030A0"/>
                </a:solidFill>
              </a:rPr>
              <a:t>	</a:t>
            </a:r>
          </a:p>
          <a:p>
            <a:pPr marL="274320" indent="-274320">
              <a:defRPr/>
            </a:pPr>
            <a:r>
              <a:rPr lang="ru-RU" sz="7200" i="1" dirty="0">
                <a:solidFill>
                  <a:srgbClr val="7030A0"/>
                </a:solidFill>
              </a:rPr>
              <a:t>       </a:t>
            </a:r>
            <a:r>
              <a:rPr lang="ru-RU" sz="8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Давным-давно, когда ваши дедушки и   бабушки были такими, как вы теперь, жил в Иркутске поэт. «Дядя Ваня» - так называли его ребятишки. Они знали и любили его стихи, наполненные детскими заботами, радостями и горестями.</a:t>
            </a:r>
          </a:p>
          <a:p>
            <a:pPr marL="274320" indent="-274320">
              <a:defRPr/>
            </a:pPr>
            <a:r>
              <a:rPr lang="ru-RU" sz="8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Поэта звали Иван Иванович Молчанов-Сибирский. Его настоящая фамилия -  Молчанов, а именоваться Сибирским он стал потому, что очень любил Сибирь, ее природу, людей и писал о них. Он любит сибирские просторы, свежесть прозрачных вод Байкала, непокорную красавицу Ангару, хвойный запах тайги.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7200" i="1" dirty="0">
                <a:solidFill>
                  <a:srgbClr val="7030A0"/>
                </a:solidFill>
              </a:rPr>
              <a:t>	</a:t>
            </a:r>
            <a:r>
              <a:rPr lang="ru-RU" sz="7200" i="1" dirty="0">
                <a:solidFill>
                  <a:srgbClr val="C00000"/>
                </a:solidFill>
              </a:rPr>
              <a:t>            </a:t>
            </a:r>
            <a:r>
              <a:rPr lang="ru-RU" sz="7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принес тебе веточку кедра,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7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           Что растет на вершине скалы...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7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           В ней дыханье байкальского ветра,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7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           Запах моря и свежесть смолы.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sz="7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spcAft>
                <a:spcPts val="0"/>
              </a:spcAft>
              <a:buNone/>
              <a:defRPr/>
            </a:pPr>
            <a:r>
              <a:rPr lang="ru-RU" sz="8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Больше  всего Молчанов-Сибирский писал для детей. Ребятишек    он любил и хорошо понимал.</a:t>
            </a:r>
          </a:p>
          <a:p>
            <a:pPr marL="274320" indent="-274320">
              <a:spcAft>
                <a:spcPts val="0"/>
              </a:spcAft>
              <a:buNone/>
              <a:defRPr/>
            </a:pPr>
            <a:r>
              <a:rPr lang="ru-RU" sz="8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Мне думы ребячьи понятны,</a:t>
            </a:r>
          </a:p>
          <a:p>
            <a:pPr marL="274320" indent="-274320">
              <a:spcAft>
                <a:spcPts val="0"/>
              </a:spcAft>
              <a:buNone/>
              <a:defRPr/>
            </a:pPr>
            <a:r>
              <a:rPr lang="ru-RU" sz="8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Их жаркие чувства близки...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sz="7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sz="7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sz="7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Даша\Desktop\img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55529" y="1253219"/>
            <a:ext cx="2667000" cy="3676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AEDACDE-D251-4C1F-A974-8158C676A4B6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75657" y="1001485"/>
            <a:ext cx="9982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chemeClr val="accent6">
                    <a:lumMod val="75000"/>
                  </a:schemeClr>
                </a:solidFill>
              </a:rPr>
              <a:t>«Всем Сибирь и щедра и богата!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br>
              <a:rPr lang="ru-RU" sz="4000" b="1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4000" b="1" i="1" dirty="0">
                <a:solidFill>
                  <a:schemeClr val="accent6">
                    <a:lumMod val="75000"/>
                  </a:schemeClr>
                </a:solidFill>
              </a:rPr>
              <a:t>Здесь для юности край непочатый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br>
              <a:rPr lang="ru-RU" sz="4000" b="1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4000" b="1" i="1" dirty="0">
                <a:solidFill>
                  <a:schemeClr val="accent6">
                    <a:lumMod val="75000"/>
                  </a:schemeClr>
                </a:solidFill>
              </a:rPr>
              <a:t>Впрочем, что убеждать вас стихами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br>
              <a:rPr lang="ru-RU" sz="4000" b="1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4000" b="1" i="1" dirty="0">
                <a:solidFill>
                  <a:schemeClr val="accent6">
                    <a:lumMod val="75000"/>
                  </a:schemeClr>
                </a:solidFill>
              </a:rPr>
              <a:t>Приезжайте.…Увидите сами!».</a:t>
            </a:r>
            <a:br>
              <a:rPr lang="ru-RU" sz="4000" b="1" i="1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40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4000" b="1" i="1" dirty="0">
                <a:solidFill>
                  <a:schemeClr val="accent6">
                    <a:lumMod val="75000"/>
                  </a:schemeClr>
                </a:solidFill>
              </a:rPr>
              <a:t>                               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</a:rPr>
              <a:t>Казимир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</a:rPr>
              <a:t>Лисовский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1" y="1023256"/>
            <a:ext cx="5094514" cy="4887687"/>
          </a:xfrm>
        </p:spPr>
        <p:txBody>
          <a:bodyPr>
            <a:normAutofit fontScale="2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i="1" dirty="0">
                <a:solidFill>
                  <a:srgbClr val="7030A0"/>
                </a:solidFill>
              </a:rPr>
              <a:t>	</a:t>
            </a:r>
            <a:endParaRPr lang="ru-RU" sz="2900" i="1" dirty="0">
              <a:solidFill>
                <a:srgbClr val="7030A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900" i="1" dirty="0">
                <a:solidFill>
                  <a:srgbClr val="7030A0"/>
                </a:solidFill>
              </a:rPr>
              <a:t>	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900" i="1" dirty="0">
                <a:solidFill>
                  <a:srgbClr val="7030A0"/>
                </a:solidFill>
              </a:rPr>
              <a:t>	</a:t>
            </a:r>
            <a:r>
              <a:rPr lang="ru-RU" sz="5200" i="1" dirty="0">
                <a:solidFill>
                  <a:srgbClr val="7030A0"/>
                </a:solidFill>
              </a:rPr>
              <a:t> </a:t>
            </a:r>
            <a:r>
              <a:rPr lang="ru-RU" sz="8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8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него есть книжки и для  малышей. Первые стихи для самых маленьких - «Милая картошка»,      «Лисенок </a:t>
            </a:r>
            <a:r>
              <a:rPr lang="ru-RU" sz="8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Тумай</a:t>
            </a:r>
            <a:r>
              <a:rPr lang="ru-RU" sz="8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8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Шишкари</a:t>
            </a:r>
            <a:r>
              <a:rPr lang="ru-RU" sz="8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  Потом были «</a:t>
            </a:r>
            <a:r>
              <a:rPr lang="ru-RU" sz="8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Лыженята</a:t>
            </a:r>
            <a:r>
              <a:rPr lang="ru-RU" sz="8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«Таежная  тропинка», «Лодка-мореходка», «Белкин дом»,   «Малыши», сборник маленьких рассказов   «Медвежонок на палубе», «</a:t>
            </a:r>
            <a:r>
              <a:rPr lang="ru-RU" sz="8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Иринка</a:t>
            </a:r>
            <a:r>
              <a:rPr lang="ru-RU" sz="8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«Елка – зеленая иголка».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8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8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Для детей Молчановым–Сибирским написано около 20 книг, включающих сотни стихотворений. Многочисленные стихи о природе, зверях и птицах привлекают ко всему живому, учат понимать добро и красоту.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5200" b="1" i="1" dirty="0">
                <a:solidFill>
                  <a:srgbClr val="7030A0"/>
                </a:solidFill>
              </a:rPr>
              <a:t>		</a:t>
            </a:r>
            <a:br>
              <a:rPr lang="ru-RU" sz="5200" dirty="0">
                <a:solidFill>
                  <a:srgbClr val="C00000"/>
                </a:solidFill>
              </a:rPr>
            </a:br>
            <a:endParaRPr lang="ru-RU" sz="5200" dirty="0">
              <a:solidFill>
                <a:srgbClr val="C0000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sz="4000" i="1" dirty="0">
              <a:solidFill>
                <a:srgbClr val="7030A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ru-RU" sz="4000" i="1" dirty="0">
              <a:solidFill>
                <a:srgbClr val="7030A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ru-RU" dirty="0"/>
          </a:p>
        </p:txBody>
      </p:sp>
      <p:pic>
        <p:nvPicPr>
          <p:cNvPr id="22531" name="Picture 2" descr="dadi_vani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66894" y="2137682"/>
            <a:ext cx="25400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573486" y="1011428"/>
            <a:ext cx="413657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defRPr/>
            </a:pPr>
            <a:r>
              <a:rPr lang="ru-RU" sz="20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НАШЕ ОЗЕРО БАЙКАЛ  </a:t>
            </a:r>
            <a:endParaRPr lang="ru-RU" sz="2000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defRPr/>
            </a:pPr>
            <a:r>
              <a:rPr lang="ru-RU" sz="2000" i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 гор и между скал </a:t>
            </a:r>
            <a:br>
              <a:rPr lang="ru-RU" sz="2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Блещет озеро Байкал. </a:t>
            </a:r>
            <a:br>
              <a:rPr lang="ru-RU" sz="2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Дует с северных низин </a:t>
            </a:r>
            <a:br>
              <a:rPr lang="ru-RU" sz="2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Сильный ветер Баргузин.</a:t>
            </a:r>
          </a:p>
          <a:p>
            <a:pPr marL="274320" indent="-274320">
              <a:defRPr/>
            </a:pPr>
            <a:r>
              <a:rPr lang="ru-RU" sz="2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	Волны бьются в берега,</a:t>
            </a:r>
            <a:br>
              <a:rPr lang="ru-RU" sz="2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А кругом гудит тайга. </a:t>
            </a:r>
            <a:br>
              <a:rPr lang="ru-RU" sz="2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Проступает сквозь туман </a:t>
            </a:r>
            <a:br>
              <a:rPr lang="ru-RU" sz="2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Великан Хамар-Дабан.</a:t>
            </a:r>
          </a:p>
          <a:p>
            <a:pPr marL="274320" indent="-274320">
              <a:defRPr/>
            </a:pPr>
            <a:r>
              <a:rPr lang="ru-RU" sz="2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	Дальше — белый, как старик. </a:t>
            </a:r>
            <a:br>
              <a:rPr lang="ru-RU" sz="2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Снеговой Мунку-Сардык.</a:t>
            </a:r>
            <a:br>
              <a:rPr lang="ru-RU" sz="2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С гор бегут вперегонки </a:t>
            </a:r>
            <a:br>
              <a:rPr lang="ru-RU" sz="2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Триста тридцать три реки.</a:t>
            </a:r>
          </a:p>
          <a:p>
            <a:pPr marL="274320" indent="-274320">
              <a:defRPr/>
            </a:pPr>
            <a:r>
              <a:rPr lang="ru-RU" sz="2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	А в средине — между скал — 	 Блещет озеро Байкал.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Даша\Desktop\a_ignore_q_80_w_1000_c_limit_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04247" y="941233"/>
            <a:ext cx="3816838" cy="4944991"/>
          </a:xfrm>
          <a:prstGeom prst="rect">
            <a:avLst/>
          </a:prstGeom>
          <a:noFill/>
        </p:spPr>
      </p:pic>
      <p:pic>
        <p:nvPicPr>
          <p:cNvPr id="6" name="Picture 2" descr="C:\Users\Даша\Desktop\10159893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5554" y="914400"/>
            <a:ext cx="3722778" cy="49094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3571" y="674914"/>
            <a:ext cx="6226629" cy="95794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Елена Анохина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53" y="1665514"/>
            <a:ext cx="5364904" cy="41019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85858" y="1534886"/>
            <a:ext cx="488768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Родилась 14 апреля 1976 года в г.Бугуруслане Оренбургской области. 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Окончила Иркутский Педагогический Университет, психолог. Студентка Литературного института им. М.Горького.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Публикации стихов в коллективных сборниках г.Волгограда, в газете «Пионерская Правда», в альманахе для юношества «Первоцвет», детском журнале «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Сибирячок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» (Иркутск), художественно-литературном журнале «Отчий край», детском журнале «Простокваша» (Волгоград).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Проживает в Иркутске.  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7" descr="C:\Users\Даша\Desktop\stihi_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14756" y="4844142"/>
            <a:ext cx="2296630" cy="1381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8919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74914" y="881744"/>
            <a:ext cx="50400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Елена Анохина пишет стихи с шести лет.  Талантливую поэтессу сравнивают с классиками советской  поэзии.  Её стихи  отражают  простые, но важные темы: любовь к родителям, дружбу, уважительное  отношение к природе.  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Пожалуй, главной особенностью стихотворений Елены Анохиной является  её чувство юмора – в её стихах нет грусти, они веселят читателя и поднимают  настроение!</a:t>
            </a:r>
          </a:p>
        </p:txBody>
      </p:sp>
      <p:pic>
        <p:nvPicPr>
          <p:cNvPr id="3074" name="Picture 2" descr="C:\Users\Даша\Desktop\DSC_0065-2-1024x6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1571" y="715736"/>
            <a:ext cx="4397828" cy="2937612"/>
          </a:xfrm>
          <a:prstGeom prst="rect">
            <a:avLst/>
          </a:prstGeom>
          <a:noFill/>
        </p:spPr>
      </p:pic>
      <p:pic>
        <p:nvPicPr>
          <p:cNvPr id="3075" name="Picture 3" descr="C:\Users\Даша\Desktop\1512223464_anohina-elena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2166" y="3684815"/>
            <a:ext cx="4205377" cy="2476500"/>
          </a:xfrm>
          <a:prstGeom prst="rect">
            <a:avLst/>
          </a:prstGeom>
          <a:noFill/>
        </p:spPr>
      </p:pic>
      <p:pic>
        <p:nvPicPr>
          <p:cNvPr id="9" name="Picture 6" descr="C:\Users\Даша\Desktop\stihi_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4358" y="4125686"/>
            <a:ext cx="2082914" cy="1523999"/>
          </a:xfrm>
          <a:prstGeom prst="rect">
            <a:avLst/>
          </a:prstGeom>
          <a:noFill/>
        </p:spPr>
      </p:pic>
      <p:pic>
        <p:nvPicPr>
          <p:cNvPr id="11" name="Picture 4" descr="C:\Users\Даша\Desktop\stihi_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05790" y="4049486"/>
            <a:ext cx="2376534" cy="16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аша\Desktop\КОНКУРС ЧТЕЦОВ\dp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0278" y="707571"/>
            <a:ext cx="3074866" cy="4419600"/>
          </a:xfrm>
          <a:prstGeom prst="rect">
            <a:avLst/>
          </a:prstGeom>
          <a:noFill/>
        </p:spPr>
      </p:pic>
      <p:pic>
        <p:nvPicPr>
          <p:cNvPr id="3" name="Picture 2" descr="C:\Users\Даша\Desktop\stihi_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82743" y="5246913"/>
            <a:ext cx="2010032" cy="892629"/>
          </a:xfrm>
          <a:prstGeom prst="rect">
            <a:avLst/>
          </a:prstGeom>
          <a:noFill/>
        </p:spPr>
      </p:pic>
      <p:pic>
        <p:nvPicPr>
          <p:cNvPr id="1027" name="Picture 3" descr="C:\Users\Даша\Desktop\stihi_masha_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1095" y="1295399"/>
            <a:ext cx="1491224" cy="1422628"/>
          </a:xfrm>
          <a:prstGeom prst="rect">
            <a:avLst/>
          </a:prstGeom>
          <a:noFill/>
        </p:spPr>
      </p:pic>
      <p:pic>
        <p:nvPicPr>
          <p:cNvPr id="1032" name="Picture 8" descr="C:\Users\Даша\Desktop\stihi_5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75514" y="5225142"/>
            <a:ext cx="2078840" cy="1044349"/>
          </a:xfrm>
          <a:prstGeom prst="rect">
            <a:avLst/>
          </a:prstGeom>
          <a:noFill/>
        </p:spPr>
      </p:pic>
      <p:pic>
        <p:nvPicPr>
          <p:cNvPr id="1033" name="Picture 9" descr="C:\Users\Даша\Desktop\stihi_5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64771" y="4517572"/>
            <a:ext cx="1670833" cy="1534886"/>
          </a:xfrm>
          <a:prstGeom prst="rect">
            <a:avLst/>
          </a:prstGeom>
          <a:noFill/>
        </p:spPr>
      </p:pic>
      <p:pic>
        <p:nvPicPr>
          <p:cNvPr id="14" name="Picture 4" descr="C:\Users\Даша\Desktop\28may2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92193" y="685800"/>
            <a:ext cx="3050721" cy="4442799"/>
          </a:xfrm>
          <a:prstGeom prst="rect">
            <a:avLst/>
          </a:prstGeom>
          <a:noFill/>
        </p:spPr>
      </p:pic>
      <p:pic>
        <p:nvPicPr>
          <p:cNvPr id="16" name="Picture 5" descr="C:\Users\Даша\Desktop\IMG_222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1113" y="730987"/>
            <a:ext cx="2415883" cy="3623299"/>
          </a:xfrm>
          <a:prstGeom prst="rect">
            <a:avLst/>
          </a:prstGeom>
          <a:noFill/>
        </p:spPr>
      </p:pic>
      <p:pic>
        <p:nvPicPr>
          <p:cNvPr id="17" name="Picture 2" descr="C:\Users\Даша\Desktop\stihi_5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99064" y="3777342"/>
            <a:ext cx="1312471" cy="1443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644" y="655906"/>
            <a:ext cx="9601196" cy="976952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Анатолий Константинович Горбунов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23" y="1611086"/>
            <a:ext cx="2910970" cy="436645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937" y="1909176"/>
            <a:ext cx="3127245" cy="4362280"/>
          </a:xfrm>
        </p:spPr>
      </p:pic>
      <p:pic>
        <p:nvPicPr>
          <p:cNvPr id="1026" name="Picture 2" descr="C:\Users\Даша\Desktop\КОНКУРС ЧТЕЦОВ\Анатолий-Горбунов1-209x3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96943" y="1611086"/>
            <a:ext cx="2970893" cy="4264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82920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18457" y="805543"/>
            <a:ext cx="64770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Анатолий Константинович Горбунов (1942 – 2016) – известный русский поэт.  Родился 16 марта 1942 года в деревне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Мутино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Киренского района Иркутской области. Рос в большой семье, рано пошел работать: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пастушил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пилил лес, плавал на пароходе кочегаром, после окончания авиационного училища летал бортрадистом на самолетах Ан-12, Ил-14. Все творчество Анатолия Константиновича освещено глубоким и любовным знанием природы, русской мудростью, воплощённой в живописном и певучем слове. Известен он и как автор стихов, рассказов и сказок для детей. В последние годы выпустил книги «Сторона речная» (2004), «Рыбаки-охотники: рассказы, побывальщины, сказки» (2008), «Любовь земная» (2013).</a:t>
            </a:r>
          </a:p>
          <a:p>
            <a:endParaRPr lang="ru-RU" dirty="0"/>
          </a:p>
        </p:txBody>
      </p:sp>
      <p:pic>
        <p:nvPicPr>
          <p:cNvPr id="6" name="Picture 3" descr="C:\Users\Даша\Desktop\ecyB50J0kv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1892" y="748393"/>
            <a:ext cx="3779507" cy="5308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аша\Desktop\Serebryanoe-eh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1949" y="723995"/>
            <a:ext cx="3487510" cy="531496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39543" y="1491343"/>
            <a:ext cx="408214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Горбунов Анатолий Константинович – лауреат Всесоюзного литературного конкурса им. Николая Островского, Всероссийского конкурса, посвящённого 200-летию со дня рождения Г.Х. Андерсена, лауреат Международного конкурса детской и юношеской книги им. А.Н. Толстого, лауреат Международной литературной премии им. П. П. Ершова, Международной премии «Имперская культура», дважды лауреат премии Губернатора Иркутской области.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794658"/>
            <a:ext cx="9601196" cy="58782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Василий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</a:rPr>
              <a:t>Пантелеймонович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 Стародумов</a:t>
            </a:r>
            <a:br>
              <a:rPr lang="ru-RU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1908-1996</a:t>
            </a:r>
          </a:p>
        </p:txBody>
      </p:sp>
      <p:pic>
        <p:nvPicPr>
          <p:cNvPr id="7" name="Рисунок 1" descr="стародум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55399">
            <a:off x="902118" y="1149246"/>
            <a:ext cx="2903485" cy="36698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2" name="Picture 2" descr="C:\Users\Даша\Desktop\23-04-08-0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80613" y="1415142"/>
            <a:ext cx="3055258" cy="458288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715000" y="2144485"/>
            <a:ext cx="2209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C702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Василий Стародумов родился 26 декабря 1907 года в семье слесаря-железнодорожника на станции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C702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Иннокентьевской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C702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(ныне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C702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Иркутск-Сортировочный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C702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).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pic>
        <p:nvPicPr>
          <p:cNvPr id="1026" name="Picture 2" descr="C:\Users\Даша\Desktop\vasiliy-starodumo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26934" y="2764969"/>
            <a:ext cx="2341817" cy="3521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4330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аша\Desktop\xtYlf2bChH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9586" y="582386"/>
            <a:ext cx="3553520" cy="477338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68829" y="997021"/>
            <a:ext cx="669471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C702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Сказки дали сибирскому писателю пропуск в большую литературу. Во всем мире насчитывается не так уж много сказочников, не говоря уж о России. Все сказки Василия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C702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Стародумова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C702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— о нашей сибирской природе, о животных, о людях добрых и злых, о быте и обычаях бурятского народа. И не случайно его сказки любит печатать детский журнал «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C702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Сибирячок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C702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», ведь в них живут доброта, труд, красота и любовь. Его творчеством восхищались и восхищаются выдающиеся люди: классик мировой литературы Михаил Шолохов, известный советский кинорежиссер-сказочник Александр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C702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Роу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C702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народный артист РСФСР Георгий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C702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Милляр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C702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известные писатели Владимир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C702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Шалагинов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C702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и Евгений Суворов. Материалом для сказок о Байкале послужили легенды из бурятского фольклора, которые Стародумов собирал во время поездок по Прибайкалью.</a:t>
            </a:r>
          </a:p>
        </p:txBody>
      </p:sp>
    </p:spTree>
    <p:extLst>
      <p:ext uri="{BB962C8B-B14F-4D97-AF65-F5344CB8AC3E}">
        <p14:creationId xmlns:p14="http://schemas.microsoft.com/office/powerpoint/2010/main" val="3291221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AEDACDE-D251-4C1F-A974-8158C676A4B6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9971" y="674914"/>
            <a:ext cx="10515600" cy="5388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84171" y="892629"/>
            <a:ext cx="383177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C702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Стародумов любил детей, а они, в свою очередь, любили его. Ходили к нему на квартиру большими и маленькими группами в гости, и Василий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C702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Пантелеймонович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C702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радушно принимал их, беседовал, читал свои сказки. Геннадий Мирошниченко так пишет в «Книге воспоминаний» об этом: «Дети младшего возраста на вопрос учителя, какие русские писатели им известны, отвечали серьезно, не замечая несоответствия: «Знаем Пушкина и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C702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Стародумова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C702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».</a:t>
            </a:r>
          </a:p>
        </p:txBody>
      </p:sp>
      <p:pic>
        <p:nvPicPr>
          <p:cNvPr id="3" name="Picture 2" descr="C:\Users\Аня\Desktop\ангарские бус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43" y="1132114"/>
            <a:ext cx="3439886" cy="504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Даша\Desktop\omulevaya-boch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9021" y="1109663"/>
            <a:ext cx="2857500" cy="45182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11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3582" y="811743"/>
            <a:ext cx="9601196" cy="1303867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Волкова Светлана Львовна</a:t>
            </a:r>
            <a:b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29" y="1578429"/>
            <a:ext cx="5088578" cy="4159300"/>
          </a:xfr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6368142" y="1621971"/>
            <a:ext cx="4757057" cy="4248477"/>
          </a:xfrm>
        </p:spPr>
        <p:txBody>
          <a:bodyPr>
            <a:normAutofit fontScale="77500" lnSpcReduction="20000"/>
          </a:bodyPr>
          <a:lstStyle/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Член редколлегии, работает в журнале с самого его основания. Автор многих сборников сказок. Ею созданы истории о Сибирячке, лешем Кеше, зайчатах, медвежатах, девочках и мальчиках.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Отличительная черта творчества Светланы Волковой – оригинальный узнаваемый язык, необычная ритмика текста. Все сказки пронизаны лиричностью, гуманизмом и, как все лучшие образцы мировой и отечественной детской литературы, заканчиваются торжеством добра и справедливости.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2010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аша\Desktop\Светлана-Волков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175173" y="1025751"/>
            <a:ext cx="3205312" cy="4580391"/>
          </a:xfrm>
          <a:prstGeom prst="rect">
            <a:avLst/>
          </a:prstGeom>
          <a:noFill/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167" y="729343"/>
            <a:ext cx="4199584" cy="5301344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8571" y="2013858"/>
            <a:ext cx="2268239" cy="2257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3734" y="413658"/>
            <a:ext cx="9601196" cy="108857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Валентин Григорьевич Распутин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(1937–2015)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65" y="1284513"/>
            <a:ext cx="2951535" cy="447020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82" y="1703370"/>
            <a:ext cx="4225523" cy="4225523"/>
          </a:xfrm>
        </p:spPr>
      </p:pic>
      <p:pic>
        <p:nvPicPr>
          <p:cNvPr id="1028" name="Picture 4" descr="C:\Users\Даша\Desktop\КОНКУРС ЧТЕЦОВ\rasputi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99688" y="1249314"/>
            <a:ext cx="3073855" cy="46731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01240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57400" y="1859340"/>
            <a:ext cx="81425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Распутин Валентин Григорьевич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Российский писатель, лауреат российских и международных премий, почётный гражданин Иркутска. Валентин Григорьевич согласился войти в редколлегию журнала в 2005 году. Это, несомненно, признание большой роли детского журнала в формировании духовности молодого поколения и забота о его дальнейшем устойчивом развитии.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«Сибирячке» в разные годы были опубликованы произведения «Край возле самого неба», «В тайге над Байкалом», «Мама куда-то ушла», «Что передать вороне», «На реке Ангаре» и другие.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587830"/>
            <a:ext cx="9601196" cy="1034141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Андрейко Татьяна Петровна.</a:t>
            </a:r>
            <a:br>
              <a:rPr lang="ru-RU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7" descr="C:\Мои документы\Мои рисунки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9085" y="1170777"/>
            <a:ext cx="2602193" cy="385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520543" y="1524000"/>
            <a:ext cx="48550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Родилась в городе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Слюдянка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Иркутской области в 1954 году; с 1959 года жила (попеременно) в 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hlinkClick r:id="rId3"/>
              </a:rPr>
              <a:t>Иркутске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, Москве, Усть-Илимске. В настоящее время проживает в Иркутске. Закончила авиационный техникум и институт иностранных языков в Иркутске. Работала учителем немецкого языка, преподавателем ВУЗа, журналистом (зав. отделом культурной жизни в газете «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Усть-Илимская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правда»); переехав в 1998 году из 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hlinkClick r:id="rId4"/>
              </a:rPr>
              <a:t>Усть-Илимска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 в Иркутск, сотрудничала со многими городскими и областными СМИ.  </a:t>
            </a:r>
          </a:p>
        </p:txBody>
      </p:sp>
      <p:pic>
        <p:nvPicPr>
          <p:cNvPr id="9218" name="Picture 2" descr="C:\Users\Даша\Desktop\andreyko_t_foto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08614" y="2373086"/>
            <a:ext cx="2696260" cy="3587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Мои документы\Мои рисунки\gr_pe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762113"/>
            <a:ext cx="3603171" cy="5296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41572" y="982453"/>
            <a:ext cx="41148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Автор поэтического сборника «Восхождение к мельнице», повести для семейного чтения «Зелёная горошина», повести «Как решите…», стихов и рассказов, опубликованных в коллективных поэтических сборниках, в журналах, альманахах и антологиях: « Бег времени», (2011) «Дальний Восток», (2012), «Зелёная лампа», (2010), «Иркутское время», (2007) и других. Написала три книги очерков по истории Иркутской области.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685800"/>
            <a:ext cx="9601196" cy="947057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Стародубова Алла Николаевна</a:t>
            </a:r>
          </a:p>
        </p:txBody>
      </p:sp>
      <p:pic>
        <p:nvPicPr>
          <p:cNvPr id="6" name="Рисунок 1" descr="E:\сибирь\стародубова алла николаевн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1" y="1844571"/>
            <a:ext cx="2536370" cy="318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C:\Users\Даша\Desktop\16B_priglashaem_k_sotvorchestvu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9229" y="1513113"/>
            <a:ext cx="6705600" cy="40059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Даша\Desktop\Starodubova_A_Smeshin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8910" y="809624"/>
            <a:ext cx="3085110" cy="4415519"/>
          </a:xfrm>
          <a:prstGeom prst="rect">
            <a:avLst/>
          </a:prstGeom>
          <a:noFill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8971" y="674914"/>
            <a:ext cx="3537858" cy="527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http://www.detstvo.irkutsk.ru/authors/starodubova/work/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542" y="892629"/>
            <a:ext cx="3466391" cy="4278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113" y="570009"/>
            <a:ext cx="9601196" cy="1095505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Юрий Иванович Баранов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45" y="1457076"/>
            <a:ext cx="3578812" cy="4530067"/>
          </a:xfrm>
        </p:spPr>
      </p:pic>
      <p:sp>
        <p:nvSpPr>
          <p:cNvPr id="9" name="Прямоугольник 8"/>
          <p:cNvSpPr/>
          <p:nvPr/>
        </p:nvSpPr>
        <p:spPr>
          <a:xfrm>
            <a:off x="5845630" y="1472310"/>
            <a:ext cx="561702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Юрий Баранов - наш земляк, бывший военный летчик Дальней авиации, офицер в третьем поколении, которого с детства манили две стихии - море и небо. Море - потому что его дед в молодости служил матросом еще на царской яхте «Штандарт», а когда стал «большим красным командиром», сохранил «матроса в душе» и передал в наследство внуку свою огромную любовь к морю. Небо – потому что отец Юры Баранова был военным летчиком. Небо и самолёты были неотъемлемой частью Юриной жизни с детства.</a:t>
            </a:r>
          </a:p>
        </p:txBody>
      </p:sp>
    </p:spTree>
    <p:extLst>
      <p:ext uri="{BB962C8B-B14F-4D97-AF65-F5344CB8AC3E}">
        <p14:creationId xmlns:p14="http://schemas.microsoft.com/office/powerpoint/2010/main" val="1926318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18457"/>
            <a:ext cx="10450286" cy="550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32114" y="889844"/>
            <a:ext cx="619397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/>
              <a:t> 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Юрий Иванович Баранов родился в польском городе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Замостье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 tooltip="23 февраля"/>
              </a:rPr>
              <a:t>23 февраля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1946 года, где в это время базировался авиационный полк, в котором служил его отец. Выпускник Тамбовского высшего военного авиационного училища летчиков имени Марины Расковой. Много лет прослужил в частях Военно-Воздушных Сил. Уволен с военной службы в 1992 году по возрасту и 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3" tooltip="Выслуга лет"/>
              </a:rPr>
              <a:t>выслуге лет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в звании подполковника. Юрий Баранов жил и служил в разных регионах страны, в Иркутске – с 1988 года.  Юрий Иванович любит детей и животных. И те, кого он любит, часто становятся героями его сказок, новелл, рассказов. Он пишет сказки о городе Иркутске, открывая маленьким иркутянам тайны старинных зданий и улиц. </a:t>
            </a:r>
          </a:p>
        </p:txBody>
      </p:sp>
      <p:pic>
        <p:nvPicPr>
          <p:cNvPr id="7" name="Picture 2" descr="C:\Users\Даша\Desktop\75443e5c-5b3e-4713-ab80-f2e43cd288d6_jpg_620x1000_x-False_q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8565" y="928686"/>
            <a:ext cx="3933256" cy="2620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97827" y="1426027"/>
            <a:ext cx="33092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Сказки Юрия Баранова – очень нужная литература для детей. Ценность их не только в вере в новогодние чудеса, волшебстве превращений сказочных героев, но и в познавательности.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Живёт  Юрий Иванович  недалеко от Иркутска в деревне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Пивовариха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улице Рябиновой. Своей улице он посвятил цикл стихов, которые вошли в сборник под названием «На улице Рябиновой» </a:t>
            </a:r>
            <a:endParaRPr lang="ru-RU" dirty="0"/>
          </a:p>
        </p:txBody>
      </p:sp>
      <p:pic>
        <p:nvPicPr>
          <p:cNvPr id="3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27" y="805543"/>
            <a:ext cx="3366019" cy="5148943"/>
          </a:xfrm>
          <a:prstGeom prst="rect">
            <a:avLst/>
          </a:prstGeom>
        </p:spPr>
      </p:pic>
      <p:pic>
        <p:nvPicPr>
          <p:cNvPr id="4" name="Picture 2" descr="C:\Users\Даша\Desktop\фото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37714" y="838453"/>
            <a:ext cx="3399517" cy="49037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Даша\Desktop\img405-768x12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0972" y="860480"/>
            <a:ext cx="2984486" cy="4702119"/>
          </a:xfrm>
          <a:prstGeom prst="rect">
            <a:avLst/>
          </a:prstGeom>
          <a:noFill/>
        </p:spPr>
      </p:pic>
      <p:pic>
        <p:nvPicPr>
          <p:cNvPr id="13316" name="Picture 4" descr="C:\Users\Даша\Desktop\img4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5383" y="978933"/>
            <a:ext cx="3018789" cy="4678914"/>
          </a:xfrm>
          <a:prstGeom prst="rect">
            <a:avLst/>
          </a:prstGeom>
          <a:noFill/>
        </p:spPr>
      </p:pic>
      <p:pic>
        <p:nvPicPr>
          <p:cNvPr id="13317" name="Picture 5" descr="C:\Users\Даша\Desktop\baranov-yu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0485" y="1052739"/>
            <a:ext cx="3178628" cy="44633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Даша\Desktop\baran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7821" y="782640"/>
            <a:ext cx="2635532" cy="3636961"/>
          </a:xfrm>
          <a:prstGeom prst="rect">
            <a:avLst/>
          </a:prstGeom>
          <a:noFill/>
        </p:spPr>
      </p:pic>
      <p:pic>
        <p:nvPicPr>
          <p:cNvPr id="14338" name="Picture 2" descr="C:\Users\Даша\Desktop\Na_ulitse_ryabinovoj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2194152"/>
            <a:ext cx="2563585" cy="3909467"/>
          </a:xfrm>
          <a:prstGeom prst="rect">
            <a:avLst/>
          </a:prstGeom>
          <a:noFill/>
        </p:spPr>
      </p:pic>
      <p:pic>
        <p:nvPicPr>
          <p:cNvPr id="14339" name="Picture 3" descr="C:\Users\Даша\Desktop\Рис.-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9111" y="770390"/>
            <a:ext cx="2735442" cy="3681867"/>
          </a:xfrm>
          <a:prstGeom prst="rect">
            <a:avLst/>
          </a:prstGeom>
          <a:noFill/>
        </p:spPr>
      </p:pic>
      <p:pic>
        <p:nvPicPr>
          <p:cNvPr id="14340" name="Picture 4" descr="C:\Users\Даша\Desktop\main_405613_origina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99727" y="2351314"/>
            <a:ext cx="2677835" cy="373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3582" y="811743"/>
            <a:ext cx="9601196" cy="1303867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Марианна Язева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3" r="27822"/>
          <a:stretch/>
        </p:blipFill>
        <p:spPr>
          <a:xfrm>
            <a:off x="1117089" y="1827407"/>
            <a:ext cx="4507605" cy="4389019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570" y="1718550"/>
            <a:ext cx="3478367" cy="446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716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Даша\Desktop\Язева-Мариан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3689" y="805543"/>
            <a:ext cx="3725764" cy="5320392"/>
          </a:xfrm>
          <a:prstGeom prst="rect">
            <a:avLst/>
          </a:prstGeom>
          <a:noFill/>
        </p:spPr>
      </p:pic>
      <p:pic>
        <p:nvPicPr>
          <p:cNvPr id="15363" name="Picture 3" descr="C:\Users\Даша\Desktop\82980_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1251" y="1055913"/>
            <a:ext cx="3768349" cy="48423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аша\Desktop\img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8543" y="816428"/>
            <a:ext cx="7946571" cy="51598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310" y="853344"/>
            <a:ext cx="9601196" cy="1106085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Марк Давидович Сергеев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039" y="2150396"/>
            <a:ext cx="4299653" cy="359567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77" y="1982175"/>
            <a:ext cx="3066826" cy="4051701"/>
          </a:xfrm>
        </p:spPr>
      </p:pic>
    </p:spTree>
    <p:extLst>
      <p:ext uri="{BB962C8B-B14F-4D97-AF65-F5344CB8AC3E}">
        <p14:creationId xmlns:p14="http://schemas.microsoft.com/office/powerpoint/2010/main" val="2865225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7685" y="1066800"/>
            <a:ext cx="999308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Марк Сергеев - поэт, прозаик, переводчик, литературный и театральный критик, детский писатель, историк, краевед, драматург, поэт-песенник. Он объездил весь мир, и он Почетный гражданин города Иркутска. Он выпустил семьдесят книг, написал сценарии к шестидесяти фильмам.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	В течение нескольких лет Марк Давидович вел цикл  радиопередач, в которых  отвечал на вопросы ребят.  Эти дружеские беседы всегда начинались словами: “Давай поговорим”. Потом эти разговоры и легли в основу книги. А говорил он с ребятами о том, что их интересовало, о том, что волновало его самого. Марк Давидович - автор пятнадцати поэтических сборников. В его стихах - Байкал, Сибирь, Иркутск. Он много выступал в газетах, на радио и телевидении, состоял в самых различных обществах, участвовал во всех важных событиях города. Он готовил энциклопедию по Иркутску, хотел закончить новую книгу из серии “С Иркутском связанные судьбы”, надеялся завершить исследование о женах декабристов - сибирячках. Мечтал написать хотя бы еще две книги пушкинского цикла.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	Не успели сбыться его мечты, но то, что им сделано, навсегда останется в памяти потомков.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Сеть техники\Desktop\17874b515dc2891595e23077fcd769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0685" y="903513"/>
            <a:ext cx="1943100" cy="299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086600" y="609600"/>
            <a:ext cx="38753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В нашем тридевятом царстве,                                                    В славном детском государстве                                                       Много сказок и чудес,                                                      Здесь растёт волшебный лес,                                                       В нём такое происходит!..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72543" y="2057402"/>
            <a:ext cx="801188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defRPr/>
            </a:pPr>
            <a:r>
              <a:rPr lang="ru-RU" i="1" dirty="0">
                <a:solidFill>
                  <a:srgbClr val="7030A0"/>
                </a:solidFill>
              </a:rPr>
              <a:t>     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Так загадочно и весело приглашает иркутский писатель Марк Сергеев своих читателей войти в фантастический мир героев, населяющих детский журнал «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Сибирячок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».</a:t>
            </a:r>
            <a:br>
              <a:rPr lang="ru-RU" b="1" i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Сегодня журнал не надо рекламировать, его знают и взрослые, и дети. Его полюбили, к нему привыкли, он стал незаменим в чтении детворы не только нашего края.</a:t>
            </a:r>
          </a:p>
          <a:p>
            <a:pPr marL="274320" indent="-274320">
              <a:defRPr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«Для него «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Сибирячок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» был прекрасной планетой детства… У Марка Давидовича было много интересов и пристрастий, но всё же самой светлой отдушиной в его жизни, мне так кажется, был наш журнал», - вспоминает Светлана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Асламова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pPr marL="274320" indent="-274320">
              <a:defRPr/>
            </a:pP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	 Марк Давидович написал много сказок, приключений, стихов, шуток, загадок о Сибирячке и его друзьях. Благодаря его неистощимой фантазии литературные герои стали не просто одушевлёнными, а любимыми друзьями ребят, их спутниками, весёлыми участниками праздников в библиотеке, школе, семье.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956800" cy="5619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Герои «Сибирячка»</a:t>
            </a:r>
            <a:endParaRPr lang="ru-RU" sz="32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6000"/>
          </a:blip>
          <a:srcRect/>
          <a:stretch>
            <a:fillRect/>
          </a:stretch>
        </p:blipFill>
        <p:spPr>
          <a:xfrm>
            <a:off x="1007436" y="1124744"/>
            <a:ext cx="2538153" cy="2376264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4655841" y="1052736"/>
            <a:ext cx="2466327" cy="2300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3"/>
          <p:cNvPicPr>
            <a:picLocks noChangeAspect="1" noChangeArrowheads="1"/>
          </p:cNvPicPr>
          <p:nvPr/>
        </p:nvPicPr>
        <p:blipFill>
          <a:blip r:embed="rId4" cstate="print">
            <a:lum contrast="36000"/>
          </a:blip>
          <a:srcRect l="468" r="1405"/>
          <a:stretch>
            <a:fillRect/>
          </a:stretch>
        </p:blipFill>
        <p:spPr bwMode="auto">
          <a:xfrm rot="712352">
            <a:off x="8891425" y="988866"/>
            <a:ext cx="2154095" cy="25614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318" name="TextBox 8"/>
          <p:cNvSpPr txBox="1">
            <a:spLocks noChangeArrowheads="1"/>
          </p:cNvSpPr>
          <p:nvPr/>
        </p:nvSpPr>
        <p:spPr bwMode="auto">
          <a:xfrm>
            <a:off x="1102785" y="3500439"/>
            <a:ext cx="2592916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Georgia" pitchFamily="18" charset="0"/>
              </a:rPr>
              <a:t>Сибирячок</a:t>
            </a:r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4751918" y="3396343"/>
            <a:ext cx="25929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Georgia" pitchFamily="18" charset="0"/>
              </a:rPr>
              <a:t>Леший Кеша</a:t>
            </a:r>
          </a:p>
        </p:txBody>
      </p:sp>
      <p:sp>
        <p:nvSpPr>
          <p:cNvPr id="13320" name="WordArt 13"/>
          <p:cNvSpPr>
            <a:spLocks noChangeArrowheads="1" noChangeShapeType="1" noTextEdit="1"/>
          </p:cNvSpPr>
          <p:nvPr/>
        </p:nvSpPr>
        <p:spPr bwMode="auto">
          <a:xfrm>
            <a:off x="4470401" y="3505200"/>
            <a:ext cx="2298700" cy="35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Comic Sans MS"/>
            </a:endParaRPr>
          </a:p>
        </p:txBody>
      </p:sp>
      <p:sp>
        <p:nvSpPr>
          <p:cNvPr id="13321" name="TextBox 11"/>
          <p:cNvSpPr txBox="1">
            <a:spLocks noChangeArrowheads="1"/>
          </p:cNvSpPr>
          <p:nvPr/>
        </p:nvSpPr>
        <p:spPr bwMode="auto">
          <a:xfrm>
            <a:off x="9167284" y="3644900"/>
            <a:ext cx="220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Georgia" pitchFamily="18" charset="0"/>
              </a:rPr>
              <a:t>Таёжка</a:t>
            </a: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 cstate="print">
            <a:lum contrast="42000"/>
          </a:blip>
          <a:srcRect r="1143"/>
          <a:stretch>
            <a:fillRect/>
          </a:stretch>
        </p:blipFill>
        <p:spPr bwMode="auto">
          <a:xfrm>
            <a:off x="3215682" y="3861048"/>
            <a:ext cx="2172748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6" cstate="print">
            <a:lum contrast="54000"/>
          </a:blip>
          <a:srcRect r="2049" b="366"/>
          <a:stretch>
            <a:fillRect/>
          </a:stretch>
        </p:blipFill>
        <p:spPr bwMode="auto">
          <a:xfrm>
            <a:off x="6576053" y="3933057"/>
            <a:ext cx="2304256" cy="22322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324" name="TextBox 15"/>
          <p:cNvSpPr txBox="1">
            <a:spLocks noChangeArrowheads="1"/>
          </p:cNvSpPr>
          <p:nvPr/>
        </p:nvSpPr>
        <p:spPr bwMode="auto">
          <a:xfrm>
            <a:off x="6479117" y="6308725"/>
            <a:ext cx="355388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Georgia" pitchFamily="18" charset="0"/>
              </a:rPr>
              <a:t>Аптекарь Анти - Ох</a:t>
            </a:r>
          </a:p>
        </p:txBody>
      </p:sp>
      <p:sp>
        <p:nvSpPr>
          <p:cNvPr id="13325" name="TextBox 16"/>
          <p:cNvSpPr txBox="1">
            <a:spLocks noChangeArrowheads="1"/>
          </p:cNvSpPr>
          <p:nvPr/>
        </p:nvSpPr>
        <p:spPr bwMode="auto">
          <a:xfrm>
            <a:off x="2063751" y="6308725"/>
            <a:ext cx="355176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Georgia" pitchFamily="18" charset="0"/>
              </a:rPr>
              <a:t>Боцман Федор Сарма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447</TotalTime>
  <Words>1041</Words>
  <Application>Microsoft Office PowerPoint</Application>
  <PresentationFormat>Широкоэкранный</PresentationFormat>
  <Paragraphs>154</Paragraphs>
  <Slides>56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4" baseType="lpstr">
      <vt:lpstr>Arial</vt:lpstr>
      <vt:lpstr>Calibri</vt:lpstr>
      <vt:lpstr>Comic Sans MS</vt:lpstr>
      <vt:lpstr>Garamond</vt:lpstr>
      <vt:lpstr>Georgia</vt:lpstr>
      <vt:lpstr>Times New Roman</vt:lpstr>
      <vt:lpstr>Wingdings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Марк Давидович Сергеев</vt:lpstr>
      <vt:lpstr>Презентация PowerPoint</vt:lpstr>
      <vt:lpstr>Презентация PowerPoint</vt:lpstr>
      <vt:lpstr>Герои «Сибирячка»</vt:lpstr>
      <vt:lpstr>Устинов Семен Климович   </vt:lpstr>
      <vt:lpstr>Презентация PowerPoint</vt:lpstr>
      <vt:lpstr>Презентация PowerPoint</vt:lpstr>
      <vt:lpstr> Агеева (Бунтовская) Софья  Николаевна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Иван Иванович Молчанов-Сибирский (1903 - 1958)</vt:lpstr>
      <vt:lpstr>Презентация PowerPoint</vt:lpstr>
      <vt:lpstr>Презентация PowerPoint</vt:lpstr>
      <vt:lpstr>Презентация PowerPoint</vt:lpstr>
      <vt:lpstr>Елена Анохина</vt:lpstr>
      <vt:lpstr>Презентация PowerPoint</vt:lpstr>
      <vt:lpstr>Презентация PowerPoint</vt:lpstr>
      <vt:lpstr>Анатолий Константинович Горбунов</vt:lpstr>
      <vt:lpstr>Презентация PowerPoint</vt:lpstr>
      <vt:lpstr>Презентация PowerPoint</vt:lpstr>
      <vt:lpstr>Василий Пантелеймонович Стародумов 1908-1996</vt:lpstr>
      <vt:lpstr>Презентация PowerPoint</vt:lpstr>
      <vt:lpstr>Презентация PowerPoint</vt:lpstr>
      <vt:lpstr>Волкова Светлана Львовна </vt:lpstr>
      <vt:lpstr>Презентация PowerPoint</vt:lpstr>
      <vt:lpstr>Валентин Григорьевич Распутин  (1937–2015)</vt:lpstr>
      <vt:lpstr>Презентация PowerPoint</vt:lpstr>
      <vt:lpstr>Андрейко Татьяна Петровна. </vt:lpstr>
      <vt:lpstr>Презентация PowerPoint</vt:lpstr>
      <vt:lpstr>Стародубова Алла Николаевна</vt:lpstr>
      <vt:lpstr>Презентация PowerPoint</vt:lpstr>
      <vt:lpstr>Юрий Иванович Баранов</vt:lpstr>
      <vt:lpstr>Презентация PowerPoint</vt:lpstr>
      <vt:lpstr>Презентация PowerPoint</vt:lpstr>
      <vt:lpstr>Презентация PowerPoint</vt:lpstr>
      <vt:lpstr>Презентация PowerPoint</vt:lpstr>
      <vt:lpstr>Марианна Язева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ЛЯБРА</dc:creator>
  <cp:lastModifiedBy>User</cp:lastModifiedBy>
  <cp:revision>53</cp:revision>
  <dcterms:created xsi:type="dcterms:W3CDTF">2016-02-15T15:25:00Z</dcterms:created>
  <dcterms:modified xsi:type="dcterms:W3CDTF">2019-02-20T13:29:23Z</dcterms:modified>
</cp:coreProperties>
</file>