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60" r:id="rId3"/>
    <p:sldId id="262" r:id="rId4"/>
    <p:sldId id="291" r:id="rId5"/>
    <p:sldId id="269" r:id="rId6"/>
    <p:sldId id="275" r:id="rId7"/>
    <p:sldId id="266" r:id="rId8"/>
    <p:sldId id="293" r:id="rId9"/>
    <p:sldId id="292" r:id="rId10"/>
    <p:sldId id="294" r:id="rId11"/>
    <p:sldId id="297" r:id="rId12"/>
    <p:sldId id="286" r:id="rId13"/>
    <p:sldId id="28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48"/>
    <a:srgbClr val="640000"/>
    <a:srgbClr val="DDD6EA"/>
    <a:srgbClr val="FF6600"/>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7" d="100"/>
          <a:sy n="127" d="100"/>
        </p:scale>
        <p:origin x="1200"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820BB889-9D34-4BBB-8EBF-7B432ADE08F0}" type="datetimeFigureOut">
              <a:rPr lang="ru-RU" smtClean="0"/>
              <a:pPr/>
              <a:t>28.03.2022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60874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28.03.2022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35800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28.03.2022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122707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28.03.2022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384426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pPr/>
              <a:t>28.03.2022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1595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71487" y="1825625"/>
            <a:ext cx="2900363"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3486150" y="1825625"/>
            <a:ext cx="2900363"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20BB889-9D34-4BBB-8EBF-7B432ADE08F0}" type="datetimeFigureOut">
              <a:rPr lang="ru-RU" smtClean="0"/>
              <a:pPr/>
              <a:t>28.03.2022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3490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20BB889-9D34-4BBB-8EBF-7B432ADE08F0}" type="datetimeFigureOut">
              <a:rPr lang="ru-RU" smtClean="0"/>
              <a:pPr/>
              <a:t>28.03.2022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2860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20BB889-9D34-4BBB-8EBF-7B432ADE08F0}" type="datetimeFigureOut">
              <a:rPr lang="ru-RU" smtClean="0"/>
              <a:pPr/>
              <a:t>28.03.2022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130435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pPr/>
              <a:t>28.03.2022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3749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28.03.2022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69101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28.03.2022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9341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pPr/>
              <a:t>28.03.2022</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pPr/>
              <a:t>‹#›</a:t>
            </a:fld>
            <a:endParaRPr lang="ru-RU"/>
          </a:p>
        </p:txBody>
      </p:sp>
      <p:sp>
        <p:nvSpPr>
          <p:cNvPr id="13" name="Прямоугольник 12"/>
          <p:cNvSpPr/>
          <p:nvPr userDrawn="1"/>
        </p:nvSpPr>
        <p:spPr>
          <a:xfrm>
            <a:off x="1" y="0"/>
            <a:ext cx="9144000" cy="6858000"/>
          </a:xfrm>
          <a:prstGeom prst="rect">
            <a:avLst/>
          </a:prstGeom>
          <a:gradFill flip="none" rotWithShape="1">
            <a:gsLst>
              <a:gs pos="100000">
                <a:schemeClr val="bg1">
                  <a:lumMod val="95000"/>
                </a:schemeClr>
              </a:gs>
              <a:gs pos="63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718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137" y="3229050"/>
            <a:ext cx="8188657" cy="2462066"/>
          </a:xfrm>
        </p:spPr>
        <p:txBody>
          <a:bodyPr>
            <a:normAutofit fontScale="90000"/>
          </a:bodyPr>
          <a:lstStyle/>
          <a:p>
            <a:pPr algn="ctr"/>
            <a:r>
              <a:rPr lang="ru-RU" sz="3600" dirty="0">
                <a:latin typeface="Times New Roman" pitchFamily="18" charset="0"/>
                <a:cs typeface="Times New Roman" pitchFamily="18" charset="0"/>
              </a:rPr>
              <a:t>Отчёт о работе</a:t>
            </a:r>
            <a:r>
              <a:rPr kumimoji="0" lang="ru-RU"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t> </a:t>
            </a:r>
            <a:br>
              <a:rPr kumimoji="0" lang="ru-RU"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br>
            <a:r>
              <a:rPr kumimoji="0" lang="ru-RU"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t>проекта «Родительский университет Иркутской области»</a:t>
            </a:r>
            <a:r>
              <a:rPr lang="ru-RU" sz="3600" dirty="0">
                <a:latin typeface="Times New Roman" pitchFamily="18" charset="0"/>
                <a:cs typeface="Times New Roman" pitchFamily="18" charset="0"/>
              </a:rPr>
              <a:t> в </a:t>
            </a:r>
            <a:r>
              <a:rPr kumimoji="0" lang="ru-RU" sz="3200" b="0"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МБДОУ города Иркутска детский сад №172 «Радуга» </a:t>
            </a:r>
            <a:r>
              <a:rPr lang="ru-RU" sz="3600" dirty="0">
                <a:latin typeface="Times New Roman" pitchFamily="18" charset="0"/>
                <a:cs typeface="Times New Roman" pitchFamily="18" charset="0"/>
              </a:rPr>
              <a:t>за 2019-2021 годы.</a:t>
            </a:r>
            <a:endParaRPr lang="ru-RU" sz="3600" dirty="0"/>
          </a:p>
        </p:txBody>
      </p:sp>
      <p:pic>
        <p:nvPicPr>
          <p:cNvPr id="1032" name="Picture 8" descr="C:\Users\Dasha\Desktop\depositphotos_49595661-stock-illustration-happy-cartoon-family.jpg"/>
          <p:cNvPicPr>
            <a:picLocks noChangeAspect="1" noChangeArrowheads="1"/>
          </p:cNvPicPr>
          <p:nvPr/>
        </p:nvPicPr>
        <p:blipFill>
          <a:blip r:embed="rId2" cstate="print"/>
          <a:srcRect/>
          <a:stretch>
            <a:fillRect/>
          </a:stretch>
        </p:blipFill>
        <p:spPr bwMode="auto">
          <a:xfrm>
            <a:off x="218365" y="430750"/>
            <a:ext cx="3548418" cy="2798300"/>
          </a:xfrm>
          <a:prstGeom prst="rect">
            <a:avLst/>
          </a:prstGeom>
          <a:noFill/>
        </p:spPr>
      </p:pic>
      <p:pic>
        <p:nvPicPr>
          <p:cNvPr id="1034" name="Picture 10" descr="C:\Users\Dasha\Desktop\20.jpg"/>
          <p:cNvPicPr>
            <a:picLocks noGrp="1" noChangeAspect="1" noChangeArrowheads="1"/>
          </p:cNvPicPr>
          <p:nvPr>
            <p:ph sz="quarter" idx="4"/>
          </p:nvPr>
        </p:nvPicPr>
        <p:blipFill>
          <a:blip r:embed="rId3" cstate="print"/>
          <a:srcRect/>
          <a:stretch>
            <a:fillRect/>
          </a:stretch>
        </p:blipFill>
        <p:spPr bwMode="auto">
          <a:xfrm>
            <a:off x="5240742" y="710359"/>
            <a:ext cx="3603554" cy="258477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asha\Desktop\картинки\wwch-st-bz-facilitator.jpg"/>
          <p:cNvPicPr>
            <a:picLocks noChangeAspect="1" noChangeArrowheads="1"/>
          </p:cNvPicPr>
          <p:nvPr/>
        </p:nvPicPr>
        <p:blipFill>
          <a:blip r:embed="rId2" cstate="print"/>
          <a:srcRect/>
          <a:stretch>
            <a:fillRect/>
          </a:stretch>
        </p:blipFill>
        <p:spPr bwMode="auto">
          <a:xfrm>
            <a:off x="7182133" y="170963"/>
            <a:ext cx="1637733" cy="1436879"/>
          </a:xfrm>
          <a:prstGeom prst="rect">
            <a:avLst/>
          </a:prstGeom>
          <a:noFill/>
        </p:spPr>
      </p:pic>
      <p:sp>
        <p:nvSpPr>
          <p:cNvPr id="2" name="Заголовок 1"/>
          <p:cNvSpPr>
            <a:spLocks noGrp="1"/>
          </p:cNvSpPr>
          <p:nvPr>
            <p:ph type="ctrTitle"/>
          </p:nvPr>
        </p:nvSpPr>
        <p:spPr/>
        <p:txBody>
          <a:bodyPr>
            <a:noAutofit/>
          </a:bodyPr>
          <a:lstStyle/>
          <a:p>
            <a:br>
              <a:rPr lang="ru-RU" sz="2400" b="1"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4" name="Подзаголовок 3">
            <a:extLst>
              <a:ext uri="{FF2B5EF4-FFF2-40B4-BE49-F238E27FC236}">
                <a16:creationId xmlns:a16="http://schemas.microsoft.com/office/drawing/2014/main" id="{19D4E8ED-B08F-4F24-8E12-450D26F7368E}"/>
              </a:ext>
            </a:extLst>
          </p:cNvPr>
          <p:cNvSpPr>
            <a:spLocks noGrp="1"/>
          </p:cNvSpPr>
          <p:nvPr>
            <p:ph type="subTitle" idx="1"/>
          </p:nvPr>
        </p:nvSpPr>
        <p:spPr>
          <a:xfrm>
            <a:off x="166254" y="170963"/>
            <a:ext cx="8811491" cy="1655762"/>
          </a:xfrm>
        </p:spPr>
        <p:txBody>
          <a:bodyPr>
            <a:noAutofit/>
          </a:bodyPr>
          <a:lstStyle/>
          <a:p>
            <a:pPr marL="0" marR="0" lvl="0" indent="450215"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ru-RU"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Анализ деятельности Родительского университета на базе МБДОУ города </a:t>
            </a:r>
          </a:p>
          <a:p>
            <a:pPr marL="0" marR="0" lvl="0" indent="450215"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ru-RU"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Иркутска детского сада № 172 «Радуга» за 2020-2021 год</a:t>
            </a:r>
            <a:r>
              <a:rPr lang="ru-RU" sz="1800" dirty="0">
                <a:solidFill>
                  <a:srgbClr val="000000"/>
                </a:solidFill>
                <a:effectLst/>
                <a:latin typeface="Times New Roman" panose="02020603050405020304" pitchFamily="18" charset="0"/>
                <a:ea typeface="Calibri" panose="020F0502020204030204" pitchFamily="34" charset="0"/>
              </a:rPr>
              <a:t> </a:t>
            </a:r>
            <a:endParaRPr lang="ru-RU" sz="1600" dirty="0">
              <a:solidFill>
                <a:srgbClr val="000000"/>
              </a:solidFill>
              <a:effectLst/>
              <a:latin typeface="Times New Roman" panose="02020603050405020304" pitchFamily="18" charset="0"/>
              <a:ea typeface="Calibri" panose="020F0502020204030204" pitchFamily="34" charset="0"/>
            </a:endParaRPr>
          </a:p>
          <a:p>
            <a:pPr indent="450215" algn="just">
              <a:lnSpc>
                <a:spcPct val="100000"/>
              </a:lnSpc>
              <a:spcBef>
                <a:spcPts val="0"/>
              </a:spcBef>
            </a:pPr>
            <a:endParaRPr lang="ru-RU"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0000"/>
              </a:lnSpc>
              <a:spcBef>
                <a:spcPts val="0"/>
              </a:spcBef>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Родительский университет на базе МБДОУ города Иркутска детского сада № 172 «Радуга» функционирует с 2014 года на основании Распоряжения педагогического института Иркутского государственного университета и соглашения о сотрудничестве с Педагогическим институтом ИГУ, областным Советом женщин и Департаментом образования г. Иркутска.</a:t>
            </a:r>
          </a:p>
          <a:p>
            <a:pPr indent="450215" algn="just">
              <a:lnSpc>
                <a:spcPct val="100000"/>
              </a:lnSpc>
              <a:spcBef>
                <a:spcPts val="0"/>
              </a:spcBef>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Педагоги дошкольного учреждения активно участвуют в обучающих семинарах Педагогического института ИГУ.</a:t>
            </a:r>
          </a:p>
          <a:p>
            <a:pPr indent="450215" algn="just">
              <a:lnSpc>
                <a:spcPct val="100000"/>
              </a:lnSpc>
              <a:spcBef>
                <a:spcPts val="0"/>
              </a:spcBef>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Для проведения встреч Родительского университета привлекаем социальных партнеров: учителей школы, медицинских работников. На встречах присутствует от 35 до 50 родителей воспитанников ДОУ.</a:t>
            </a:r>
          </a:p>
          <a:p>
            <a:pPr indent="450215" algn="just">
              <a:lnSpc>
                <a:spcPct val="100000"/>
              </a:lnSpc>
              <a:spcBef>
                <a:spcPts val="0"/>
              </a:spcBef>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Встречи организуются в удобное для родителей время в соответствии с годовым планом Родительского университета ДОУ. План на год составляется в соответствии с общим планом Родительского университета и запроса родителей (законных представителей).</a:t>
            </a:r>
          </a:p>
          <a:p>
            <a:pPr indent="450215" algn="just">
              <a:lnSpc>
                <a:spcPct val="100000"/>
              </a:lnSpc>
              <a:spcBef>
                <a:spcPts val="0"/>
              </a:spcBef>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2020 - 2021 году было запланировано 5 встреч, которые были организованы онлайн в формате Zoom конференции.</a:t>
            </a:r>
          </a:p>
          <a:p>
            <a:pPr indent="450215" algn="just">
              <a:lnSpc>
                <a:spcPct val="100000"/>
              </a:lnSpc>
              <a:spcBef>
                <a:spcPts val="0"/>
              </a:spcBef>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Первая встреча традиционно была посвящена Адаптации детей в ДОУ и была адресована родителям, чьи дети поступили в дошкольное учреждение.</a:t>
            </a:r>
          </a:p>
          <a:p>
            <a:pPr indent="450215" algn="just">
              <a:lnSpc>
                <a:spcPct val="100000"/>
              </a:lnSpc>
              <a:spcBef>
                <a:spcPts val="0"/>
              </a:spcBef>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ходе мероприятия родителям была дана информация о возрастных особенностях детей 3 лет, возможных вариантах адаптации детей, их индивидуальных особенностях. Родители получили ответы на все интересующие их вопросы, им была предложена печатная продукция по данной теме (памятки, буклеты).</a:t>
            </a:r>
          </a:p>
          <a:p>
            <a:pPr indent="450215" algn="just">
              <a:lnSpc>
                <a:spcPct val="100000"/>
              </a:lnSpc>
              <a:spcBef>
                <a:spcPts val="0"/>
              </a:spcBef>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октябре была проведена встреча по теме «Мир детский – мир взрослый». В форме дискуссии были рассмотрены следующие вопросы: </a:t>
            </a:r>
          </a:p>
          <a:p>
            <a:pPr algn="just">
              <a:lnSpc>
                <a:spcPct val="100000"/>
              </a:lnSpc>
              <a:spcBef>
                <a:spcPts val="0"/>
              </a:spcBef>
              <a:spcAft>
                <a:spcPts val="1000"/>
              </a:spcAft>
              <a:tabLst>
                <a:tab pos="201930" algn="l"/>
              </a:tabLs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1. Взрослые и дети – такие разные</a:t>
            </a:r>
          </a:p>
          <a:p>
            <a:pPr algn="just">
              <a:lnSpc>
                <a:spcPct val="100000"/>
              </a:lnSpc>
              <a:spcBef>
                <a:spcPts val="0"/>
              </a:spcBef>
              <a:spcAft>
                <a:spcPts val="1000"/>
              </a:spcAft>
              <a:tabLst>
                <a:tab pos="201930" algn="l"/>
              </a:tabLst>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Роль мамы и папы в развитии и воспитании ребенка.</a:t>
            </a:r>
          </a:p>
          <a:p>
            <a:pPr algn="just">
              <a:lnSpc>
                <a:spcPct val="100000"/>
              </a:lnSpc>
              <a:spcBef>
                <a:spcPts val="0"/>
              </a:spcBef>
              <a:spcAft>
                <a:spcPts val="1000"/>
              </a:spcAft>
              <a:tabLst>
                <a:tab pos="201930" algn="l"/>
              </a:tabLs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3. Влияние пола и порядка рождения ребенка на отношение к нему родителей.</a:t>
            </a:r>
          </a:p>
          <a:p>
            <a:pPr algn="just">
              <a:lnSpc>
                <a:spcPct val="100000"/>
              </a:lnSpc>
              <a:spcBef>
                <a:spcPts val="0"/>
              </a:spcBef>
              <a:spcAft>
                <a:spcPts val="1000"/>
              </a:spcAft>
              <a:tabLst>
                <a:tab pos="201930" algn="l"/>
              </a:tabLs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4. Особенности воспитания мальчиков и девочек.</a:t>
            </a:r>
          </a:p>
          <a:p>
            <a:pPr algn="just">
              <a:lnSpc>
                <a:spcPct val="100000"/>
              </a:lnSpc>
              <a:spcBef>
                <a:spcPts val="0"/>
              </a:spcBef>
              <a:spcAft>
                <a:spcPts val="1000"/>
              </a:spcAft>
              <a:tabLst>
                <a:tab pos="201930" algn="l"/>
              </a:tabLst>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Эффективное взаимодействие взрослых с детьми.</a:t>
            </a: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829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asha\Desktop\картинки\wwch-st-bz-facilitator.jpg"/>
          <p:cNvPicPr>
            <a:picLocks noChangeAspect="1" noChangeArrowheads="1"/>
          </p:cNvPicPr>
          <p:nvPr/>
        </p:nvPicPr>
        <p:blipFill>
          <a:blip r:embed="rId2" cstate="print"/>
          <a:srcRect/>
          <a:stretch>
            <a:fillRect/>
          </a:stretch>
        </p:blipFill>
        <p:spPr bwMode="auto">
          <a:xfrm>
            <a:off x="7182133" y="170963"/>
            <a:ext cx="1637733" cy="1436879"/>
          </a:xfrm>
          <a:prstGeom prst="rect">
            <a:avLst/>
          </a:prstGeom>
          <a:noFill/>
        </p:spPr>
      </p:pic>
      <p:sp>
        <p:nvSpPr>
          <p:cNvPr id="2" name="Заголовок 1"/>
          <p:cNvSpPr>
            <a:spLocks noGrp="1"/>
          </p:cNvSpPr>
          <p:nvPr>
            <p:ph type="ctrTitle"/>
          </p:nvPr>
        </p:nvSpPr>
        <p:spPr/>
        <p:txBody>
          <a:bodyPr>
            <a:noAutofit/>
          </a:bodyPr>
          <a:lstStyle/>
          <a:p>
            <a:br>
              <a:rPr lang="ru-RU" sz="2400" b="1"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4" name="Подзаголовок 3">
            <a:extLst>
              <a:ext uri="{FF2B5EF4-FFF2-40B4-BE49-F238E27FC236}">
                <a16:creationId xmlns:a16="http://schemas.microsoft.com/office/drawing/2014/main" id="{19D4E8ED-B08F-4F24-8E12-450D26F7368E}"/>
              </a:ext>
            </a:extLst>
          </p:cNvPr>
          <p:cNvSpPr>
            <a:spLocks noGrp="1"/>
          </p:cNvSpPr>
          <p:nvPr>
            <p:ph type="subTitle" idx="1"/>
          </p:nvPr>
        </p:nvSpPr>
        <p:spPr>
          <a:xfrm>
            <a:off x="196483" y="294482"/>
            <a:ext cx="8811491" cy="1655762"/>
          </a:xfrm>
        </p:spPr>
        <p:txBody>
          <a:bodyPr>
            <a:noAutofit/>
          </a:bodyPr>
          <a:lstStyle/>
          <a:p>
            <a:endParaRPr lang="ru-RU" dirty="0">
              <a:latin typeface="Times New Roman" panose="02020603050405020304" pitchFamily="18" charset="0"/>
              <a:cs typeface="Times New Roman" panose="02020603050405020304" pitchFamily="18" charset="0"/>
            </a:endParaRPr>
          </a:p>
          <a:p>
            <a:pPr indent="450215" algn="just"/>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январе была проведена встреча по теме «Дети - наше будущее и оно в наших руках». Эта тема была выбрана по запросу родителей, так как в период пандемии особенно остро встал вопрос не только о физическом, но и о психическом здоровье ребенка, вопросы социальной адаптации детей в условиях ограничений. Данная встреча проходила в форме дискуссии, родители обсуждали вопросы воспитания детей папой и мамой, влияние</a:t>
            </a:r>
          </a:p>
          <a:p>
            <a:pPr algn="just"/>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старшего поколения (бабушек и дедушек) на воспитание ребенка в семье, традиции семейного воспитания, различие воспитания мальчиков и девочек.</a:t>
            </a:r>
          </a:p>
          <a:p>
            <a:pPr indent="450215" algn="just"/>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Встреча по теме «Будущий первоклассник» была организована в феврале с привлечением учителей начальных классов школы № 31. Педагоги познакомили родителей с реализуемой в школе программой начальной школы, организацией внеклассной работы в школе, требованиями, предъявляемыми к будущим первоклассникам, порядком зачисления в школу. Ответили на все интересующие вопросы родителей. Педагоги - психологи осветили вопрос психологической готовности детей к школе, учителя - логопеды рассказали о речевой готовности ребенка к школе.</a:t>
            </a:r>
          </a:p>
          <a:p>
            <a:pPr indent="450215" algn="just"/>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Наступлением теплого времени года, в апреле была организована встреча по теме «Организация досуга в семье». Эта встреча оказалась очень своевременной и востребованной, так как данная тема помогла родителям организовать различные варианты совместного семейного досуга. Педагоги дошкольного учреждения провели для родителей мастер класс по изготовлению атрибутов для домашнего театра из бросового материала (диски, одноразовая посуда, капсулы от киндер яйца и т.д.). Вместе с родителями вспомнили подвижные и малоподвижные игры, в которые можно поиграть с детьми на улице весной и летом.</a:t>
            </a:r>
          </a:p>
          <a:p>
            <a:pPr indent="450215" algn="just"/>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Родители активно посещали все встречи в рамках Родительского университета, предлагали различные варианты их проведения, а также предлагали тематику для новых встреч.</a:t>
            </a:r>
          </a:p>
          <a:p>
            <a:pPr indent="450215" algn="just">
              <a:lnSpc>
                <a:spcPct val="115000"/>
              </a:lnSpc>
              <a:spcAft>
                <a:spcPts val="10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Все родители высказывали огромное желание в будущем участвовать в работе Родительского университета.</a:t>
            </a:r>
          </a:p>
          <a:p>
            <a:endParaRPr lang="ru-RU" sz="1400"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89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6"/>
          <p:cNvSpPr>
            <a:spLocks noGrp="1"/>
          </p:cNvSpPr>
          <p:nvPr>
            <p:ph type="subTitle" idx="1"/>
          </p:nvPr>
        </p:nvSpPr>
        <p:spPr>
          <a:xfrm>
            <a:off x="232012" y="477673"/>
            <a:ext cx="8611737" cy="5431808"/>
          </a:xfrm>
        </p:spPr>
        <p:txBody>
          <a:bodyPr>
            <a:noAutofit/>
          </a:bodyPr>
          <a:lstStyle/>
          <a:p>
            <a:r>
              <a:rPr lang="ru-RU" sz="2400" dirty="0">
                <a:latin typeface="Times New Roman" pitchFamily="18" charset="0"/>
                <a:cs typeface="Times New Roman" pitchFamily="18" charset="0"/>
              </a:rPr>
              <a:t>Семья и детский сад - два воспитательных феномена, каждый из которых по- своему дает ребенку социальный опыт, но только в сочетании друг с другом они создают оптимальные условия для вхождения маленького человека в большой мир. Для нас оно станет возможным только благодаря объединению сил и сотрудничеству. Постепенно уйдет  непонимание, недоверие родителей. Взаимодействие родителей и детского сада редко возникает сразу. Это длительный процесс, долгий и кропотливый труд, требующий терпеливого, неуклонного следования выбранной цели. </a:t>
            </a:r>
          </a:p>
          <a:p>
            <a:r>
              <a:rPr lang="ru-RU" sz="2400" b="1" dirty="0">
                <a:latin typeface="Times New Roman" pitchFamily="18" charset="0"/>
                <a:cs typeface="Times New Roman" pitchFamily="18" charset="0"/>
              </a:rPr>
              <a:t>Решение:</a:t>
            </a:r>
            <a:endParaRPr lang="ru-RU" sz="2400" dirty="0"/>
          </a:p>
          <a:p>
            <a:r>
              <a:rPr lang="ru-RU" sz="2400" dirty="0">
                <a:latin typeface="Times New Roman" pitchFamily="18" charset="0"/>
                <a:cs typeface="Times New Roman" pitchFamily="18" charset="0"/>
              </a:rPr>
              <a:t>Нужно продолжаю искать новые пути сотрудничества с родителями. Ведь у нас одна цель - воспитывать будущих созидателей жизни. Хочется верить, что наши дети, когда вырастут, будут достойными людьми.</a:t>
            </a:r>
          </a:p>
          <a:p>
            <a:endParaRPr lang="ru-RU"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3075131" y="2722254"/>
            <a:ext cx="2916237" cy="2397125"/>
          </a:xfrm>
          <a:prstGeom prst="rect">
            <a:avLst/>
          </a:prstGeom>
          <a:noFill/>
          <a:ln w="9525">
            <a:noFill/>
            <a:miter lim="800000"/>
            <a:headEnd/>
            <a:tailEnd/>
          </a:ln>
        </p:spPr>
      </p:pic>
      <p:pic>
        <p:nvPicPr>
          <p:cNvPr id="1026" name="Picture 2" descr="C:\Users\Dasha\Desktop\картинки\110719.png"/>
          <p:cNvPicPr>
            <a:picLocks noChangeAspect="1" noChangeArrowheads="1"/>
          </p:cNvPicPr>
          <p:nvPr/>
        </p:nvPicPr>
        <p:blipFill>
          <a:blip r:embed="rId3" cstate="print"/>
          <a:srcRect/>
          <a:stretch>
            <a:fillRect/>
          </a:stretch>
        </p:blipFill>
        <p:spPr bwMode="auto">
          <a:xfrm>
            <a:off x="1665028" y="1596859"/>
            <a:ext cx="4353636" cy="3466460"/>
          </a:xfrm>
          <a:prstGeom prst="rect">
            <a:avLst/>
          </a:prstGeom>
          <a:noFill/>
        </p:spPr>
      </p:pic>
      <p:sp>
        <p:nvSpPr>
          <p:cNvPr id="3" name="Овальная выноска 2"/>
          <p:cNvSpPr/>
          <p:nvPr/>
        </p:nvSpPr>
        <p:spPr>
          <a:xfrm>
            <a:off x="4995081" y="614149"/>
            <a:ext cx="3521123" cy="1897039"/>
          </a:xfrm>
          <a:prstGeom prst="wedgeEllipseCallout">
            <a:avLst>
              <a:gd name="adj1" fmla="val -50290"/>
              <a:gd name="adj2" fmla="val 51042"/>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ru-RU" sz="2800" b="1" i="1" dirty="0">
                <a:solidFill>
                  <a:schemeClr val="accent1">
                    <a:lumMod val="75000"/>
                  </a:schemeClr>
                </a:solidFill>
                <a:latin typeface="Times New Roman" panose="02020603050405020304" pitchFamily="18" charset="0"/>
                <a:cs typeface="Times New Roman" panose="02020603050405020304" pitchFamily="18" charset="0"/>
              </a:rPr>
              <a:t>Спасибо за внимание!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2529" name="Picture 1" descr="C:\Users\Dasha\Desktop\Новая папка (2)\2_berega.jpg"/>
          <p:cNvPicPr>
            <a:picLocks noChangeAspect="1" noChangeArrowheads="1"/>
          </p:cNvPicPr>
          <p:nvPr/>
        </p:nvPicPr>
        <p:blipFill>
          <a:blip r:embed="rId2" cstate="print"/>
          <a:srcRect/>
          <a:stretch>
            <a:fillRect/>
          </a:stretch>
        </p:blipFill>
        <p:spPr bwMode="auto">
          <a:xfrm>
            <a:off x="1" y="-2074"/>
            <a:ext cx="9143999" cy="686007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65018" y="381688"/>
            <a:ext cx="7791294" cy="3313698"/>
          </a:xfrm>
        </p:spPr>
        <p:txBody>
          <a:bodyPr>
            <a:normAutofit fontScale="85000" lnSpcReduction="20000"/>
          </a:bodyPr>
          <a:lstStyle/>
          <a:p>
            <a:pPr algn="just">
              <a:lnSpc>
                <a:spcPct val="107000"/>
              </a:lnSpc>
              <a:spcAft>
                <a:spcPts val="800"/>
              </a:spcAft>
            </a:pP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Цель:</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объединение усилий и ресурсов в реализации на территории Иркутской области Национальной (Региональной) стратегии действий в интересах детей, в создании системы непрерывного </a:t>
            </a:r>
            <a:r>
              <a:rPr lang="ru-RU" sz="2800" dirty="0" err="1">
                <a:effectLst/>
                <a:latin typeface="Times New Roman" panose="02020603050405020304" pitchFamily="18" charset="0"/>
                <a:ea typeface="Times New Roman" panose="02020603050405020304" pitchFamily="18" charset="0"/>
                <a:cs typeface="Times New Roman" panose="02020603050405020304" pitchFamily="18" charset="0"/>
              </a:rPr>
              <a:t>психолого</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 педагогического образования родителей, формирования у них новых родительских компетенций, отвечающих вызовам времени, утверждения в семье и обществе духовно-нравственных ценностей, ответственного материнства и отцовства, популяризации положительного опыта семейного воспитания.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4" descr="https://executiveleader.com/wp-content/uploads/2018/03/dialogue.jpg">
            <a:extLst>
              <a:ext uri="{FF2B5EF4-FFF2-40B4-BE49-F238E27FC236}">
                <a16:creationId xmlns:a16="http://schemas.microsoft.com/office/drawing/2014/main" id="{5BBD3F5A-5103-45E7-8A30-C6F131969AB4}"/>
              </a:ext>
            </a:extLst>
          </p:cNvPr>
          <p:cNvPicPr>
            <a:picLocks noChangeAspect="1" noChangeArrowheads="1"/>
          </p:cNvPicPr>
          <p:nvPr/>
        </p:nvPicPr>
        <p:blipFill>
          <a:blip r:embed="rId2" cstate="print"/>
          <a:srcRect/>
          <a:stretch>
            <a:fillRect/>
          </a:stretch>
        </p:blipFill>
        <p:spPr bwMode="auto">
          <a:xfrm>
            <a:off x="0" y="3695387"/>
            <a:ext cx="9144000" cy="316261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89603"/>
            <a:ext cx="7886700" cy="1690689"/>
          </a:xfrm>
        </p:spPr>
        <p:txBody>
          <a:bodyPr>
            <a:noAutofit/>
          </a:bodyPr>
          <a:lstStyle/>
          <a:p>
            <a:pPr>
              <a:lnSpc>
                <a:spcPct val="115000"/>
              </a:lnSpc>
              <a:spcAft>
                <a:spcPts val="800"/>
              </a:spcAft>
            </a:pPr>
            <a:r>
              <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rPr>
              <a:t>Встреча №1 «Адаптация детей к детскому саду»</a:t>
            </a:r>
            <a:br>
              <a:rPr lang="ru-RU" sz="2400" dirty="0">
                <a:effectLst/>
                <a:latin typeface="Calibri" panose="020F0502020204030204" pitchFamily="34" charset="0"/>
                <a:ea typeface="Calibri" panose="020F0502020204030204" pitchFamily="34" charset="0"/>
                <a:cs typeface="Times New Roman" panose="02020603050405020304" pitchFamily="18" charset="0"/>
              </a:rPr>
            </a:br>
            <a:r>
              <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в рамках «Родительского университета Иркутской области»)</a:t>
            </a:r>
            <a:br>
              <a:rPr lang="ru-RU" sz="2400" dirty="0">
                <a:effectLst/>
                <a:latin typeface="Calibri" panose="020F0502020204030204" pitchFamily="34" charset="0"/>
                <a:ea typeface="Calibri" panose="020F0502020204030204" pitchFamily="34" charset="0"/>
                <a:cs typeface="Times New Roman" panose="02020603050405020304" pitchFamily="18" charset="0"/>
              </a:rPr>
            </a:b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Дата проведения:</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25.09.2019г</a:t>
            </a:r>
            <a:br>
              <a:rPr lang="ru-RU" sz="2400" dirty="0">
                <a:effectLst/>
                <a:latin typeface="Calibri" panose="020F0502020204030204" pitchFamily="34" charset="0"/>
                <a:ea typeface="Calibri" panose="020F0502020204030204" pitchFamily="34" charset="0"/>
                <a:cs typeface="Times New Roman" panose="02020603050405020304" pitchFamily="18" charset="0"/>
              </a:rPr>
            </a:br>
            <a:endParaRPr lang="ru-RU" sz="2400" b="1" dirty="0">
              <a:latin typeface="Times New Roman" pitchFamily="18" charset="0"/>
              <a:cs typeface="Times New Roman" pitchFamily="18" charset="0"/>
            </a:endParaRPr>
          </a:p>
        </p:txBody>
      </p:sp>
      <p:pic>
        <p:nvPicPr>
          <p:cNvPr id="6" name="Объект 5">
            <a:extLst>
              <a:ext uri="{FF2B5EF4-FFF2-40B4-BE49-F238E27FC236}">
                <a16:creationId xmlns:a16="http://schemas.microsoft.com/office/drawing/2014/main" id="{5E1E7E73-C151-43C1-832E-CE49AB7885A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324761" y="1690689"/>
            <a:ext cx="2775948" cy="2081961"/>
          </a:xfrm>
        </p:spPr>
      </p:pic>
      <p:pic>
        <p:nvPicPr>
          <p:cNvPr id="8" name="Рисунок 7">
            <a:extLst>
              <a:ext uri="{FF2B5EF4-FFF2-40B4-BE49-F238E27FC236}">
                <a16:creationId xmlns:a16="http://schemas.microsoft.com/office/drawing/2014/main" id="{CBAFBE3C-9E19-4555-8ED8-307923EFE8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457614" y="1599243"/>
            <a:ext cx="2678773" cy="2009080"/>
          </a:xfrm>
          <a:prstGeom prst="rect">
            <a:avLst/>
          </a:prstGeom>
        </p:spPr>
      </p:pic>
      <p:pic>
        <p:nvPicPr>
          <p:cNvPr id="10" name="Рисунок 9">
            <a:extLst>
              <a:ext uri="{FF2B5EF4-FFF2-40B4-BE49-F238E27FC236}">
                <a16:creationId xmlns:a16="http://schemas.microsoft.com/office/drawing/2014/main" id="{9092F6EB-3DEE-4A11-8175-25CC5D84B9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4350" y="4172618"/>
            <a:ext cx="3181453" cy="2386090"/>
          </a:xfrm>
          <a:prstGeom prst="rect">
            <a:avLst/>
          </a:prstGeom>
        </p:spPr>
      </p:pic>
      <p:pic>
        <p:nvPicPr>
          <p:cNvPr id="12" name="Рисунок 11">
            <a:extLst>
              <a:ext uri="{FF2B5EF4-FFF2-40B4-BE49-F238E27FC236}">
                <a16:creationId xmlns:a16="http://schemas.microsoft.com/office/drawing/2014/main" id="{4ECF8793-C727-47CA-963D-C839787D84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2458" y="1661225"/>
            <a:ext cx="2775947" cy="2081960"/>
          </a:xfrm>
          <a:prstGeom prst="rect">
            <a:avLst/>
          </a:prstGeom>
        </p:spPr>
      </p:pic>
      <p:pic>
        <p:nvPicPr>
          <p:cNvPr id="14" name="Рисунок 13">
            <a:extLst>
              <a:ext uri="{FF2B5EF4-FFF2-40B4-BE49-F238E27FC236}">
                <a16:creationId xmlns:a16="http://schemas.microsoft.com/office/drawing/2014/main" id="{DCCD14D5-A3C1-453A-805B-82A0BA45F3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447" y="4089318"/>
            <a:ext cx="3181453" cy="2386090"/>
          </a:xfrm>
          <a:prstGeom prst="rect">
            <a:avLst/>
          </a:prstGeom>
        </p:spPr>
      </p:pic>
      <p:pic>
        <p:nvPicPr>
          <p:cNvPr id="4" name="Содержимое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6900" y="3713721"/>
            <a:ext cx="2417450" cy="2019173"/>
          </a:xfrm>
          <a:prstGeom prst="rect">
            <a:avLst/>
          </a:prstGeom>
        </p:spPr>
      </p:pic>
    </p:spTree>
    <p:extLst>
      <p:ext uri="{BB962C8B-B14F-4D97-AF65-F5344CB8AC3E}">
        <p14:creationId xmlns:p14="http://schemas.microsoft.com/office/powerpoint/2010/main" val="3488120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94803"/>
            <a:ext cx="7886700" cy="1325563"/>
          </a:xfrm>
        </p:spPr>
        <p:txBody>
          <a:bodyPr>
            <a:noAutofit/>
          </a:bodyPr>
          <a:lstStyle/>
          <a:p>
            <a:pPr>
              <a:lnSpc>
                <a:spcPct val="115000"/>
              </a:lnSpc>
              <a:spcAft>
                <a:spcPts val="1000"/>
              </a:spcAft>
            </a:pP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Встреча №2 «Мир детский- мир взрослый»</a:t>
            </a:r>
            <a:br>
              <a:rPr lang="ru-RU" sz="2400" dirty="0">
                <a:effectLst/>
                <a:latin typeface="Calibri" panose="020F0502020204030204" pitchFamily="34" charset="0"/>
                <a:ea typeface="Calibri" panose="020F0502020204030204" pitchFamily="34" charset="0"/>
                <a:cs typeface="Times New Roman" panose="02020603050405020304" pitchFamily="18" charset="0"/>
              </a:rPr>
            </a:b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Дата проведения: 15.10.2019 года</a:t>
            </a:r>
            <a:br>
              <a:rPr lang="ru-RU" sz="2400" dirty="0">
                <a:effectLst/>
                <a:latin typeface="Calibri" panose="020F0502020204030204" pitchFamily="34" charset="0"/>
                <a:ea typeface="Calibri" panose="020F0502020204030204" pitchFamily="34" charset="0"/>
                <a:cs typeface="Times New Roman" panose="02020603050405020304" pitchFamily="18" charset="0"/>
              </a:rPr>
            </a:br>
            <a:endParaRPr lang="ru-RU" sz="2400" u="sng" dirty="0"/>
          </a:p>
        </p:txBody>
      </p:sp>
      <p:pic>
        <p:nvPicPr>
          <p:cNvPr id="4099" name="Picture 3" descr="C:\Users\Dasha\Desktop\картинки\110719.png"/>
          <p:cNvPicPr>
            <a:picLocks noChangeAspect="1" noChangeArrowheads="1"/>
          </p:cNvPicPr>
          <p:nvPr/>
        </p:nvPicPr>
        <p:blipFill>
          <a:blip r:embed="rId2" cstate="print"/>
          <a:srcRect/>
          <a:stretch>
            <a:fillRect/>
          </a:stretch>
        </p:blipFill>
        <p:spPr bwMode="auto">
          <a:xfrm>
            <a:off x="272174" y="4033484"/>
            <a:ext cx="2948552" cy="2620299"/>
          </a:xfrm>
          <a:prstGeom prst="rect">
            <a:avLst/>
          </a:prstGeom>
          <a:noFill/>
        </p:spPr>
      </p:pic>
      <p:pic>
        <p:nvPicPr>
          <p:cNvPr id="8" name="Объект 7">
            <a:extLst>
              <a:ext uri="{FF2B5EF4-FFF2-40B4-BE49-F238E27FC236}">
                <a16:creationId xmlns:a16="http://schemas.microsoft.com/office/drawing/2014/main" id="{65E90034-3BCF-4DBA-9E62-DE4ABECE9C2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9720" y="1559659"/>
            <a:ext cx="2948552" cy="2211414"/>
          </a:xfrm>
        </p:spPr>
      </p:pic>
      <p:pic>
        <p:nvPicPr>
          <p:cNvPr id="10" name="Рисунок 9">
            <a:extLst>
              <a:ext uri="{FF2B5EF4-FFF2-40B4-BE49-F238E27FC236}">
                <a16:creationId xmlns:a16="http://schemas.microsoft.com/office/drawing/2014/main" id="{D3673E34-3BD2-4102-8996-022D8CC5E4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9320" y="4033484"/>
            <a:ext cx="3372951" cy="2529713"/>
          </a:xfrm>
          <a:prstGeom prst="rect">
            <a:avLst/>
          </a:prstGeom>
        </p:spPr>
      </p:pic>
      <p:pic>
        <p:nvPicPr>
          <p:cNvPr id="12" name="Рисунок 11">
            <a:extLst>
              <a:ext uri="{FF2B5EF4-FFF2-40B4-BE49-F238E27FC236}">
                <a16:creationId xmlns:a16="http://schemas.microsoft.com/office/drawing/2014/main" id="{38BC1242-49CB-43FF-AAA4-708BFF28F7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3719" y="1559659"/>
            <a:ext cx="2948552" cy="2309538"/>
          </a:xfrm>
          <a:prstGeom prst="rect">
            <a:avLst/>
          </a:prstGeom>
        </p:spPr>
      </p:pic>
      <p:pic>
        <p:nvPicPr>
          <p:cNvPr id="14" name="Рисунок 13">
            <a:extLst>
              <a:ext uri="{FF2B5EF4-FFF2-40B4-BE49-F238E27FC236}">
                <a16:creationId xmlns:a16="http://schemas.microsoft.com/office/drawing/2014/main" id="{EC5A62A6-833D-4627-ABD2-13F805DA18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4626" y="1559659"/>
            <a:ext cx="1897285" cy="252971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6172" y="4569851"/>
            <a:ext cx="1754912" cy="1465789"/>
          </a:xfrm>
          <a:prstGeom prst="rect">
            <a:avLst/>
          </a:prstGeom>
        </p:spPr>
      </p:pic>
      <p:sp>
        <p:nvSpPr>
          <p:cNvPr id="2" name="Заголовок 1"/>
          <p:cNvSpPr>
            <a:spLocks noGrp="1"/>
          </p:cNvSpPr>
          <p:nvPr>
            <p:ph type="title"/>
          </p:nvPr>
        </p:nvSpPr>
        <p:spPr>
          <a:xfrm>
            <a:off x="551663" y="397202"/>
            <a:ext cx="7918345" cy="1269580"/>
          </a:xfrm>
        </p:spPr>
        <p:txBody>
          <a:bodyPr>
            <a:normAutofit fontScale="90000"/>
          </a:bodyPr>
          <a:lstStyle/>
          <a:p>
            <a:br>
              <a:rPr lang="ru-RU" sz="3600" b="1" spc="-20" dirty="0">
                <a:solidFill>
                  <a:srgbClr val="000000"/>
                </a:solidFill>
                <a:latin typeface="Times New Roman" panose="02020603050405020304" pitchFamily="18" charset="0"/>
                <a:ea typeface="Times New Roman" panose="02020603050405020304" pitchFamily="18" charset="0"/>
              </a:rPr>
            </a:br>
            <a:r>
              <a:rPr lang="ru-RU" sz="2700" b="1" spc="-20" dirty="0">
                <a:solidFill>
                  <a:srgbClr val="000000"/>
                </a:solidFill>
                <a:latin typeface="Times New Roman" panose="02020603050405020304" pitchFamily="18" charset="0"/>
                <a:ea typeface="Times New Roman" panose="02020603050405020304" pitchFamily="18" charset="0"/>
              </a:rPr>
              <a:t>Встреча №3</a:t>
            </a:r>
            <a:r>
              <a:rPr lang="ru-RU" sz="3600" b="1" spc="-20" dirty="0">
                <a:solidFill>
                  <a:srgbClr val="000000"/>
                </a:solidFill>
                <a:latin typeface="Times New Roman" panose="02020603050405020304" pitchFamily="18" charset="0"/>
                <a:ea typeface="Times New Roman" panose="02020603050405020304" pitchFamily="18" charset="0"/>
              </a:rPr>
              <a:t> </a:t>
            </a:r>
            <a:r>
              <a:rPr lang="ru-RU" sz="2700" b="1" spc="-20" dirty="0">
                <a:solidFill>
                  <a:srgbClr val="000000"/>
                </a:solidFill>
                <a:effectLst/>
                <a:latin typeface="Times New Roman" panose="02020603050405020304" pitchFamily="18" charset="0"/>
                <a:ea typeface="Times New Roman" panose="02020603050405020304" pitchFamily="18" charset="0"/>
              </a:rPr>
              <a:t>«Дети - наше будущее и оно в наших руках»</a:t>
            </a:r>
            <a:br>
              <a:rPr lang="ru-RU" sz="2700" dirty="0">
                <a:effectLst/>
                <a:latin typeface="Times New Roman" panose="02020603050405020304" pitchFamily="18" charset="0"/>
                <a:ea typeface="Times New Roman" panose="02020603050405020304" pitchFamily="18" charset="0"/>
              </a:rPr>
            </a:br>
            <a:r>
              <a:rPr lang="ru-RU" sz="2700" b="1" dirty="0">
                <a:effectLst/>
                <a:latin typeface="Times New Roman" panose="02020603050405020304" pitchFamily="18" charset="0"/>
                <a:ea typeface="Times New Roman" panose="02020603050405020304" pitchFamily="18" charset="0"/>
              </a:rPr>
              <a:t>(</a:t>
            </a:r>
            <a:r>
              <a:rPr lang="ru-RU" sz="2700" b="1" dirty="0">
                <a:effectLst/>
                <a:latin typeface="Times New Roman" panose="02020603050405020304" pitchFamily="18" charset="0"/>
                <a:ea typeface="Calibri" panose="020F0502020204030204" pitchFamily="34" charset="0"/>
              </a:rPr>
              <a:t>в рамках «Родительского университета Иркутской области»)</a:t>
            </a:r>
            <a:br>
              <a:rPr lang="ru-RU" sz="2700" dirty="0">
                <a:effectLst/>
                <a:latin typeface="Times New Roman" panose="02020603050405020304" pitchFamily="18" charset="0"/>
                <a:ea typeface="Times New Roman" panose="02020603050405020304" pitchFamily="18" charset="0"/>
              </a:rPr>
            </a:br>
            <a:r>
              <a:rPr lang="ru-RU" sz="2700" b="1" dirty="0">
                <a:effectLst/>
                <a:latin typeface="Times New Roman" panose="02020603050405020304" pitchFamily="18" charset="0"/>
                <a:ea typeface="Calibri" panose="020F0502020204030204" pitchFamily="34" charset="0"/>
              </a:rPr>
              <a:t>Дата проведения:</a:t>
            </a:r>
            <a:r>
              <a:rPr lang="ru-RU" sz="2700" dirty="0">
                <a:effectLst/>
                <a:latin typeface="Times New Roman" panose="02020603050405020304" pitchFamily="18" charset="0"/>
                <a:ea typeface="Calibri" panose="020F0502020204030204" pitchFamily="34" charset="0"/>
              </a:rPr>
              <a:t> </a:t>
            </a:r>
            <a:r>
              <a:rPr lang="ru-RU" sz="2700" b="1" dirty="0">
                <a:effectLst/>
                <a:latin typeface="Times New Roman" panose="02020603050405020304" pitchFamily="18" charset="0"/>
                <a:ea typeface="Calibri" panose="020F0502020204030204" pitchFamily="34" charset="0"/>
              </a:rPr>
              <a:t>24.01.2020г</a:t>
            </a:r>
            <a:br>
              <a:rPr lang="ru-RU" sz="3600" dirty="0">
                <a:effectLst/>
                <a:latin typeface="Times New Roman" panose="02020603050405020304" pitchFamily="18" charset="0"/>
                <a:ea typeface="Times New Roman" panose="02020603050405020304" pitchFamily="18" charset="0"/>
              </a:rPr>
            </a:br>
            <a:endParaRPr lang="ru-RU" b="1" dirty="0">
              <a:latin typeface="Times New Roman" pitchFamily="18" charset="0"/>
              <a:cs typeface="Times New Roman" pitchFamily="18" charset="0"/>
            </a:endParaRPr>
          </a:p>
        </p:txBody>
      </p:sp>
      <p:pic>
        <p:nvPicPr>
          <p:cNvPr id="6" name="Объект 5">
            <a:extLst>
              <a:ext uri="{FF2B5EF4-FFF2-40B4-BE49-F238E27FC236}">
                <a16:creationId xmlns:a16="http://schemas.microsoft.com/office/drawing/2014/main" id="{2F910F08-D91A-4175-91D5-8DB16CF421E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7862" y="2271344"/>
            <a:ext cx="2442780" cy="3138487"/>
          </a:xfrm>
        </p:spPr>
      </p:pic>
      <p:pic>
        <p:nvPicPr>
          <p:cNvPr id="8" name="Рисунок 7">
            <a:extLst>
              <a:ext uri="{FF2B5EF4-FFF2-40B4-BE49-F238E27FC236}">
                <a16:creationId xmlns:a16="http://schemas.microsoft.com/office/drawing/2014/main" id="{070382CD-4E6B-41F0-8CB1-A800CE9392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0372" y="1320850"/>
            <a:ext cx="2421359" cy="3228479"/>
          </a:xfrm>
          <a:prstGeom prst="rect">
            <a:avLst/>
          </a:prstGeom>
        </p:spPr>
      </p:pic>
      <p:pic>
        <p:nvPicPr>
          <p:cNvPr id="10" name="Рисунок 9">
            <a:extLst>
              <a:ext uri="{FF2B5EF4-FFF2-40B4-BE49-F238E27FC236}">
                <a16:creationId xmlns:a16="http://schemas.microsoft.com/office/drawing/2014/main" id="{9B1B1C3F-F6A1-4689-B2F2-84932834A9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1749" y="1857322"/>
            <a:ext cx="2357516" cy="31433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asha\Desktop\картинки\wwch-st-bz-facilitator.jpg"/>
          <p:cNvPicPr>
            <a:picLocks noChangeAspect="1" noChangeArrowheads="1"/>
          </p:cNvPicPr>
          <p:nvPr/>
        </p:nvPicPr>
        <p:blipFill>
          <a:blip r:embed="rId2" cstate="print"/>
          <a:srcRect/>
          <a:stretch>
            <a:fillRect/>
          </a:stretch>
        </p:blipFill>
        <p:spPr bwMode="auto">
          <a:xfrm>
            <a:off x="7557" y="0"/>
            <a:ext cx="1637733" cy="1436879"/>
          </a:xfrm>
          <a:prstGeom prst="rect">
            <a:avLst/>
          </a:prstGeom>
          <a:noFill/>
        </p:spPr>
      </p:pic>
      <p:sp>
        <p:nvSpPr>
          <p:cNvPr id="2" name="Заголовок 1"/>
          <p:cNvSpPr>
            <a:spLocks noGrp="1"/>
          </p:cNvSpPr>
          <p:nvPr>
            <p:ph type="ctrTitle"/>
          </p:nvPr>
        </p:nvSpPr>
        <p:spPr/>
        <p:txBody>
          <a:bodyPr>
            <a:noAutofit/>
          </a:bodyPr>
          <a:lstStyle/>
          <a:p>
            <a:br>
              <a:rPr lang="ru-RU" sz="2400" b="1"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4" name="Подзаголовок 3">
            <a:extLst>
              <a:ext uri="{FF2B5EF4-FFF2-40B4-BE49-F238E27FC236}">
                <a16:creationId xmlns:a16="http://schemas.microsoft.com/office/drawing/2014/main" id="{19D4E8ED-B08F-4F24-8E12-450D26F7368E}"/>
              </a:ext>
            </a:extLst>
          </p:cNvPr>
          <p:cNvSpPr>
            <a:spLocks noGrp="1"/>
          </p:cNvSpPr>
          <p:nvPr>
            <p:ph type="subTitle" idx="1"/>
          </p:nvPr>
        </p:nvSpPr>
        <p:spPr>
          <a:xfrm>
            <a:off x="324952" y="0"/>
            <a:ext cx="8448753" cy="1655762"/>
          </a:xfrm>
        </p:spPr>
        <p:txBody>
          <a:bodyPr>
            <a:noAutofit/>
          </a:bodyPr>
          <a:lstStyle/>
          <a:p>
            <a:pPr indent="450215" algn="ctr"/>
            <a:endParaRPr lang="ru-RU" sz="1400" b="1" dirty="0">
              <a:solidFill>
                <a:srgbClr val="000000"/>
              </a:solidFill>
              <a:effectLst/>
              <a:latin typeface="Times New Roman" panose="02020603050405020304" pitchFamily="18" charset="0"/>
              <a:ea typeface="Calibri" panose="020F0502020204030204" pitchFamily="34" charset="0"/>
            </a:endParaRPr>
          </a:p>
          <a:p>
            <a:pPr indent="450215" algn="ctr"/>
            <a:endParaRPr lang="ru-RU" sz="1400" b="1" dirty="0">
              <a:solidFill>
                <a:srgbClr val="000000"/>
              </a:solidFill>
              <a:latin typeface="Times New Roman" panose="02020603050405020304" pitchFamily="18" charset="0"/>
              <a:ea typeface="Calibri" panose="020F0502020204030204" pitchFamily="34" charset="0"/>
            </a:endParaRPr>
          </a:p>
          <a:p>
            <a:pPr indent="450215" algn="ctr"/>
            <a:r>
              <a:rPr lang="ru-RU" sz="1400" b="1" dirty="0">
                <a:solidFill>
                  <a:srgbClr val="000000"/>
                </a:solidFill>
                <a:effectLst/>
                <a:latin typeface="Times New Roman" panose="02020603050405020304" pitchFamily="18" charset="0"/>
                <a:ea typeface="Calibri" panose="020F0502020204030204" pitchFamily="34" charset="0"/>
              </a:rPr>
              <a:t>Анализ деятельности Родительского университета на базе МБДОУ города </a:t>
            </a:r>
          </a:p>
          <a:p>
            <a:pPr indent="450215" algn="ctr"/>
            <a:r>
              <a:rPr lang="ru-RU" sz="1400" b="1" dirty="0">
                <a:solidFill>
                  <a:srgbClr val="000000"/>
                </a:solidFill>
                <a:effectLst/>
                <a:latin typeface="Times New Roman" panose="02020603050405020304" pitchFamily="18" charset="0"/>
                <a:ea typeface="Calibri" panose="020F0502020204030204" pitchFamily="34" charset="0"/>
              </a:rPr>
              <a:t>Иркутска детского сада № 172 «Радуга» за 2019-2020 год</a:t>
            </a:r>
            <a:endParaRPr lang="ru-RU" sz="1400" dirty="0">
              <a:solidFill>
                <a:srgbClr val="000000"/>
              </a:solidFill>
              <a:effectLst/>
              <a:latin typeface="Times New Roman" panose="02020603050405020304" pitchFamily="18" charset="0"/>
              <a:ea typeface="Calibri" panose="020F0502020204030204" pitchFamily="34" charset="0"/>
            </a:endParaRPr>
          </a:p>
          <a:p>
            <a:pPr indent="450215" algn="just">
              <a:lnSpc>
                <a:spcPct val="100000"/>
              </a:lnSpc>
            </a:pPr>
            <a:r>
              <a:rPr lang="ru-RU" sz="1400" dirty="0">
                <a:solidFill>
                  <a:srgbClr val="000000"/>
                </a:solidFill>
                <a:effectLst/>
                <a:latin typeface="Times New Roman" panose="02020603050405020304" pitchFamily="18" charset="0"/>
                <a:ea typeface="Calibri" panose="020F0502020204030204" pitchFamily="34" charset="0"/>
              </a:rPr>
              <a:t>Родительский университет на базе МБДОУ города Иркутска детского сада № 172 «Радуга» функционирует с 2014 года на основании Распоряжения педагогического института Иркутского государственного университета и соглашения о сотрудничестве с Педагогическим институтом ИГУ, областным Советом женщин и Департаментом образования г. Иркутска.</a:t>
            </a:r>
          </a:p>
          <a:p>
            <a:pPr indent="450215" algn="just">
              <a:lnSpc>
                <a:spcPct val="100000"/>
              </a:lnSpc>
            </a:pPr>
            <a:r>
              <a:rPr lang="ru-RU" sz="1400" dirty="0">
                <a:solidFill>
                  <a:srgbClr val="000000"/>
                </a:solidFill>
                <a:effectLst/>
                <a:latin typeface="Times New Roman" panose="02020603050405020304" pitchFamily="18" charset="0"/>
                <a:ea typeface="Calibri" panose="020F0502020204030204" pitchFamily="34" charset="0"/>
              </a:rPr>
              <a:t>Встречи организуются в удобное для родителей время в соответствии с годовым планом Родительского университета ДОУ. План на год составляется в соответствии с общим планом Родительского университета и запроса родителей (законных представителей).</a:t>
            </a:r>
          </a:p>
          <a:p>
            <a:pPr indent="450215" algn="just">
              <a:lnSpc>
                <a:spcPct val="100000"/>
              </a:lnSpc>
            </a:pPr>
            <a:r>
              <a:rPr lang="ru-RU" sz="1400" dirty="0">
                <a:solidFill>
                  <a:srgbClr val="000000"/>
                </a:solidFill>
                <a:effectLst/>
                <a:latin typeface="Times New Roman" panose="02020603050405020304" pitchFamily="18" charset="0"/>
                <a:ea typeface="Calibri" panose="020F0502020204030204" pitchFamily="34" charset="0"/>
              </a:rPr>
              <a:t>В 2019 - 2020 году было запланировано 5 встреч, 3 из них прошли в очном формате, две встречи были организованы онлайн в формате Zoom конференции.</a:t>
            </a:r>
          </a:p>
          <a:p>
            <a:pPr indent="450215" algn="just">
              <a:lnSpc>
                <a:spcPct val="100000"/>
              </a:lnSpc>
            </a:pPr>
            <a:r>
              <a:rPr lang="ru-RU" sz="1400" dirty="0">
                <a:solidFill>
                  <a:srgbClr val="000000"/>
                </a:solidFill>
                <a:effectLst/>
                <a:latin typeface="Times New Roman" panose="02020603050405020304" pitchFamily="18" charset="0"/>
                <a:ea typeface="Calibri" panose="020F0502020204030204" pitchFamily="34" charset="0"/>
              </a:rPr>
              <a:t>Педагоги дошкольного учреждения активно участвуют в обучающих семинарах Педагогического института ИГУ.</a:t>
            </a:r>
          </a:p>
          <a:p>
            <a:pPr indent="450215" algn="just">
              <a:lnSpc>
                <a:spcPct val="100000"/>
              </a:lnSpc>
            </a:pPr>
            <a:r>
              <a:rPr lang="ru-RU" sz="1400" dirty="0">
                <a:solidFill>
                  <a:srgbClr val="000000"/>
                </a:solidFill>
                <a:effectLst/>
                <a:latin typeface="Times New Roman" panose="02020603050405020304" pitchFamily="18" charset="0"/>
                <a:ea typeface="Calibri" panose="020F0502020204030204" pitchFamily="34" charset="0"/>
              </a:rPr>
              <a:t>Для проведения встреч Родительского университета привлекаем социальных партнеров: учителей школы, медицинских работников. На встречах присутствует от 35 до 50 родителей воспитанников ДОУ. Встречи проходят под девизом «Эти встречи для тех, кто любит детей, любит их не издалека, не любуется ими, как живой занимательной игрушкой, а любит деятельной любовью»</a:t>
            </a:r>
          </a:p>
          <a:p>
            <a:pPr indent="450215" algn="just">
              <a:lnSpc>
                <a:spcPct val="100000"/>
              </a:lnSpc>
            </a:pPr>
            <a:r>
              <a:rPr lang="ru-RU" sz="1400" dirty="0">
                <a:solidFill>
                  <a:srgbClr val="000000"/>
                </a:solidFill>
                <a:effectLst/>
                <a:latin typeface="Times New Roman" panose="02020603050405020304" pitchFamily="18" charset="0"/>
                <a:ea typeface="Calibri" panose="020F0502020204030204" pitchFamily="34" charset="0"/>
              </a:rPr>
              <a:t>Первая встреча традиционно была посвящена Адаптации детей в ДОУ и была адресована родителям, чьи дети поступили в дошкольное учреждение.</a:t>
            </a:r>
          </a:p>
          <a:p>
            <a:pPr indent="450215" algn="just">
              <a:lnSpc>
                <a:spcPct val="100000"/>
              </a:lnSpc>
            </a:pPr>
            <a:r>
              <a:rPr lang="ru-RU" sz="1400" dirty="0">
                <a:solidFill>
                  <a:srgbClr val="000000"/>
                </a:solidFill>
                <a:effectLst/>
                <a:latin typeface="Times New Roman" panose="02020603050405020304" pitchFamily="18" charset="0"/>
                <a:ea typeface="Calibri" panose="020F0502020204030204" pitchFamily="34" charset="0"/>
              </a:rPr>
              <a:t>В ходе мероприятия родителям была дана информация о возрастных особенностях детей 3 лет, возможных вариантах адаптации детей, их индивидуальных особенностях. Родители получили ответы на все интересующие их вопросы, им была предложена печатная продукция по данной теме (памятки, буклеты).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asha\Desktop\картинки\wwch-st-bz-facilitator.jpg"/>
          <p:cNvPicPr>
            <a:picLocks noChangeAspect="1" noChangeArrowheads="1"/>
          </p:cNvPicPr>
          <p:nvPr/>
        </p:nvPicPr>
        <p:blipFill>
          <a:blip r:embed="rId2" cstate="print"/>
          <a:srcRect/>
          <a:stretch>
            <a:fillRect/>
          </a:stretch>
        </p:blipFill>
        <p:spPr bwMode="auto">
          <a:xfrm>
            <a:off x="70972" y="61521"/>
            <a:ext cx="1637733" cy="1436879"/>
          </a:xfrm>
          <a:prstGeom prst="rect">
            <a:avLst/>
          </a:prstGeom>
          <a:noFill/>
        </p:spPr>
      </p:pic>
      <p:sp>
        <p:nvSpPr>
          <p:cNvPr id="2" name="Заголовок 1"/>
          <p:cNvSpPr>
            <a:spLocks noGrp="1"/>
          </p:cNvSpPr>
          <p:nvPr>
            <p:ph type="ctrTitle"/>
          </p:nvPr>
        </p:nvSpPr>
        <p:spPr/>
        <p:txBody>
          <a:bodyPr>
            <a:noAutofit/>
          </a:bodyPr>
          <a:lstStyle/>
          <a:p>
            <a:br>
              <a:rPr lang="ru-RU" sz="2400" b="1"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4" name="Подзаголовок 3">
            <a:extLst>
              <a:ext uri="{FF2B5EF4-FFF2-40B4-BE49-F238E27FC236}">
                <a16:creationId xmlns:a16="http://schemas.microsoft.com/office/drawing/2014/main" id="{19D4E8ED-B08F-4F24-8E12-450D26F7368E}"/>
              </a:ext>
            </a:extLst>
          </p:cNvPr>
          <p:cNvSpPr>
            <a:spLocks noGrp="1"/>
          </p:cNvSpPr>
          <p:nvPr>
            <p:ph type="subTitle" idx="1"/>
          </p:nvPr>
        </p:nvSpPr>
        <p:spPr>
          <a:xfrm>
            <a:off x="185147" y="1044457"/>
            <a:ext cx="8773705" cy="1655762"/>
          </a:xfrm>
        </p:spPr>
        <p:txBody>
          <a:bodyPr>
            <a:noAutofit/>
          </a:bodyPr>
          <a:lstStyle/>
          <a:p>
            <a:pPr marL="0" marR="0" lvl="0" indent="450215"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ru-RU" sz="2800" dirty="0">
                <a:solidFill>
                  <a:srgbClr val="000000"/>
                </a:solidFill>
                <a:effectLst/>
                <a:latin typeface="Times New Roman" panose="02020603050405020304" pitchFamily="18" charset="0"/>
                <a:ea typeface="Calibri" panose="020F0502020204030204" pitchFamily="34" charset="0"/>
              </a:rPr>
              <a:t>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Мероприятие по теме «Мир детский - мир взрослый» прошло с использованием интерактивной технологии фасилитации «Мировое кафе»</a:t>
            </a:r>
            <a:r>
              <a:rPr kumimoji="0" lang="ru-RU" sz="1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Родители были</a:t>
            </a:r>
            <a:r>
              <a:rPr kumimoji="0" lang="ru-RU" sz="1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активными участниками обсуждаемых вопросов, делились своим опытом воспитания детей в семье, семейными традициями воспитания.</a:t>
            </a:r>
          </a:p>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Встреча по теме «Дети – наше будущее и оно в наших руках» была проведена в форме дискуссионного клуба, проводился анализ социальных роликов. </a:t>
            </a:r>
          </a:p>
          <a:p>
            <a:pPr marL="0" marR="0" lvl="0" indent="450215"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В связи с введением режима самоизоляции последние встречи были организованы в онлайн формате Zoom конференции.  </a:t>
            </a:r>
          </a:p>
          <a:p>
            <a:pPr marL="0" marR="0" lvl="0" indent="450215"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Встреча по теме «Будущий первоклассник» была организована с привлечением учителей начальных классов школы № 31. </a:t>
            </a:r>
          </a:p>
          <a:p>
            <a:pPr marL="0" marR="0" lvl="0" indent="450215"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Педагоги познакомили родителей с реализуемой в школе программой начальной школы, организацией внеклассной работы в школе, требованиями, предъявляемыми к будущим первоклассникам, порядком зачисления в школу. Ответили на все интересующие вопросы родителей.</a:t>
            </a:r>
          </a:p>
          <a:p>
            <a:pPr marL="0" marR="0" lvl="0" indent="450215"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По теме «Развиваемся вместе» родителям был предложен консультативный материал по выбору правильных игр и игрушек (современных и из детства самих родителей). В ходе активного обсуждения сделанного выбора, родители сами делали выводы о положительном или отрицательном влиянии некоторых игрушек на детей, их поведение и психику. И после рекомендаций специалистов определяли, как, не насаждая своего мнения подвести ребенка к правильному выбору игр и игрушек, которые действительно несут развивающий характер и способствуют воспитанию ребенка.</a:t>
            </a:r>
          </a:p>
          <a:p>
            <a:pPr marL="0" marR="0" lvl="0" indent="450215"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Родители активно посещали все встречи в рамках Родительского университета, предлагали различные варианты их проведения, а также предлагали тематику для новых встреч.</a:t>
            </a:r>
          </a:p>
          <a:p>
            <a:pPr indent="450215" algn="just"/>
            <a:endParaRPr lang="ru-RU" sz="24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67704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asha\Desktop\картинки\wwch-st-bz-facilitator.jpg"/>
          <p:cNvPicPr>
            <a:picLocks noChangeAspect="1" noChangeArrowheads="1"/>
          </p:cNvPicPr>
          <p:nvPr/>
        </p:nvPicPr>
        <p:blipFill>
          <a:blip r:embed="rId2" cstate="print"/>
          <a:srcRect/>
          <a:stretch>
            <a:fillRect/>
          </a:stretch>
        </p:blipFill>
        <p:spPr bwMode="auto">
          <a:xfrm>
            <a:off x="7182133" y="170963"/>
            <a:ext cx="1637733" cy="1436879"/>
          </a:xfrm>
          <a:prstGeom prst="rect">
            <a:avLst/>
          </a:prstGeom>
          <a:noFill/>
        </p:spPr>
      </p:pic>
      <p:sp>
        <p:nvSpPr>
          <p:cNvPr id="2" name="Заголовок 1"/>
          <p:cNvSpPr>
            <a:spLocks noGrp="1"/>
          </p:cNvSpPr>
          <p:nvPr>
            <p:ph type="ctrTitle"/>
          </p:nvPr>
        </p:nvSpPr>
        <p:spPr/>
        <p:txBody>
          <a:bodyPr>
            <a:noAutofit/>
          </a:bodyPr>
          <a:lstStyle/>
          <a:p>
            <a:br>
              <a:rPr lang="ru-RU" sz="2400" b="1"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4" name="Подзаголовок 3">
            <a:extLst>
              <a:ext uri="{FF2B5EF4-FFF2-40B4-BE49-F238E27FC236}">
                <a16:creationId xmlns:a16="http://schemas.microsoft.com/office/drawing/2014/main" id="{19D4E8ED-B08F-4F24-8E12-450D26F7368E}"/>
              </a:ext>
            </a:extLst>
          </p:cNvPr>
          <p:cNvSpPr>
            <a:spLocks noGrp="1"/>
          </p:cNvSpPr>
          <p:nvPr>
            <p:ph type="subTitle" idx="1"/>
          </p:nvPr>
        </p:nvSpPr>
        <p:spPr>
          <a:xfrm>
            <a:off x="188926" y="505869"/>
            <a:ext cx="8418525" cy="1655762"/>
          </a:xfrm>
        </p:spPr>
        <p:txBody>
          <a:bodyPr>
            <a:noAutofit/>
          </a:bodyPr>
          <a:lstStyle/>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В период с марта 2020 по май 2021 года встречи в рамках реализации регионального проекта проходили в дистанционном режиме. Педагогами были  подготовлены методические материалы (презентации, буклеты, консультации и др.) для размещения в групповых чатах, а также для раздачи в группах и размещения на стендах.</a:t>
            </a:r>
          </a:p>
        </p:txBody>
      </p:sp>
    </p:spTree>
    <p:extLst>
      <p:ext uri="{BB962C8B-B14F-4D97-AF65-F5344CB8AC3E}">
        <p14:creationId xmlns:p14="http://schemas.microsoft.com/office/powerpoint/2010/main" val="202471322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953</TotalTime>
  <Words>1447</Words>
  <Application>Microsoft Office PowerPoint</Application>
  <PresentationFormat>Экран (4:3)</PresentationFormat>
  <Paragraphs>78</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Calibri Light</vt:lpstr>
      <vt:lpstr>Times New Roman</vt:lpstr>
      <vt:lpstr>Тема Office</vt:lpstr>
      <vt:lpstr>Отчёт о работе  проекта «Родительский университет Иркутской области» в МБДОУ города Иркутска детский сад №172 «Радуга» за 2019-2021 годы.</vt:lpstr>
      <vt:lpstr>Презентация PowerPoint</vt:lpstr>
      <vt:lpstr>Презентация PowerPoint</vt:lpstr>
      <vt:lpstr>Встреча №1 «Адаптация детей к детскому саду» (в рамках «Родительского университета Иркутской области») Дата проведения: 25.09.2019г </vt:lpstr>
      <vt:lpstr>Встреча №2 «Мир детский- мир взрослый» Дата проведения: 15.10.2019 года </vt:lpstr>
      <vt:lpstr> Встреча №3 «Дети - наше будущее и оно в наших руках» (в рамках «Родительского университета Иркутской области») Дата проведения: 24.01.2020г </vt:lpstr>
      <vt:lpstr> </vt:lpstr>
      <vt:lpstr> </vt:lpstr>
      <vt:lpstr> </vt:lpstr>
      <vt:lpstr> </vt:lpstr>
      <vt:lpstr> </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Павел</dc:creator>
  <cp:lastModifiedBy>Екатерина Сергеевна</cp:lastModifiedBy>
  <cp:revision>130</cp:revision>
  <dcterms:created xsi:type="dcterms:W3CDTF">2014-11-21T11:00:06Z</dcterms:created>
  <dcterms:modified xsi:type="dcterms:W3CDTF">2022-03-28T13:42:19Z</dcterms:modified>
</cp:coreProperties>
</file>