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4" r:id="rId11"/>
    <p:sldId id="266" r:id="rId12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28DB-D2A9-4AEB-BC0B-781C6D4AC77F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EDC8-3BF8-4269-B80F-4CF116FCD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889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28DB-D2A9-4AEB-BC0B-781C6D4AC77F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EDC8-3BF8-4269-B80F-4CF116FCD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750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28DB-D2A9-4AEB-BC0B-781C6D4AC77F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EDC8-3BF8-4269-B80F-4CF116FCD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234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28DB-D2A9-4AEB-BC0B-781C6D4AC77F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EDC8-3BF8-4269-B80F-4CF116FCD58D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5917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28DB-D2A9-4AEB-BC0B-781C6D4AC77F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EDC8-3BF8-4269-B80F-4CF116FCD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148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28DB-D2A9-4AEB-BC0B-781C6D4AC77F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EDC8-3BF8-4269-B80F-4CF116FCD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732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28DB-D2A9-4AEB-BC0B-781C6D4AC77F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EDC8-3BF8-4269-B80F-4CF116FCD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092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28DB-D2A9-4AEB-BC0B-781C6D4AC77F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EDC8-3BF8-4269-B80F-4CF116FCD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39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28DB-D2A9-4AEB-BC0B-781C6D4AC77F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EDC8-3BF8-4269-B80F-4CF116FCD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272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28DB-D2A9-4AEB-BC0B-781C6D4AC77F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EDC8-3BF8-4269-B80F-4CF116FCD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70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28DB-D2A9-4AEB-BC0B-781C6D4AC77F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EDC8-3BF8-4269-B80F-4CF116FCD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865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28DB-D2A9-4AEB-BC0B-781C6D4AC77F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EDC8-3BF8-4269-B80F-4CF116FCD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198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28DB-D2A9-4AEB-BC0B-781C6D4AC77F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EDC8-3BF8-4269-B80F-4CF116FCD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517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28DB-D2A9-4AEB-BC0B-781C6D4AC77F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EDC8-3BF8-4269-B80F-4CF116FCD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849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28DB-D2A9-4AEB-BC0B-781C6D4AC77F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EDC8-3BF8-4269-B80F-4CF116FCD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792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28DB-D2A9-4AEB-BC0B-781C6D4AC77F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EDC8-3BF8-4269-B80F-4CF116FCD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12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28DB-D2A9-4AEB-BC0B-781C6D4AC77F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EDC8-3BF8-4269-B80F-4CF116FCD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878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28DB-D2A9-4AEB-BC0B-781C6D4AC77F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EDC8-3BF8-4269-B80F-4CF116FCD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878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D1B28DB-D2A9-4AEB-BC0B-781C6D4AC77F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234EDC8-3BF8-4269-B80F-4CF116FCD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15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  <p:sldLayoutId id="2147483845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954" y="618517"/>
            <a:ext cx="10664273" cy="2255312"/>
          </a:xfrm>
        </p:spPr>
        <p:txBody>
          <a:bodyPr>
            <a:normAutofit fontScale="90000"/>
          </a:bodyPr>
          <a:lstStyle/>
          <a:p>
            <a:r>
              <a:rPr lang="ru-RU" sz="31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г. Иркутска детский сад № 173</a:t>
            </a:r>
            <a:br>
              <a:rPr lang="ru-RU" sz="31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Трудовое воспитание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2513" y="3376246"/>
            <a:ext cx="6221187" cy="31943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</a:t>
            </a:r>
          </a:p>
          <a:p>
            <a:pPr marL="0" indent="0">
              <a:buNone/>
            </a:pP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Понушкова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В.В., Борисенко М. В.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" r="5593" b="10438"/>
          <a:stretch/>
        </p:blipFill>
        <p:spPr>
          <a:xfrm>
            <a:off x="7403123" y="2965315"/>
            <a:ext cx="3446585" cy="3373940"/>
          </a:xfrm>
        </p:spPr>
      </p:pic>
    </p:spTree>
    <p:extLst>
      <p:ext uri="{BB962C8B-B14F-4D97-AF65-F5344CB8AC3E}">
        <p14:creationId xmlns:p14="http://schemas.microsoft.com/office/powerpoint/2010/main" val="2936118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232" y="114301"/>
            <a:ext cx="10398370" cy="1266091"/>
          </a:xfrm>
        </p:spPr>
        <p:txBody>
          <a:bodyPr>
            <a:normAutofit/>
          </a:bodyPr>
          <a:lstStyle/>
          <a:p>
            <a:r>
              <a:rPr lang="ru-RU" dirty="0" smtClean="0"/>
              <a:t>Заключение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74785" y="1090245"/>
            <a:ext cx="10673861" cy="53984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cap="none" dirty="0"/>
              <a:t>Г</a:t>
            </a:r>
            <a:r>
              <a:rPr lang="ru-RU" sz="2800" cap="none" dirty="0" smtClean="0"/>
              <a:t>лавной особенностью детской трудовой деятельности является то, что, не смотря на наличие в ней всех структурных компонентов деятельности, они пока еще находятся в стадии развития и обязательно предполагают участие и помощь взрослого.</a:t>
            </a:r>
          </a:p>
          <a:p>
            <a:pPr marL="0" indent="0" algn="ctr">
              <a:buNone/>
            </a:pPr>
            <a:endParaRPr lang="ru-RU" sz="2800" cap="none" dirty="0"/>
          </a:p>
          <a:p>
            <a:pPr marL="0" indent="0" algn="ctr">
              <a:buNone/>
            </a:pPr>
            <a:r>
              <a:rPr lang="ru-RU" sz="2800" cap="none" dirty="0" smtClean="0"/>
              <a:t>Весь процесс воспитания детей в детском саду должен быть организован </a:t>
            </a:r>
            <a:r>
              <a:rPr lang="ru-RU" sz="2800" cap="none" dirty="0"/>
              <a:t>так</a:t>
            </a:r>
            <a:r>
              <a:rPr lang="ru-RU" sz="2800" cap="none" dirty="0" smtClean="0"/>
              <a:t>, чтобы они научились понимать пользу и необходимость труда для себя и коллектива.</a:t>
            </a:r>
            <a:endParaRPr lang="ru-RU" sz="2800" cap="none" dirty="0"/>
          </a:p>
        </p:txBody>
      </p:sp>
    </p:spTree>
    <p:extLst>
      <p:ext uri="{BB962C8B-B14F-4D97-AF65-F5344CB8AC3E}">
        <p14:creationId xmlns:p14="http://schemas.microsoft.com/office/powerpoint/2010/main" val="2289249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344" y="908663"/>
            <a:ext cx="10364451" cy="1596177"/>
          </a:xfrm>
        </p:spPr>
        <p:txBody>
          <a:bodyPr/>
          <a:lstStyle/>
          <a:p>
            <a:r>
              <a:rPr lang="ru-RU" dirty="0" smtClean="0"/>
              <a:t>Спасибо за внимание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179" y="2504840"/>
            <a:ext cx="4326182" cy="324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58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5946" y="1591408"/>
            <a:ext cx="5750169" cy="4364918"/>
          </a:xfrm>
        </p:spPr>
        <p:txBody>
          <a:bodyPr>
            <a:noAutofit/>
          </a:bodyPr>
          <a:lstStyle/>
          <a:p>
            <a: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Трудовое воспитание 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–это воспитание сознательного отношения и склонностей к труду, как основной жизненной потребности, через формирование привычки к труду путём включения личности в активную трудовую деятельность</a:t>
            </a: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" b="2790"/>
          <a:stretch>
            <a:fillRect/>
          </a:stretch>
        </p:blipFill>
        <p:spPr>
          <a:xfrm>
            <a:off x="7389634" y="1658317"/>
            <a:ext cx="2756689" cy="4387862"/>
          </a:xfrm>
        </p:spPr>
      </p:pic>
    </p:spTree>
    <p:extLst>
      <p:ext uri="{BB962C8B-B14F-4D97-AF65-F5344CB8AC3E}">
        <p14:creationId xmlns:p14="http://schemas.microsoft.com/office/powerpoint/2010/main" val="2724712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40751" y="318178"/>
            <a:ext cx="8504546" cy="160392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Задачи  трудового воспитания дошкольников (Л. В. </a:t>
            </a:r>
            <a:r>
              <a:rPr lang="ru-RU" sz="2800" dirty="0" err="1" smtClean="0"/>
              <a:t>Куцакова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913773" y="1922100"/>
            <a:ext cx="3296410" cy="877935"/>
          </a:xfrm>
        </p:spPr>
        <p:txBody>
          <a:bodyPr/>
          <a:lstStyle/>
          <a:p>
            <a:r>
              <a:rPr lang="ru-RU" sz="1800" dirty="0" smtClean="0"/>
              <a:t>Формирование предпосылок трудовой деятельности</a:t>
            </a:r>
            <a:endParaRPr lang="ru-RU" sz="1800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half" idx="18"/>
          </p:nvPr>
        </p:nvSpPr>
        <p:spPr>
          <a:xfrm>
            <a:off x="913773" y="3295560"/>
            <a:ext cx="3296408" cy="2830920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dirty="0" smtClean="0"/>
              <a:t>Формирование трудовых навыков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dirty="0" smtClean="0"/>
              <a:t>Формирование компонентов деятельности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dirty="0" smtClean="0"/>
              <a:t>Формирование общественных мотивов труда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506686" y="1922100"/>
            <a:ext cx="3466487" cy="877935"/>
          </a:xfrm>
        </p:spPr>
        <p:txBody>
          <a:bodyPr/>
          <a:lstStyle/>
          <a:p>
            <a:r>
              <a:rPr lang="ru-RU" sz="1800" dirty="0" smtClean="0"/>
              <a:t>Воспитание положительного отношения к </a:t>
            </a:r>
            <a:r>
              <a:rPr lang="ru-RU" sz="1800" dirty="0" smtClean="0"/>
              <a:t>труду </a:t>
            </a:r>
            <a:r>
              <a:rPr lang="ru-RU" sz="1800" dirty="0" smtClean="0"/>
              <a:t>взрослых</a:t>
            </a:r>
            <a:endParaRPr lang="ru-RU" sz="1800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half" idx="19"/>
          </p:nvPr>
        </p:nvSpPr>
        <p:spPr>
          <a:xfrm>
            <a:off x="4676503" y="3265901"/>
            <a:ext cx="3292548" cy="2860579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dirty="0" smtClean="0"/>
              <a:t>Формирование интереса к труду взрослых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dirty="0" smtClean="0"/>
              <a:t>Воспитание уважения к трудящемуся человеку, бережного отношения к результатам его труда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dirty="0" smtClean="0"/>
              <a:t>Воспитание стремления оказывать посильную помощь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3"/>
          </p:nvPr>
        </p:nvSpPr>
        <p:spPr>
          <a:xfrm>
            <a:off x="8216538" y="1922100"/>
            <a:ext cx="3423202" cy="877935"/>
          </a:xfrm>
        </p:spPr>
        <p:txBody>
          <a:bodyPr/>
          <a:lstStyle/>
          <a:p>
            <a:r>
              <a:rPr lang="ru-RU" dirty="0" smtClean="0"/>
              <a:t>Воспитание личности ребенка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half" idx="20"/>
          </p:nvPr>
        </p:nvSpPr>
        <p:spPr>
          <a:xfrm>
            <a:off x="8673737" y="3265899"/>
            <a:ext cx="3007936" cy="2860581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dirty="0" smtClean="0"/>
              <a:t>Воспитание личностных качеств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dirty="0" smtClean="0"/>
              <a:t>Воспитание трудолюбия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dirty="0" smtClean="0"/>
              <a:t>Воспитание положительных взаимоотношений между детьми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7733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18747" y="618518"/>
            <a:ext cx="10759480" cy="147462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Самообслуживание</a:t>
            </a:r>
            <a:br>
              <a:rPr lang="ru-RU" sz="2400" dirty="0" smtClean="0"/>
            </a:b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 направленный на удовлетворение повседневных личностных потребностей</a:t>
            </a:r>
            <a:r>
              <a:rPr lang="ru-RU" sz="2400" cap="none" dirty="0" smtClean="0"/>
              <a:t> </a:t>
            </a: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68" y="2093137"/>
            <a:ext cx="3288323" cy="439615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438" y="2093137"/>
            <a:ext cx="3270738" cy="4372646"/>
          </a:xfrm>
        </p:spPr>
      </p:pic>
    </p:spTree>
    <p:extLst>
      <p:ext uri="{BB962C8B-B14F-4D97-AF65-F5344CB8AC3E}">
        <p14:creationId xmlns:p14="http://schemas.microsoft.com/office/powerpoint/2010/main" val="2463140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Хозяйственно-бытовой труд </a:t>
            </a:r>
            <a:br>
              <a:rPr lang="ru-RU" dirty="0" smtClean="0"/>
            </a:br>
            <a:r>
              <a:rPr 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Наведение и поддержание порядка в помещении и на участке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70" y="2023516"/>
            <a:ext cx="3098323" cy="4131099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8" r="435" b="25943"/>
          <a:stretch/>
        </p:blipFill>
        <p:spPr>
          <a:xfrm>
            <a:off x="4096521" y="2410378"/>
            <a:ext cx="3005971" cy="3357376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47" y="2003743"/>
            <a:ext cx="3246679" cy="432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15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854" y="281354"/>
            <a:ext cx="10418884" cy="3130061"/>
          </a:xfrm>
        </p:spPr>
        <p:txBody>
          <a:bodyPr>
            <a:normAutofit/>
          </a:bodyPr>
          <a:lstStyle/>
          <a:p>
            <a:pPr algn="l"/>
            <a:r>
              <a:rPr lang="ru-RU" sz="2800" cap="none" dirty="0" smtClean="0"/>
              <a:t>Трудовые традиции семьи имеют большое значение для воспитания подрастающего поколения, для сплочения семьи.</a:t>
            </a:r>
            <a:r>
              <a:rPr lang="ru-RU" sz="2800" cap="none" dirty="0"/>
              <a:t/>
            </a:r>
            <a:br>
              <a:rPr lang="ru-RU" sz="2800" cap="none" dirty="0"/>
            </a:br>
            <a:r>
              <a:rPr lang="ru-RU" sz="2800" cap="none" dirty="0" smtClean="0"/>
              <a:t>Взрослые выполняющие </a:t>
            </a:r>
            <a:r>
              <a:rPr lang="ru-RU" sz="2800" cap="none" dirty="0"/>
              <a:t>с детьми совместную работу, </a:t>
            </a:r>
            <a:r>
              <a:rPr lang="ru-RU" sz="2800" cap="none" dirty="0" smtClean="0"/>
              <a:t>показывают образцы </a:t>
            </a:r>
            <a:r>
              <a:rPr lang="ru-RU" sz="2800" cap="none" dirty="0"/>
              <a:t>трудового поведения. </a:t>
            </a:r>
            <a:r>
              <a:rPr lang="ru-RU" sz="2800" cap="none" dirty="0" smtClean="0"/>
              <a:t>Своим  </a:t>
            </a:r>
            <a:r>
              <a:rPr lang="ru-RU" sz="2800" cap="none" dirty="0"/>
              <a:t>живым </a:t>
            </a:r>
            <a:r>
              <a:rPr lang="ru-RU" sz="2800" cap="none" dirty="0" smtClean="0"/>
              <a:t>примером увлекают </a:t>
            </a:r>
            <a:r>
              <a:rPr lang="ru-RU" sz="2800" cap="none" dirty="0"/>
              <a:t>ребят, </a:t>
            </a:r>
            <a:r>
              <a:rPr lang="ru-RU" sz="2800" cap="none" dirty="0" smtClean="0"/>
              <a:t>вызывают </a:t>
            </a:r>
            <a:r>
              <a:rPr lang="ru-RU" sz="2800" cap="none" dirty="0"/>
              <a:t>у них желание трудиться так, как </a:t>
            </a:r>
            <a:r>
              <a:rPr lang="ru-RU" sz="2800" cap="none" dirty="0" smtClean="0"/>
              <a:t>взрослые.</a:t>
            </a:r>
            <a:endParaRPr lang="ru-RU" sz="2800" cap="none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4" y="3143798"/>
            <a:ext cx="2393124" cy="319083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70" y="3181076"/>
            <a:ext cx="2365166" cy="315355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6" t="1708" r="16425"/>
          <a:stretch/>
        </p:blipFill>
        <p:spPr>
          <a:xfrm>
            <a:off x="5379094" y="3263480"/>
            <a:ext cx="2875912" cy="29279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3" t="2345" r="7038" b="19833"/>
          <a:stretch/>
        </p:blipFill>
        <p:spPr>
          <a:xfrm>
            <a:off x="8474096" y="3249813"/>
            <a:ext cx="3566332" cy="294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49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Труд в природе</a:t>
            </a:r>
            <a:br>
              <a:rPr lang="ru-RU" dirty="0" smtClean="0"/>
            </a:br>
            <a:r>
              <a:rPr lang="ru-RU" sz="2400" cap="none" dirty="0" smtClean="0"/>
              <a:t>Направлен на уход и выращивание растений на огороде и в цветнике</a:t>
            </a:r>
            <a:endParaRPr lang="ru-RU" sz="2400" cap="none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" y="1865373"/>
            <a:ext cx="3115819" cy="4154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" b="9645"/>
          <a:stretch/>
        </p:blipFill>
        <p:spPr>
          <a:xfrm>
            <a:off x="3565281" y="2409092"/>
            <a:ext cx="4166603" cy="2895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1" b="3994"/>
          <a:stretch/>
        </p:blipFill>
        <p:spPr>
          <a:xfrm>
            <a:off x="7926369" y="2065302"/>
            <a:ext cx="3666393" cy="4103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9593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Ручной труд</a:t>
            </a:r>
            <a:br>
              <a:rPr lang="ru-RU" dirty="0" smtClean="0"/>
            </a:br>
            <a:r>
              <a:rPr lang="ru-RU" sz="2000" cap="none" dirty="0" smtClean="0"/>
              <a:t>Самостоятельное и с помощью взрослых изготовление из бумаги, картона, природного и бросового материала простейших предметов необходимых  в быту, для игр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6" y="2341200"/>
            <a:ext cx="4110893" cy="308317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 rot="5400000">
            <a:off x="8235191" y="1619171"/>
            <a:ext cx="2094526" cy="27927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8880" t="805" r="9496" b="3858"/>
          <a:stretch/>
        </p:blipFill>
        <p:spPr>
          <a:xfrm>
            <a:off x="4862940" y="2214694"/>
            <a:ext cx="2367427" cy="36961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8333" t="4559" r="4135" b="15236"/>
          <a:stretch/>
        </p:blipFill>
        <p:spPr>
          <a:xfrm rot="10800000">
            <a:off x="7749828" y="4273061"/>
            <a:ext cx="3091078" cy="211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59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83" y="3288027"/>
            <a:ext cx="3753347" cy="339986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08891" y="258033"/>
            <a:ext cx="10304585" cy="999267"/>
          </a:xfrm>
        </p:spPr>
        <p:txBody>
          <a:bodyPr>
            <a:normAutofit fontScale="90000"/>
          </a:bodyPr>
          <a:lstStyle/>
          <a:p>
            <a:r>
              <a:rPr lang="ru-RU" dirty="0"/>
              <a:t>СПЕЦИФИКА ТРУДОВОЙ ДЕЯТЕЛЬНОСТИ </a:t>
            </a:r>
            <a:r>
              <a:rPr lang="ru-RU" dirty="0" smtClean="0"/>
              <a:t>ДОШКОЛЬНИКА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359332" y="1169378"/>
            <a:ext cx="10454054" cy="5196253"/>
          </a:xfrm>
        </p:spPr>
        <p:txBody>
          <a:bodyPr>
            <a:normAutofit/>
          </a:bodyPr>
          <a:lstStyle/>
          <a:p>
            <a:r>
              <a:rPr lang="ru-RU" cap="none" dirty="0" smtClean="0"/>
              <a:t>Труд ребенка тесно связан с игрой. Выполняя трудовую задачу, дети часто переключаются на игру. </a:t>
            </a:r>
          </a:p>
          <a:p>
            <a:r>
              <a:rPr lang="ru-RU" cap="none" dirty="0" smtClean="0"/>
              <a:t>Труд удовлетворяет потребность ребенка в самоутверждении, в познании собственных возможностей, сближает его со взрослыми.</a:t>
            </a:r>
          </a:p>
          <a:p>
            <a:r>
              <a:rPr lang="ru-RU" cap="none" dirty="0" smtClean="0"/>
              <a:t>В процессе труда дети приобретают трудовые навыки и умения, помогающие ребёнку становиться независимым от взрослого и самостоятельным.</a:t>
            </a:r>
          </a:p>
          <a:p>
            <a:r>
              <a:rPr lang="ru-RU" cap="none" dirty="0" smtClean="0"/>
              <a:t>Труд детей не имеет настоящего материального вознаграждения.</a:t>
            </a:r>
          </a:p>
          <a:p>
            <a:r>
              <a:rPr lang="ru-RU" cap="none" dirty="0" smtClean="0"/>
              <a:t>Труд ребенка носит ситуативный необязательный характер.</a:t>
            </a:r>
          </a:p>
          <a:p>
            <a:r>
              <a:rPr lang="ru-RU" cap="none" dirty="0" smtClean="0"/>
              <a:t>Все компоненты трудовой деятельности дошкольников находятся </a:t>
            </a:r>
          </a:p>
          <a:p>
            <a:pPr marL="0" indent="0">
              <a:buNone/>
            </a:pPr>
            <a:r>
              <a:rPr lang="ru-RU" cap="none" dirty="0" smtClean="0"/>
              <a:t>в стадии развития и обязательно предполагают участие </a:t>
            </a:r>
          </a:p>
          <a:p>
            <a:pPr marL="0" indent="0">
              <a:buNone/>
            </a:pPr>
            <a:r>
              <a:rPr lang="ru-RU" cap="none" dirty="0" smtClean="0"/>
              <a:t>и помощь взрослого.</a:t>
            </a:r>
          </a:p>
          <a:p>
            <a:endParaRPr lang="ru-RU" cap="none" dirty="0"/>
          </a:p>
        </p:txBody>
      </p:sp>
    </p:spTree>
    <p:extLst>
      <p:ext uri="{BB962C8B-B14F-4D97-AF65-F5344CB8AC3E}">
        <p14:creationId xmlns:p14="http://schemas.microsoft.com/office/powerpoint/2010/main" val="2555020031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350</TotalTime>
  <Words>387</Words>
  <Application>Microsoft Office PowerPoint</Application>
  <PresentationFormat>Широкоэкранный</PresentationFormat>
  <Paragraphs>39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Times New Roman</vt:lpstr>
      <vt:lpstr>Tw Cen MT</vt:lpstr>
      <vt:lpstr>Wingdings</vt:lpstr>
      <vt:lpstr>Капля</vt:lpstr>
      <vt:lpstr>Муниципальное бюджетное дошкольное образовательное учреждение г. Иркутска детский сад № 173  Трудовое воспитание  детей дошкольного возраста </vt:lpstr>
      <vt:lpstr> Трудовое воспитание –это воспитание сознательного отношения и склонностей к труду, как основной жизненной потребности, через формирование привычки к труду путём включения личности в активную трудовую деятельность.</vt:lpstr>
      <vt:lpstr>Задачи  трудового воспитания дошкольников (Л. В. Куцакова)</vt:lpstr>
      <vt:lpstr>Самообслуживание Труд направленный на удовлетворение повседневных личностных потребностей </vt:lpstr>
      <vt:lpstr>Хозяйственно-бытовой труд  Наведение и поддержание порядка в помещении и на участке</vt:lpstr>
      <vt:lpstr>Трудовые традиции семьи имеют большое значение для воспитания подрастающего поколения, для сплочения семьи. Взрослые выполняющие с детьми совместную работу, показывают образцы трудового поведения. Своим  живым примером увлекают ребят, вызывают у них желание трудиться так, как взрослые.</vt:lpstr>
      <vt:lpstr>Труд в природе Направлен на уход и выращивание растений на огороде и в цветнике</vt:lpstr>
      <vt:lpstr>Ручной труд Самостоятельное и с помощью взрослых изготовление из бумаги, картона, природного и бросового материала простейших предметов необходимых  в быту, для игр</vt:lpstr>
      <vt:lpstr>СПЕЦИФИКА ТРУДОВОЙ ДЕЯТЕЛЬНОСТИ ДОШКОЛЬНИКА</vt:lpstr>
      <vt:lpstr>Заключение </vt:lpstr>
      <vt:lpstr>Спасибо за внимание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Трудовое воспитание детей дошкольного возраста </dc:title>
  <dc:creator>user</dc:creator>
  <cp:lastModifiedBy>user</cp:lastModifiedBy>
  <cp:revision>28</cp:revision>
  <cp:lastPrinted>2023-03-16T07:28:59Z</cp:lastPrinted>
  <dcterms:created xsi:type="dcterms:W3CDTF">2023-03-13T06:06:04Z</dcterms:created>
  <dcterms:modified xsi:type="dcterms:W3CDTF">2023-03-17T08:36:08Z</dcterms:modified>
</cp:coreProperties>
</file>