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9" r:id="rId6"/>
    <p:sldId id="264" r:id="rId7"/>
    <p:sldId id="266" r:id="rId8"/>
    <p:sldId id="265" r:id="rId9"/>
    <p:sldId id="261" r:id="rId10"/>
    <p:sldId id="268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42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4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64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30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6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16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3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89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4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1892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26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4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7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648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30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62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0161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838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7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58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288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43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8268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45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94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9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4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4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2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7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E01-E189-4FD0-8489-9387F0A3212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75C23-3C79-41EC-9063-A297347900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59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5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C5E01-E189-4FD0-8489-9387F0A3212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75C23-3C79-41EC-9063-A2973479007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5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3787" y="1769423"/>
            <a:ext cx="9199913" cy="198342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Зачем создавать портфолио интересов дошкольника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47134" y="5696681"/>
            <a:ext cx="3276600" cy="55391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Воспитатель : Родкина Н.Л.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462"/>
            <a:ext cx="10515600" cy="107522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0924823" y="13805825"/>
            <a:ext cx="53059" cy="49624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09403" y="1427003"/>
            <a:ext cx="10344397" cy="328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ru-RU" dirty="0" smtClean="0"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Портфолио (от англ.</a:t>
            </a:r>
            <a:r>
              <a:rPr lang="en-US" dirty="0" smtClean="0"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portfolio</a:t>
            </a:r>
            <a:r>
              <a:rPr lang="ru-RU" dirty="0" smtClean="0"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 – портфель, папка, «дело») –собрание образцов, работ, фотографий, которые дают представление о предлагаемых услугах организации или специалиста (модели, фотографа, дизайнера, архитектора и т.д.)</a:t>
            </a:r>
          </a:p>
          <a:p>
            <a:pPr marL="457200" lvl="1" indent="0">
              <a:buNone/>
            </a:pPr>
            <a:endParaRPr lang="ru-RU" dirty="0" smtClean="0">
              <a:latin typeface="Arial" pitchFamily="34" charset="0"/>
              <a:ea typeface="Adobe Fan Heiti Std B" panose="020B0700000000000000" pitchFamily="34" charset="-128"/>
              <a:cs typeface="Arial" pitchFamily="34" charset="0"/>
            </a:endParaRPr>
          </a:p>
          <a:p>
            <a:pPr marL="457200" lvl="1" indent="0">
              <a:buNone/>
            </a:pPr>
            <a:r>
              <a:rPr lang="ru-RU" dirty="0" smtClean="0"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В педагогическом словаре термин «портфолио» определяется как «новая форма контроля и оценки достижений учащегося, его характеристика, доказательство прогресса в обучении»</a:t>
            </a:r>
            <a:endParaRPr lang="ru-RU" dirty="0">
              <a:latin typeface="Arial" pitchFamily="34" charset="0"/>
              <a:ea typeface="Adobe Fan Heiti Std B" panose="020B0700000000000000" pitchFamily="34" charset="-128"/>
              <a:cs typeface="Arial" pitchFamily="34" charset="0"/>
            </a:endParaRPr>
          </a:p>
        </p:txBody>
      </p:sp>
      <p:pic>
        <p:nvPicPr>
          <p:cNvPr id="4" name="Рисунок 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841" y="6260481"/>
            <a:ext cx="601546" cy="601546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387" y="6333687"/>
            <a:ext cx="537413" cy="447079"/>
          </a:xfrm>
          <a:prstGeom prst="rect">
            <a:avLst/>
          </a:prstGeom>
        </p:spPr>
      </p:pic>
      <p:pic>
        <p:nvPicPr>
          <p:cNvPr id="12" name="Рисунок 1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38390" y="6333687"/>
            <a:ext cx="551357" cy="4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48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462"/>
            <a:ext cx="10515600" cy="107522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0924823" y="13805825"/>
            <a:ext cx="53059" cy="49624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3775" y="1842639"/>
            <a:ext cx="10344397" cy="328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Основная задача портфолио – продемонстрировать достижения ребенка в различных областях посредством сбора, систематизации и фиксирования результатов.</a:t>
            </a:r>
          </a:p>
          <a:p>
            <a:pPr marL="457200" lvl="1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 Именно портфолио результатов отдают предпочтение педагоги ДОО.</a:t>
            </a:r>
          </a:p>
          <a:p>
            <a:pPr marL="457200" lvl="1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Более эффективным является портфолио процесса развития интересов детей старшего дошкольного возраста.</a:t>
            </a:r>
          </a:p>
          <a:p>
            <a:pPr marL="457200" lvl="1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Цель его создания – не систематизировать результаты деятельности, а изучать, как ребенок развивается.</a:t>
            </a:r>
            <a:endParaRPr lang="ru-RU" dirty="0">
              <a:solidFill>
                <a:prstClr val="black"/>
              </a:solidFill>
              <a:latin typeface="Arial" pitchFamily="34" charset="0"/>
              <a:ea typeface="Adobe Fan Heiti Std B" panose="020B0700000000000000" pitchFamily="34" charset="-128"/>
              <a:cs typeface="Arial" pitchFamily="34" charset="0"/>
            </a:endParaRPr>
          </a:p>
        </p:txBody>
      </p:sp>
      <p:pic>
        <p:nvPicPr>
          <p:cNvPr id="4" name="Рисунок 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841" y="6260481"/>
            <a:ext cx="601546" cy="601546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387" y="6333687"/>
            <a:ext cx="537413" cy="447079"/>
          </a:xfrm>
          <a:prstGeom prst="rect">
            <a:avLst/>
          </a:prstGeom>
        </p:spPr>
      </p:pic>
      <p:pic>
        <p:nvPicPr>
          <p:cNvPr id="12" name="Рисунок 1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38390" y="6333687"/>
            <a:ext cx="551357" cy="4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95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462"/>
            <a:ext cx="10515600" cy="107522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0924823" y="13805825"/>
            <a:ext cx="53059" cy="49624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3775" y="1842639"/>
            <a:ext cx="10344397" cy="328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841" y="6260481"/>
            <a:ext cx="601546" cy="601546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387" y="6333687"/>
            <a:ext cx="537413" cy="447079"/>
          </a:xfrm>
          <a:prstGeom prst="rect">
            <a:avLst/>
          </a:prstGeom>
        </p:spPr>
      </p:pic>
      <p:pic>
        <p:nvPicPr>
          <p:cNvPr id="12" name="Рисунок 1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38390" y="6333687"/>
            <a:ext cx="551357" cy="447079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56126"/>
              </p:ext>
            </p:extLst>
          </p:nvPr>
        </p:nvGraphicFramePr>
        <p:xfrm>
          <a:off x="1983176" y="902524"/>
          <a:ext cx="8833210" cy="4963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605"/>
                <a:gridCol w="4416605"/>
              </a:tblGrid>
              <a:tr h="681318">
                <a:tc>
                  <a:txBody>
                    <a:bodyPr/>
                    <a:lstStyle/>
                    <a:p>
                      <a:r>
                        <a:rPr lang="ru-RU" dirty="0" smtClean="0"/>
                        <a:t>Портфолио интересов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Портфолио достижений</a:t>
                      </a:r>
                      <a:endParaRPr lang="ru-RU" dirty="0"/>
                    </a:p>
                  </a:txBody>
                  <a:tcPr/>
                </a:tc>
              </a:tr>
              <a:tr h="681318"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Отражает процесс индивидуального развития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Дает представление о результатах развития ребенка</a:t>
                      </a:r>
                      <a:endParaRPr lang="ru-RU" dirty="0"/>
                    </a:p>
                  </a:txBody>
                  <a:tcPr/>
                </a:tc>
              </a:tr>
              <a:tr h="681318">
                <a:tc>
                  <a:txBody>
                    <a:bodyPr/>
                    <a:lstStyle/>
                    <a:p>
                      <a:r>
                        <a:rPr lang="ru-RU" dirty="0" smtClean="0"/>
                        <a:t>Демонстрирует внешние достижения и результаты личностного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Демонстрирует внешние достижения</a:t>
                      </a:r>
                      <a:endParaRPr lang="ru-RU" dirty="0"/>
                    </a:p>
                  </a:txBody>
                  <a:tcPr/>
                </a:tc>
              </a:tr>
              <a:tr h="681318">
                <a:tc>
                  <a:txBody>
                    <a:bodyPr/>
                    <a:lstStyle/>
                    <a:p>
                      <a:r>
                        <a:rPr lang="ru-RU" dirty="0" smtClean="0"/>
                        <a:t>Позволяет отследить динамику развития успешности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позволяет отследить динамику развития успешности ребенка</a:t>
                      </a:r>
                      <a:endParaRPr lang="ru-RU" dirty="0"/>
                    </a:p>
                  </a:txBody>
                  <a:tcPr/>
                </a:tc>
              </a:tr>
              <a:tr h="12653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Позволяет определить складывающийся интерес ребенка к той или иной области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Отражает достижения ребенка, но не позволяет отследить складывающийся интерес ребенка к той или иной области знаний</a:t>
                      </a:r>
                      <a:endParaRPr lang="ru-RU" dirty="0"/>
                    </a:p>
                  </a:txBody>
                  <a:tcPr/>
                </a:tc>
              </a:tr>
              <a:tr h="973310"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Отражает творческую активность ребенка, индивидуальный путь развития его интересов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дает представления о развитии интересов ребенка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87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462"/>
            <a:ext cx="10515600" cy="107522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0924823" y="13805825"/>
            <a:ext cx="53059" cy="49624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3775" y="1842639"/>
            <a:ext cx="10344397" cy="328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Портфолио интересов – это способ обобщения и осмысления ребенком собственных интересов посредством совместной со взрослым познавательной и продуктивной деятельности.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«…то, что привлекает и вызывает интерес у ребенка, является эмоциональным проявлением его познавательных потребностей»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                                                                                А.В. Петровский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841" y="6260481"/>
            <a:ext cx="601546" cy="601546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387" y="6333687"/>
            <a:ext cx="537413" cy="447079"/>
          </a:xfrm>
          <a:prstGeom prst="rect">
            <a:avLst/>
          </a:prstGeom>
        </p:spPr>
      </p:pic>
      <p:pic>
        <p:nvPicPr>
          <p:cNvPr id="12" name="Рисунок 1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38390" y="6333687"/>
            <a:ext cx="551357" cy="4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4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462"/>
            <a:ext cx="10515600" cy="107522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создания портфолио интересов воспитанников (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подг.гр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0924823" y="13805825"/>
            <a:ext cx="53059" cy="49624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3775" y="1842639"/>
            <a:ext cx="10344397" cy="328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ru-RU" dirty="0">
              <a:solidFill>
                <a:prstClr val="black"/>
              </a:solidFill>
              <a:latin typeface="Arial" panose="020B0604020202020204" pitchFamily="34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841" y="6260481"/>
            <a:ext cx="601546" cy="601546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387" y="6333687"/>
            <a:ext cx="537413" cy="447079"/>
          </a:xfrm>
          <a:prstGeom prst="rect">
            <a:avLst/>
          </a:prstGeom>
        </p:spPr>
      </p:pic>
      <p:pic>
        <p:nvPicPr>
          <p:cNvPr id="12" name="Рисунок 1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38390" y="6333687"/>
            <a:ext cx="551357" cy="447079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602036"/>
              </p:ext>
            </p:extLst>
          </p:nvPr>
        </p:nvGraphicFramePr>
        <p:xfrm>
          <a:off x="1217237" y="1413163"/>
          <a:ext cx="9874316" cy="455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523"/>
                <a:gridCol w="3634035"/>
                <a:gridCol w="4983758"/>
              </a:tblGrid>
              <a:tr h="26929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выбора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фиксации выбора ребенка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Определить личные ценности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Коллаж из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вырезок газет, журналов «Мое сокровище»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00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Выбрать вид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Стенограмма или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аудиозапись интервью: «Чтобы ты сделал(а) с… (предмет или объект неживой природы)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61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Выбрать занятие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Коллаж или рисунок «Карта выходного дня»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1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Выбрать содержание деятельности, осознать интересы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Книга «Если б я жил(а)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сказке, то кем бы я был(а)…»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1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Выбрать партнера по деятельности определить правила взаимодействия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Афиша детского клуба по интересам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01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Определить 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осознать сферы интересов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Детские фоторепортажи «Что интересного я увидел(а)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1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Предложить и выбрать одно из решений задачи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 – совет «Как поздравить маму с праздником?»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1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Выбрать себе роль и партнеров по коллективной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Анонс (пресс – релиз) трудовой акции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18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Определить сферы интересов и перспективы развития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Репортаж о себе ( по выбору ребенка): серия рисунков, подбор фотографий, стенограмм интервью и т.д.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4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462"/>
            <a:ext cx="10515600" cy="107522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0924823" y="13805825"/>
            <a:ext cx="53059" cy="49624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3775" y="1842639"/>
            <a:ext cx="10344397" cy="328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Кто создает портфолио</a:t>
            </a: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.</a:t>
            </a:r>
          </a:p>
          <a:p>
            <a:pPr marL="457200" lvl="1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Ребенок                     Воспитатель                        Родитель</a:t>
            </a:r>
          </a:p>
          <a:p>
            <a:pPr marL="457200" lvl="1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Такое взаимодействие помогает ребенку определить направленность своих интересов, сформулировать цель познавательно-исследовательской деятельности.</a:t>
            </a:r>
          </a:p>
          <a:p>
            <a:pPr marL="457200" lvl="1" indent="0" algn="just">
              <a:buNone/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ea typeface="Adobe Fan Heiti Std B" panose="020B0700000000000000" pitchFamily="34" charset="-128"/>
                <a:cs typeface="Arial" pitchFamily="34" charset="0"/>
              </a:rPr>
              <a:t>Педагоги и родители могут собрать дополнительную информацию о ребенке (содержание, объем, глубину, степень устойчивости интересов)</a:t>
            </a:r>
            <a:endParaRPr lang="ru-RU" dirty="0">
              <a:solidFill>
                <a:prstClr val="black"/>
              </a:solidFill>
              <a:latin typeface="Arial" pitchFamily="34" charset="0"/>
              <a:ea typeface="Adobe Fan Heiti Std B" panose="020B0700000000000000" pitchFamily="34" charset="-128"/>
              <a:cs typeface="Arial" pitchFamily="34" charset="0"/>
            </a:endParaRPr>
          </a:p>
        </p:txBody>
      </p:sp>
      <p:pic>
        <p:nvPicPr>
          <p:cNvPr id="4" name="Рисунок 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841" y="6260481"/>
            <a:ext cx="601546" cy="601546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387" y="6333687"/>
            <a:ext cx="537413" cy="447079"/>
          </a:xfrm>
          <a:prstGeom prst="rect">
            <a:avLst/>
          </a:prstGeom>
        </p:spPr>
      </p:pic>
      <p:pic>
        <p:nvPicPr>
          <p:cNvPr id="12" name="Рисунок 1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38390" y="6333687"/>
            <a:ext cx="551357" cy="4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6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462"/>
            <a:ext cx="10515600" cy="10752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Примерная структура портфолио интересов старшего дошкольника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0924823" y="13805825"/>
            <a:ext cx="53059" cy="49624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3775" y="1842639"/>
            <a:ext cx="10344397" cy="328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1 раздел – результаты познавательной и продуктивной деятельности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2 раздел – материалы педагогической диагностики, которую проводят совместно педагоги и родители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3 раздел – результаты индивидуальных проектов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4 раздел – достижения ребенка (грамоты, дипломы)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841" y="6260481"/>
            <a:ext cx="601546" cy="601546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387" y="6333687"/>
            <a:ext cx="537413" cy="447079"/>
          </a:xfrm>
          <a:prstGeom prst="rect">
            <a:avLst/>
          </a:prstGeom>
        </p:spPr>
      </p:pic>
      <p:pic>
        <p:nvPicPr>
          <p:cNvPr id="12" name="Рисунок 1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38390" y="6333687"/>
            <a:ext cx="551357" cy="4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5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15462"/>
            <a:ext cx="10515600" cy="107522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дает портфолио интересов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20924823" y="13805825"/>
            <a:ext cx="53059" cy="49624"/>
          </a:xfrm>
          <a:prstGeom prst="actionButtonBackPreviou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3775" y="1842639"/>
            <a:ext cx="10344397" cy="328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ru-RU" dirty="0" smtClean="0">
              <a:solidFill>
                <a:prstClr val="black"/>
              </a:solidFill>
              <a:latin typeface="Arial" panose="020B0604020202020204" pitchFamily="34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- Самостоятельно ставить цель и осознавать мотивы своей    деятельности;</a:t>
            </a:r>
          </a:p>
          <a:p>
            <a:pPr lvl="1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Оперировать известными способами деятельности;</a:t>
            </a:r>
          </a:p>
          <a:p>
            <a:pPr lvl="1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ea typeface="Adobe Fan Heiti Std B" panose="020B0700000000000000" pitchFamily="34" charset="-128"/>
                <a:cs typeface="Arial" panose="020B0604020202020204" pitchFamily="34" charset="0"/>
              </a:rPr>
              <a:t>Прогнозировать результаты деятельности.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ea typeface="Adobe Fan Heiti Std B" panose="020B0700000000000000" pitchFamily="34" charset="-128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841" y="6260481"/>
            <a:ext cx="601546" cy="601546"/>
          </a:xfrm>
          <a:prstGeom prst="rect">
            <a:avLst/>
          </a:prstGeom>
        </p:spPr>
      </p:pic>
      <p:pic>
        <p:nvPicPr>
          <p:cNvPr id="6" name="Рисунок 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387" y="6333687"/>
            <a:ext cx="537413" cy="447079"/>
          </a:xfrm>
          <a:prstGeom prst="rect">
            <a:avLst/>
          </a:prstGeom>
        </p:spPr>
      </p:pic>
      <p:pic>
        <p:nvPicPr>
          <p:cNvPr id="12" name="Рисунок 1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38390" y="6333687"/>
            <a:ext cx="551357" cy="44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6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546</Words>
  <Application>Microsoft Office PowerPoint</Application>
  <PresentationFormat>Произвольный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1_Тема Office</vt:lpstr>
      <vt:lpstr>2_Тема Office</vt:lpstr>
      <vt:lpstr>Зачем создавать портфолио интересов дошкольника</vt:lpstr>
      <vt:lpstr> </vt:lpstr>
      <vt:lpstr> </vt:lpstr>
      <vt:lpstr> </vt:lpstr>
      <vt:lpstr> </vt:lpstr>
      <vt:lpstr>План создания портфолио интересов воспитанников (подг.гр)</vt:lpstr>
      <vt:lpstr> </vt:lpstr>
      <vt:lpstr> Примерная структура портфолио интересов старшего дошкольника</vt:lpstr>
      <vt:lpstr> Что дает портфолио интересов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Михаил Успех</dc:creator>
  <cp:lastModifiedBy>Alina</cp:lastModifiedBy>
  <cp:revision>39</cp:revision>
  <dcterms:created xsi:type="dcterms:W3CDTF">2019-02-07T04:01:18Z</dcterms:created>
  <dcterms:modified xsi:type="dcterms:W3CDTF">2019-04-28T12:25:59Z</dcterms:modified>
</cp:coreProperties>
</file>