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78" r:id="rId3"/>
    <p:sldId id="291" r:id="rId4"/>
    <p:sldId id="293" r:id="rId5"/>
    <p:sldId id="294" r:id="rId6"/>
    <p:sldId id="295" r:id="rId7"/>
    <p:sldId id="296" r:id="rId8"/>
    <p:sldId id="297" r:id="rId9"/>
    <p:sldId id="300" r:id="rId10"/>
    <p:sldId id="263" r:id="rId11"/>
    <p:sldId id="268" r:id="rId12"/>
    <p:sldId id="307" r:id="rId13"/>
    <p:sldId id="312" r:id="rId14"/>
    <p:sldId id="311" r:id="rId15"/>
    <p:sldId id="299" r:id="rId16"/>
    <p:sldId id="298" r:id="rId17"/>
    <p:sldId id="304" r:id="rId18"/>
    <p:sldId id="301" r:id="rId19"/>
    <p:sldId id="302" r:id="rId20"/>
    <p:sldId id="303" r:id="rId21"/>
    <p:sldId id="305" r:id="rId22"/>
    <p:sldId id="309" r:id="rId23"/>
    <p:sldId id="310" r:id="rId24"/>
    <p:sldId id="30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20B891F-282B-4AB8-8024-99B1012C5807}">
          <p14:sldIdLst>
            <p14:sldId id="292"/>
            <p14:sldId id="278"/>
            <p14:sldId id="291"/>
            <p14:sldId id="293"/>
            <p14:sldId id="294"/>
            <p14:sldId id="295"/>
            <p14:sldId id="296"/>
            <p14:sldId id="297"/>
            <p14:sldId id="300"/>
            <p14:sldId id="263"/>
            <p14:sldId id="268"/>
            <p14:sldId id="307"/>
            <p14:sldId id="312"/>
            <p14:sldId id="311"/>
            <p14:sldId id="299"/>
            <p14:sldId id="298"/>
            <p14:sldId id="304"/>
            <p14:sldId id="301"/>
            <p14:sldId id="302"/>
            <p14:sldId id="303"/>
            <p14:sldId id="305"/>
            <p14:sldId id="309"/>
            <p14:sldId id="310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54" d="100"/>
          <a:sy n="5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4D534-D9A3-4F89-80F4-7B48B65B3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C68186-27CF-4158-AB7A-579269301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22EC8-6F2E-4975-97DB-74118B04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5DC88-0A3C-46E6-B738-1A33480F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A1BE5-86D0-4471-B0E7-6C912FE6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4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645F2-6137-4A3F-B558-96117689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57823-1448-455D-85A9-6A68F267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3C0EE-3687-4F59-B0AC-38508F1A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08431-AE06-446C-B330-CBE9DB94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91AA5-10BD-438B-9AB4-E5034DD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1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40BAA2-007B-433A-A632-CCE5F8762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95F284-1B26-4E0E-93F2-F5E310E82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D15094-0FEC-482B-B278-2E6F1CE5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80387C-ECEE-4B84-A0B7-89D2790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A7315-F32E-480D-A8F3-17CC42E4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9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D78CF-D66B-4DCF-B20A-DFB35279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786B3-8FA2-4024-9CCD-9FF813E8E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A01B4-DED7-4EE5-9F94-C865A8F1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D8C18-A5F1-4F04-848A-FB47E360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4294F-7022-4473-BB82-F124F54C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47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2F329-A08A-4D2C-B3DE-1122FF93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826F5E-A002-488A-8EB0-32D4CE1DE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53C12-6887-43F5-8D12-434477B1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4F1D2-7263-44FB-9A13-3E9CB388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5B140-0192-4910-9D7E-80408C92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6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59073-6E55-4C80-96E0-30E7603B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78565-92D5-4120-8EB0-3A8B2507B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A8CAF4-6169-4993-9AB7-1FE62ABDE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6F9515-FAA7-4291-BE2E-03F753EE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7B861-B3CD-4A3D-9C8E-449B64B5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D600D4-C208-4D37-95C7-FE045751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1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DE4F-2B16-4C6B-A42F-14A70B8C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18BEBA-A49D-46CF-9EDD-99851E4FC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478F46-41BD-446B-A054-139FEEA08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92CB50-6EA5-462A-91FE-3A1F82E74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FAE86D-A3C2-43E4-A066-BF440B57C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47AE57-7710-4404-925D-7B19FAAB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259AB3-DE26-42C8-9EA4-A313D2C5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1ADD25-AA44-4C74-B291-0B0249E1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5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138D1-ACF2-4620-90AB-6C8314683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458395-1F3B-4AEB-9558-E1A43303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80C603-DF2D-48C4-824E-5380E076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5A87C9-5418-4AAA-A9BA-981BD85E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6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F371CB-037A-4EDC-B384-9A450B19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3142B9-9E0B-4926-BD65-EB1F0D65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6D8682-AE4F-4D7B-9D81-E26F7F47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22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531F4-641F-4D00-B29D-08D7E503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B1E4FF-450F-4599-A479-21A3C2D5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B0DCD6-ACDA-44C8-A213-43B66FA55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EC7912-F9DC-468C-B393-6339E21F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5E77BE-4A7B-4896-8B57-E32F03FA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3729F7-271E-4CB4-AD5D-EC27D39D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2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75313-E9D6-459A-B439-DDF6C68D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8CAFDB-071B-4DA8-9150-C1A4A8D1D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EA188-1E0A-45EC-A3BF-0F8B0ABE1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0223D4-4E3C-47B9-B50C-DDEFFDCC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637815-6F60-4FB6-A361-D900B621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91EE1-920F-446B-ABF2-C779B4A5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4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E314B-8932-49BD-AFB2-95D604FCF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1CCB5-15F6-4337-BA89-E799F0E24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675A94-983A-4724-B17E-B8E61162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631F-7480-484D-89E7-A8B4940174E9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E5A7A-C94B-4F4C-8F99-3C9ED15E9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8CE6B-0C50-4C5A-A5AD-984C8634D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38E9-3454-400B-A570-9543AE275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42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6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71.png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21.emf"/><Relationship Id="rId5" Type="http://schemas.openxmlformats.org/officeDocument/2006/relationships/image" Target="../media/image16.emf"/><Relationship Id="rId10" Type="http://schemas.openxmlformats.org/officeDocument/2006/relationships/image" Target="../media/image20.emf"/><Relationship Id="rId4" Type="http://schemas.openxmlformats.org/officeDocument/2006/relationships/image" Target="../media/image15.emf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C6AAD8-0CF8-4EB1-9F5F-3652BE38F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416297-21C9-45BB-8AAA-8EAA912B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116" y="3281403"/>
            <a:ext cx="3965661" cy="256083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ABCC82-EC8A-4910-B481-59B8081ADDD7}"/>
              </a:ext>
            </a:extLst>
          </p:cNvPr>
          <p:cNvSpPr/>
          <p:nvPr/>
        </p:nvSpPr>
        <p:spPr>
          <a:xfrm>
            <a:off x="2598549" y="1465706"/>
            <a:ext cx="8436244" cy="1952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«Модель партнерского взаимодействия семьи с обществом в вопросах воспитания грамотного читателя».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CFAA2-9965-420B-8C8B-47F47842F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943" y="386245"/>
            <a:ext cx="8659841" cy="8542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B79CBF-E6BF-43FC-BEDC-078B7654FBC6}"/>
              </a:ext>
            </a:extLst>
          </p:cNvPr>
          <p:cNvSpPr/>
          <p:nvPr/>
        </p:nvSpPr>
        <p:spPr>
          <a:xfrm>
            <a:off x="2395700" y="393289"/>
            <a:ext cx="8400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МБДОУ г. Иркутска детский сад № 176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99148A-943C-4FBC-B356-BFB907660E6A}"/>
              </a:ext>
            </a:extLst>
          </p:cNvPr>
          <p:cNvSpPr/>
          <p:nvPr/>
        </p:nvSpPr>
        <p:spPr>
          <a:xfrm>
            <a:off x="1002224" y="3870350"/>
            <a:ext cx="6096000" cy="9060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Наталья Новикова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Елена </a:t>
            </a:r>
            <a:r>
              <a:rPr lang="ru-RU" sz="2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Сахипова</a:t>
            </a:r>
            <a:endParaRPr lang="ru-RU" sz="2000" b="1" dirty="0">
              <a:solidFill>
                <a:srgbClr val="ED7D31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1526FD8-24A4-4588-85D9-794BCA7CA4F0}"/>
              </a:ext>
            </a:extLst>
          </p:cNvPr>
          <p:cNvSpPr/>
          <p:nvPr/>
        </p:nvSpPr>
        <p:spPr>
          <a:xfrm>
            <a:off x="5045250" y="6048083"/>
            <a:ext cx="2240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Иркутск,  23.12.2020г.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1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/>
              <a:t>Условия в детском саду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794B2-D960-4098-986D-733656ABC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2" y="2757788"/>
            <a:ext cx="4099065" cy="3074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9307D-7D17-4E13-AF98-C8C62A04B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4" r="11053"/>
          <a:stretch/>
        </p:blipFill>
        <p:spPr>
          <a:xfrm>
            <a:off x="4614346" y="2808284"/>
            <a:ext cx="3536708" cy="3074299"/>
          </a:xfrm>
          <a:prstGeom prst="rect">
            <a:avLst/>
          </a:prstGeom>
        </p:spPr>
      </p:pic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9BA441F8-BA28-4A1F-AE32-A62F60D36641}"/>
              </a:ext>
            </a:extLst>
          </p:cNvPr>
          <p:cNvSpPr/>
          <p:nvPr/>
        </p:nvSpPr>
        <p:spPr>
          <a:xfrm>
            <a:off x="318273" y="1497320"/>
            <a:ext cx="4247685" cy="936311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Оформлен уголок «Чудо дерево» по сказкам К.И. Чуковского</a:t>
            </a: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5772166D-E9AF-42B7-AD80-570D353CCDEF}"/>
              </a:ext>
            </a:extLst>
          </p:cNvPr>
          <p:cNvSpPr/>
          <p:nvPr/>
        </p:nvSpPr>
        <p:spPr>
          <a:xfrm>
            <a:off x="4906536" y="1533427"/>
            <a:ext cx="2952328" cy="864096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Работает  полка для  обмена книгами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21B969A1-3D41-4343-8CF7-2C746873CD95}"/>
              </a:ext>
            </a:extLst>
          </p:cNvPr>
          <p:cNvSpPr/>
          <p:nvPr/>
        </p:nvSpPr>
        <p:spPr>
          <a:xfrm>
            <a:off x="7950820" y="1533427"/>
            <a:ext cx="4155729" cy="936311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altLang="ru-RU" sz="1600" b="1" dirty="0">
                <a:latin typeface="Arial Black" panose="020B0A04020102020204" pitchFamily="34" charset="0"/>
              </a:rPr>
              <a:t>ЦЕНТРЫ </a:t>
            </a:r>
          </a:p>
          <a:p>
            <a:pPr lvl="0" algn="ctr">
              <a:defRPr/>
            </a:pPr>
            <a:r>
              <a:rPr lang="ru-RU" altLang="ru-RU" sz="1600" b="1" dirty="0">
                <a:latin typeface="Arial Black" panose="020B0A04020102020204" pitchFamily="34" charset="0"/>
              </a:rPr>
              <a:t>«Здравствуй Книжка!» (гр.3-4г) </a:t>
            </a:r>
          </a:p>
          <a:p>
            <a:pPr lvl="0" algn="ctr">
              <a:defRPr/>
            </a:pPr>
            <a:r>
              <a:rPr lang="ru-RU" altLang="ru-RU" sz="1600" b="1" dirty="0">
                <a:latin typeface="Arial Black" panose="020B0A04020102020204" pitchFamily="34" charset="0"/>
              </a:rPr>
              <a:t>«Наша библиотека»(гр.5-7л)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4FCA0A-D36E-45C6-8409-033A9F7CB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44" b="9372"/>
          <a:stretch/>
        </p:blipFill>
        <p:spPr>
          <a:xfrm>
            <a:off x="8330853" y="2808284"/>
            <a:ext cx="3426249" cy="30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6261" y="4969504"/>
            <a:ext cx="10096501" cy="95556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374DA-9079-44F2-937D-6BC0D112AB81}"/>
              </a:ext>
            </a:extLst>
          </p:cNvPr>
          <p:cNvSpPr txBox="1"/>
          <p:nvPr/>
        </p:nvSpPr>
        <p:spPr>
          <a:xfrm>
            <a:off x="2760387" y="532821"/>
            <a:ext cx="7889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«Необъятен и велик мир волшебный чудо-книг»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2F2C13-1AF3-48A3-92AC-BE4AB6CD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00" y="2075912"/>
            <a:ext cx="2796539" cy="4034356"/>
          </a:xfrm>
          <a:prstGeom prst="rect">
            <a:avLst/>
          </a:prstGeom>
        </p:spPr>
      </p:pic>
      <p:pic>
        <p:nvPicPr>
          <p:cNvPr id="11" name="Picture 4" descr="C:\Users\Denis\Desktop\фото\JC2VG-ETcpg (1).jpg">
            <a:extLst>
              <a:ext uri="{FF2B5EF4-FFF2-40B4-BE49-F238E27FC236}">
                <a16:creationId xmlns:a16="http://schemas.microsoft.com/office/drawing/2014/main" id="{0A9615FC-776B-4877-97D9-E285A4B2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00" y="2008363"/>
            <a:ext cx="5383518" cy="38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Denis\Desktop\фото\IwRikA4UanQ.jpg">
            <a:extLst>
              <a:ext uri="{FF2B5EF4-FFF2-40B4-BE49-F238E27FC236}">
                <a16:creationId xmlns:a16="http://schemas.microsoft.com/office/drawing/2014/main" id="{4A843EDF-7429-47E9-B1A2-B8DA7D67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0" y="1174381"/>
            <a:ext cx="2796540" cy="3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185486-BA93-43A5-B283-D0CFB8033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38" y="3957847"/>
            <a:ext cx="3659133" cy="2827162"/>
          </a:xfrm>
          <a:prstGeom prst="rect">
            <a:avLst/>
          </a:prstGeom>
        </p:spPr>
      </p:pic>
      <p:sp>
        <p:nvSpPr>
          <p:cNvPr id="14" name="Скругленный прямоугольник 10">
            <a:extLst>
              <a:ext uri="{FF2B5EF4-FFF2-40B4-BE49-F238E27FC236}">
                <a16:creationId xmlns:a16="http://schemas.microsoft.com/office/drawing/2014/main" id="{68126D56-91FB-4B51-83B0-B1A63DF60714}"/>
              </a:ext>
            </a:extLst>
          </p:cNvPr>
          <p:cNvSpPr/>
          <p:nvPr/>
        </p:nvSpPr>
        <p:spPr>
          <a:xfrm>
            <a:off x="387432" y="5918835"/>
            <a:ext cx="2952328" cy="864096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группе работает центр «Наша библиотека»</a:t>
            </a:r>
          </a:p>
        </p:txBody>
      </p:sp>
      <p:sp>
        <p:nvSpPr>
          <p:cNvPr id="15" name="Скругленный прямоугольник 10">
            <a:extLst>
              <a:ext uri="{FF2B5EF4-FFF2-40B4-BE49-F238E27FC236}">
                <a16:creationId xmlns:a16="http://schemas.microsoft.com/office/drawing/2014/main" id="{5067D9BB-0AA8-4B1D-82F5-74612AF72035}"/>
              </a:ext>
            </a:extLst>
          </p:cNvPr>
          <p:cNvSpPr/>
          <p:nvPr/>
        </p:nvSpPr>
        <p:spPr>
          <a:xfrm>
            <a:off x="9108262" y="5920913"/>
            <a:ext cx="2952328" cy="864096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Центр «Играем в театр»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D4D14D7-88F8-4C6B-91E7-678064D6E754}"/>
              </a:ext>
            </a:extLst>
          </p:cNvPr>
          <p:cNvSpPr txBox="1">
            <a:spLocks/>
          </p:cNvSpPr>
          <p:nvPr/>
        </p:nvSpPr>
        <p:spPr>
          <a:xfrm>
            <a:off x="1309616" y="777043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Условия в группе №9  «Непоседы»</a:t>
            </a:r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FF8E95-DC78-43EB-AFBE-6A83C197631B}"/>
              </a:ext>
            </a:extLst>
          </p:cNvPr>
          <p:cNvSpPr/>
          <p:nvPr/>
        </p:nvSpPr>
        <p:spPr>
          <a:xfrm>
            <a:off x="3087333" y="1035502"/>
            <a:ext cx="6362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Совместное создание «Книжки-малышки».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Фотовыставка «Читающая семья».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Акция «Дети детям» чтение произведений  А.С. Пушкина.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</a:t>
            </a:r>
          </a:p>
          <a:p>
            <a:pPr marL="514350" indent="-514350">
              <a:buAutoNum type="arabicPeriod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53769C-E0A8-4627-A7DD-FFC3BAD6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41" y="2450350"/>
            <a:ext cx="2301872" cy="17324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A5E771-02BC-4350-9FE9-2AD34B78D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364" y="4622674"/>
            <a:ext cx="2301872" cy="1716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1CF0F3-3312-4CF6-B5C5-762DCA6E4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24" y="4239007"/>
            <a:ext cx="1121591" cy="2161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4A866-A75B-466F-9757-5FAEB4351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381" y="4580591"/>
            <a:ext cx="2397875" cy="1801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06397-373B-41C1-B562-B290DDBFE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01359">
            <a:off x="9423399" y="696004"/>
            <a:ext cx="1483788" cy="1969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C9A613-AADC-48F6-82A7-30A4378D0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71819">
            <a:off x="9553624" y="2807603"/>
            <a:ext cx="1969179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FF8E95-DC78-43EB-AFBE-6A83C197631B}"/>
              </a:ext>
            </a:extLst>
          </p:cNvPr>
          <p:cNvSpPr/>
          <p:nvPr/>
        </p:nvSpPr>
        <p:spPr>
          <a:xfrm>
            <a:off x="2935123" y="691158"/>
            <a:ext cx="6362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B195D-F1A4-4511-B1E8-9563DF700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7" t="6044" r="36531" b="11996"/>
          <a:stretch/>
        </p:blipFill>
        <p:spPr>
          <a:xfrm rot="15350248">
            <a:off x="2635425" y="523022"/>
            <a:ext cx="1855547" cy="3393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4049A-19A9-4856-B004-BA8325B42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11" t="6013" r="37582" b="14322"/>
          <a:stretch/>
        </p:blipFill>
        <p:spPr>
          <a:xfrm rot="16200000">
            <a:off x="2486564" y="2356568"/>
            <a:ext cx="2002548" cy="3790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DF980B-36B3-4ACC-A839-B1A5705F9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74" t="4967" r="35785" b="13196"/>
          <a:stretch/>
        </p:blipFill>
        <p:spPr>
          <a:xfrm rot="5400000">
            <a:off x="7154014" y="527903"/>
            <a:ext cx="3034806" cy="555541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F61EA91-E5E6-478D-9490-C330C195F800}"/>
              </a:ext>
            </a:extLst>
          </p:cNvPr>
          <p:cNvSpPr/>
          <p:nvPr/>
        </p:nvSpPr>
        <p:spPr>
          <a:xfrm>
            <a:off x="5188572" y="522875"/>
            <a:ext cx="813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Самостоятельное творчество детей по прочитанному произведению</a:t>
            </a:r>
          </a:p>
          <a:p>
            <a:pPr marL="514350" indent="-514350">
              <a:buAutoNum type="arabicParenR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724ADA-29D7-4DFE-B16D-89BD254B2A52}"/>
              </a:ext>
            </a:extLst>
          </p:cNvPr>
          <p:cNvSpPr/>
          <p:nvPr/>
        </p:nvSpPr>
        <p:spPr>
          <a:xfrm>
            <a:off x="5689383" y="5134241"/>
            <a:ext cx="813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Э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Шим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«Полосы и пятнышки»</a:t>
            </a:r>
          </a:p>
          <a:p>
            <a:pPr marL="514350" indent="-514350">
              <a:buAutoNum type="arabicParenR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2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FF8E95-DC78-43EB-AFBE-6A83C197631B}"/>
              </a:ext>
            </a:extLst>
          </p:cNvPr>
          <p:cNvSpPr/>
          <p:nvPr/>
        </p:nvSpPr>
        <p:spPr>
          <a:xfrm>
            <a:off x="2935123" y="691158"/>
            <a:ext cx="6362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683482-EC07-4688-84B9-6D4BD43F6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" t="7559" r="31761" b="16225"/>
          <a:stretch/>
        </p:blipFill>
        <p:spPr>
          <a:xfrm>
            <a:off x="7161604" y="678039"/>
            <a:ext cx="3670338" cy="26438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1145BA-EC14-4A5B-82D9-C81241F1D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8" r="31941" b="14248"/>
          <a:stretch/>
        </p:blipFill>
        <p:spPr>
          <a:xfrm>
            <a:off x="2425662" y="752862"/>
            <a:ext cx="3670338" cy="25506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C4CE6E-9EFB-46CC-8194-1865EC454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9" t="7843" r="30392" b="10091"/>
          <a:stretch/>
        </p:blipFill>
        <p:spPr>
          <a:xfrm>
            <a:off x="7671881" y="3467784"/>
            <a:ext cx="3670339" cy="27923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8C6071-5C9B-471C-81B3-134C9210E3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7" t="7014" r="32158" b="10540"/>
          <a:stretch/>
        </p:blipFill>
        <p:spPr>
          <a:xfrm>
            <a:off x="3128665" y="3467784"/>
            <a:ext cx="3863805" cy="29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467"/>
            <a:ext cx="1223322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363F59-A596-4851-B347-5A5FE5214A26}"/>
              </a:ext>
            </a:extLst>
          </p:cNvPr>
          <p:cNvSpPr/>
          <p:nvPr/>
        </p:nvSpPr>
        <p:spPr>
          <a:xfrm>
            <a:off x="2417737" y="294467"/>
            <a:ext cx="81366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4. Акция, посвященная Дню пожилого человека</a:t>
            </a:r>
            <a:r>
              <a:rPr lang="ru-RU" dirty="0"/>
              <a:t>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5. Масштабный проект посвященный 75 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летию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Победы в Великой Отечественной войне:</a:t>
            </a:r>
          </a:p>
          <a:p>
            <a:pPr marL="514350" indent="-514350">
              <a:buAutoNum type="arabicParenR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создание видеоролика о «Книге Памяти». </a:t>
            </a:r>
          </a:p>
          <a:p>
            <a:pPr marL="514350" indent="-514350">
              <a:buAutoNum type="arabicParenR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дистанционный конкурс чтецов «Весна Победы».</a:t>
            </a:r>
          </a:p>
          <a:p>
            <a:pPr marL="514350" indent="-514350">
              <a:buAutoNum type="arabicParenR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концерт чтения стихов с инсценировкой.</a:t>
            </a:r>
          </a:p>
          <a:p>
            <a:pPr marL="514350" indent="-514350">
              <a:buAutoNum type="arabicParenR"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524FA6-92F8-47C9-8190-A66717DB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291" y="618491"/>
            <a:ext cx="1282749" cy="2612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E7850-B883-4706-8117-E621039CF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46" y="1944230"/>
            <a:ext cx="1508045" cy="14847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D1BFB3-5CA3-45A2-894B-ADFC7FE19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989" y="3400972"/>
            <a:ext cx="1562311" cy="1932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A2170C-4ABA-45E8-B8C3-B9056BB2F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291" y="4789651"/>
            <a:ext cx="2985698" cy="1340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E1F2A9-D4C8-4BD3-A5F6-16E03F348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386" y="3396293"/>
            <a:ext cx="2393214" cy="1802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0AC74C-A6D9-44A0-B43E-B40A9537D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001" y="3335104"/>
            <a:ext cx="1934069" cy="14545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5F9521-FE29-4467-96D5-2002BF966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8946" y="4394063"/>
            <a:ext cx="2396626" cy="18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20" y="-278969"/>
            <a:ext cx="1223322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E1524C-B2AB-4776-9426-74A5BE916E9F}"/>
              </a:ext>
            </a:extLst>
          </p:cNvPr>
          <p:cNvSpPr/>
          <p:nvPr/>
        </p:nvSpPr>
        <p:spPr>
          <a:xfrm>
            <a:off x="2907305" y="577665"/>
            <a:ext cx="62676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4) участие в онлайн — рубрике «Устами детей-стихи о Войне» проведенной Библиотекой им.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Е.Евтушенко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5) онлайн-выставка детского творчества посвященная 75 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летию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Победы «Мы -помним, мы -гордимся».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252B97-F563-4B73-A4F1-E12799105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63" y="3776619"/>
            <a:ext cx="3424044" cy="2472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C2A55C-89D6-4119-BE26-0BF21E3EC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228" y="3027504"/>
            <a:ext cx="2919703" cy="2665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3F15AE-0371-4799-BC4F-8C6BCFF7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" y="2147660"/>
            <a:ext cx="1923809" cy="24062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32465-2267-4030-892C-6F52F12A9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080" y="601990"/>
            <a:ext cx="1715851" cy="23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6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44FB04-6919-4740-883C-3F92D2FC4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73" y="3609438"/>
            <a:ext cx="3005806" cy="2739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BB07FF-F6E0-487E-A455-5CF7DE95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562" y="476720"/>
            <a:ext cx="8338088" cy="8542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1E37F7-7EBB-4EEA-9F97-7DBACB16B611}"/>
              </a:ext>
            </a:extLst>
          </p:cNvPr>
          <p:cNvSpPr/>
          <p:nvPr/>
        </p:nvSpPr>
        <p:spPr>
          <a:xfrm>
            <a:off x="3692445" y="455931"/>
            <a:ext cx="5808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Динамика п</a:t>
            </a: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артнерских взаимодействий</a:t>
            </a:r>
          </a:p>
          <a:p>
            <a:pPr lvl="0" algn="ctr"/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семьи с библиотекой</a:t>
            </a:r>
            <a:endParaRPr lang="ru-RU" sz="2400" b="1" dirty="0">
              <a:solidFill>
                <a:srgbClr val="ED7D31">
                  <a:lumMod val="75000"/>
                </a:srgb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8C4A3-B8C5-43D7-ACEA-7DE37E54D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779" y="1436109"/>
            <a:ext cx="2329231" cy="23757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363DC8-B47A-46FD-B883-8A69A62FB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243" y="1405560"/>
            <a:ext cx="2418093" cy="2299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391709-B7E6-4F6E-A5C2-62BAD9EE5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749" y="3811822"/>
            <a:ext cx="2762065" cy="238028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A2057B-D66D-433F-BF13-A54736C68531}"/>
              </a:ext>
            </a:extLst>
          </p:cNvPr>
          <p:cNvSpPr/>
          <p:nvPr/>
        </p:nvSpPr>
        <p:spPr>
          <a:xfrm>
            <a:off x="2575562" y="8963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7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FF1CB0-B117-4E71-B531-8D24D270D69F}"/>
              </a:ext>
            </a:extLst>
          </p:cNvPr>
          <p:cNvSpPr/>
          <p:nvPr/>
        </p:nvSpPr>
        <p:spPr>
          <a:xfrm>
            <a:off x="2588217" y="1283711"/>
            <a:ext cx="83690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Психолого-педагогическая поддержка родителей в формировании у детей интереса и стойкой привычки к чтению.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2965D-5BAE-4376-8649-999944DF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00" y="2918919"/>
            <a:ext cx="1822751" cy="1176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84255-A098-41EC-BFB6-9CF829C30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0" y="2950404"/>
            <a:ext cx="1883827" cy="1176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5291F1-7609-427B-8E95-D7DE7C8EF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34" y="477787"/>
            <a:ext cx="8333954" cy="85351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B69FC6-8D6C-40EE-839D-B315508C1114}"/>
              </a:ext>
            </a:extLst>
          </p:cNvPr>
          <p:cNvSpPr/>
          <p:nvPr/>
        </p:nvSpPr>
        <p:spPr>
          <a:xfrm>
            <a:off x="2337376" y="482486"/>
            <a:ext cx="85256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Банк форм, приемов и методов развития семейного чтения</a:t>
            </a:r>
          </a:p>
        </p:txBody>
      </p:sp>
    </p:spTree>
    <p:extLst>
      <p:ext uri="{BB962C8B-B14F-4D97-AF65-F5344CB8AC3E}">
        <p14:creationId xmlns:p14="http://schemas.microsoft.com/office/powerpoint/2010/main" val="379442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39772E-7B30-499A-94F6-A856AFD4CC80}"/>
              </a:ext>
            </a:extLst>
          </p:cNvPr>
          <p:cNvSpPr/>
          <p:nvPr/>
        </p:nvSpPr>
        <p:spPr>
          <a:xfrm>
            <a:off x="2309248" y="1596976"/>
            <a:ext cx="91285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Создание рекомендаций для родителей по приобщению детей к чтению через творчество.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Формирование внутрисемейного отношения к чтению: читать – престижно – модно - интересно. 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Помощь родителям в овладении техникой грамотного чтения.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Консультации родителей в рамках «Психолого-педагогической поддержки родителей при формировании у  детей интереса и стойкой привычки к чтению».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226F04-0E77-4E5B-B711-ADB6FB43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47" y="435581"/>
            <a:ext cx="3330594" cy="8749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E44D73-FE7E-4618-B374-98C4DC94E102}"/>
              </a:ext>
            </a:extLst>
          </p:cNvPr>
          <p:cNvSpPr/>
          <p:nvPr/>
        </p:nvSpPr>
        <p:spPr>
          <a:xfrm>
            <a:off x="5579554" y="553799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ED7D31">
                    <a:lumMod val="75000"/>
                  </a:srgbClr>
                </a:solidFill>
              </a:rPr>
              <a:t>Задачи: </a:t>
            </a:r>
          </a:p>
        </p:txBody>
      </p:sp>
    </p:spTree>
    <p:extLst>
      <p:ext uri="{BB962C8B-B14F-4D97-AF65-F5344CB8AC3E}">
        <p14:creationId xmlns:p14="http://schemas.microsoft.com/office/powerpoint/2010/main" val="232102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4DD13B-D434-4AE5-AA16-AC4E6566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44"/>
            <a:ext cx="12212610" cy="68464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3B4B33-0B05-41AF-953A-399CC884A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046" y="464376"/>
            <a:ext cx="3755461" cy="131075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CB167F-81EC-42D9-9106-26CF97E538A6}"/>
              </a:ext>
            </a:extLst>
          </p:cNvPr>
          <p:cNvSpPr/>
          <p:nvPr/>
        </p:nvSpPr>
        <p:spPr>
          <a:xfrm>
            <a:off x="2877518" y="1902261"/>
            <a:ext cx="8188272" cy="3454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культурной и читательской компетентности воспитанников, их родителей и сотрудников образовательных учреждений через реализацию проекта «Книга - уникальная портативная магия воспитания и творчества детей»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G:\ФОТО ДЕТСАД ИРК\ПРАЗДНИК 23фев.2016\IMG_8956.JPG">
            <a:extLst>
              <a:ext uri="{FF2B5EF4-FFF2-40B4-BE49-F238E27FC236}">
                <a16:creationId xmlns:a16="http://schemas.microsoft.com/office/drawing/2014/main" id="{FC4BBD24-DFC5-4D0F-9805-4CAAB8F7C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 bwMode="auto">
          <a:xfrm>
            <a:off x="2486997" y="322961"/>
            <a:ext cx="2680834" cy="1821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30F24E-2349-498B-81DE-3287B177E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123" y="4685124"/>
            <a:ext cx="1240945" cy="17085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D6D9E5-9D2E-4C26-9389-177E626E1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897" y="2844843"/>
            <a:ext cx="1593106" cy="11683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C01505-F65C-4EEC-8CCD-B4DB9573D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382" y="3051014"/>
            <a:ext cx="124978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59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970"/>
            <a:ext cx="122332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D4B385-397B-42D3-8472-F05F98C6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074" y="123987"/>
            <a:ext cx="8338088" cy="5889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D4026C-AE32-4859-908E-FA0223072E68}"/>
              </a:ext>
            </a:extLst>
          </p:cNvPr>
          <p:cNvSpPr/>
          <p:nvPr/>
        </p:nvSpPr>
        <p:spPr>
          <a:xfrm>
            <a:off x="2603716" y="130379"/>
            <a:ext cx="7950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D7D31">
                    <a:lumMod val="75000"/>
                  </a:srgbClr>
                </a:solidFill>
              </a:rPr>
              <a:t>Формы мероприятий для развития семейного чтения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E013FC-060D-45A5-BAC4-1DC937F31B66}"/>
              </a:ext>
            </a:extLst>
          </p:cNvPr>
          <p:cNvSpPr/>
          <p:nvPr/>
        </p:nvSpPr>
        <p:spPr>
          <a:xfrm>
            <a:off x="2467074" y="1115880"/>
            <a:ext cx="9058758" cy="525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интереса к чтению через участие в социальных проектах и акциях: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библиотечные (праздники и мастер-классы «День книги», дни писателей и поэтов и т.п.),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мастер-классы внутри учебных заведений и в разного типа культурных организациях,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театрализованные представления и музыкальные клубы,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конкурсах узконаправленных (конкурс чтецов и т.п.) разного уровня.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2. Приобщение детей к чтению через домашнее творчество: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 - кукольный театр,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 - театр теней,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 - театрализованная сценка из книги с изготовлением костюма из подручных материалов,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- изготовление книг малышек,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- и т.п.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4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4C81B0-2541-4C33-B1AF-89B57B1A4E35}"/>
              </a:ext>
            </a:extLst>
          </p:cNvPr>
          <p:cNvSpPr/>
          <p:nvPr/>
        </p:nvSpPr>
        <p:spPr>
          <a:xfrm>
            <a:off x="2324746" y="595853"/>
            <a:ext cx="9267986" cy="580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Совместный поход в книжный магазин и покупка книги с дальнейшей творческой презентацией этой книги в группе.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Мастер-класс для родителей - «Технология осознанного чтения» (в период  до самостоятельного чтения и уже при самостоятельном чтении).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Родительские собрания с театрализованным представлением детей, в том числе в онлайн режиме.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Создание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Буктрейлера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(небольшой  видеоролик, созданный по сюжету книги).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Акция «Читающая семья» (фотовыставки «Читающая семья», «Моя новая книга», «Уютный и волшебный уголок чтения»).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4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912"/>
            <a:ext cx="122332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F841C-2860-402F-93D9-1E18411D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25" y="370410"/>
            <a:ext cx="8218406" cy="10772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9F4EA-6936-43B6-A62B-8911FDD97A70}"/>
              </a:ext>
            </a:extLst>
          </p:cNvPr>
          <p:cNvSpPr/>
          <p:nvPr/>
        </p:nvSpPr>
        <p:spPr>
          <a:xfrm>
            <a:off x="2779514" y="333855"/>
            <a:ext cx="7711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  с родителями и сотрудниками образовательных организаций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2BB181-B44E-48DB-8E8D-C8F89A135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47" y="1797791"/>
            <a:ext cx="1569096" cy="943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9F8AFF-780D-44DD-B4FD-92D86ED04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13" y="1727631"/>
            <a:ext cx="1687830" cy="10542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0B2141-FD12-4E7F-ACBE-67236F5C32DB}"/>
              </a:ext>
            </a:extLst>
          </p:cNvPr>
          <p:cNvSpPr/>
          <p:nvPr/>
        </p:nvSpPr>
        <p:spPr>
          <a:xfrm>
            <a:off x="3072969" y="3867547"/>
            <a:ext cx="7651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5E45C-93B4-4B14-928E-AF9934933158}"/>
              </a:ext>
            </a:extLst>
          </p:cNvPr>
          <p:cNvSpPr/>
          <p:nvPr/>
        </p:nvSpPr>
        <p:spPr>
          <a:xfrm>
            <a:off x="2371241" y="3658970"/>
            <a:ext cx="93454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1. Помочь осознать важность психо-физиологических особенностей ребенка для формирования у него интереса к чтению.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2. Помочь родителям и воспитателям в овладении техникой обучения детей  грамотному чтению используя знания о психо-физиологических особенностях ребенка.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3. Косвенно формировать и укреплять у детей положительное отношение к чтению.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61E053-F0C8-45BC-AE44-97F9167559E3}"/>
              </a:ext>
            </a:extLst>
          </p:cNvPr>
          <p:cNvSpPr/>
          <p:nvPr/>
        </p:nvSpPr>
        <p:spPr>
          <a:xfrm>
            <a:off x="3588577" y="1599592"/>
            <a:ext cx="7863581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компетенции родителей и сотрудников образовательных организаций  в рамках партнерских отношений для приобщения детей к чтению.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8B7C43-64F8-4EBD-AB42-85ABE4063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781" y="2943129"/>
            <a:ext cx="2950234" cy="70923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F52A01-67EF-4D16-8388-5F10FEB02568}"/>
              </a:ext>
            </a:extLst>
          </p:cNvPr>
          <p:cNvSpPr/>
          <p:nvPr/>
        </p:nvSpPr>
        <p:spPr>
          <a:xfrm>
            <a:off x="6328870" y="3001066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1719728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89526-DE06-47CE-8771-A8AE5FEFE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162"/>
            <a:ext cx="12192000" cy="68348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4F15F8-C2B5-487B-AFC1-86484D72D345}"/>
              </a:ext>
            </a:extLst>
          </p:cNvPr>
          <p:cNvSpPr/>
          <p:nvPr/>
        </p:nvSpPr>
        <p:spPr>
          <a:xfrm>
            <a:off x="2513569" y="1640212"/>
            <a:ext cx="9293817" cy="425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«Отсутствует интерес к совместному чтению как к слушанию (отказывается читать), почему»?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Что такое «интерес» и что такое «чтение»?</a:t>
            </a:r>
          </a:p>
          <a:p>
            <a:pPr lvl="0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3.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информационного стресса (индивидуальные психо-физические особенности ребенка при восприятии информации).</a:t>
            </a:r>
          </a:p>
          <a:p>
            <a:pPr lvl="0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Мастер-класс «Что такое «Технология осознанного чтения» (в период  до самостоятельного чтения и когда уже освоено самостоятельное чтение).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3F9883-E7F6-422F-A9CF-5E3B645C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569" y="319846"/>
            <a:ext cx="8338088" cy="8542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D91B98-6A73-4D42-AF9C-F136AF6A4FAD}"/>
              </a:ext>
            </a:extLst>
          </p:cNvPr>
          <p:cNvSpPr/>
          <p:nvPr/>
        </p:nvSpPr>
        <p:spPr>
          <a:xfrm>
            <a:off x="2634712" y="319846"/>
            <a:ext cx="802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Темы консультаций и мастер – классов для родителей и сотрудников образовательных организаций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95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40399-6668-4729-9ACD-D9D62208C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067" y="1205140"/>
            <a:ext cx="8338088" cy="412627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65D88B-6D51-46A3-BB3F-A49FC846B1C6}"/>
              </a:ext>
            </a:extLst>
          </p:cNvPr>
          <p:cNvSpPr/>
          <p:nvPr/>
        </p:nvSpPr>
        <p:spPr>
          <a:xfrm>
            <a:off x="2866857" y="2342036"/>
            <a:ext cx="7886133" cy="1086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1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BDA8B5-A2EB-415E-A736-3DE503FF5E33}"/>
              </a:ext>
            </a:extLst>
          </p:cNvPr>
          <p:cNvSpPr/>
          <p:nvPr/>
        </p:nvSpPr>
        <p:spPr>
          <a:xfrm>
            <a:off x="2303973" y="1310520"/>
            <a:ext cx="99292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ru-RU" sz="2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и укреплять положительное отношение     к чтению: читать – престижно, модно, интересно.</a:t>
            </a:r>
          </a:p>
          <a:p>
            <a:pPr marL="514350" lvl="0" indent="-514350">
              <a:buAutoNum type="arabicPeriod"/>
            </a:pPr>
            <a:endParaRPr lang="ru-RU" sz="28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AutoNum type="arabicPeriod"/>
            </a:pPr>
            <a:r>
              <a:rPr lang="ru-RU" sz="2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Оказывать помощь в организации и упорядочивании социокультурного пространства чтения (дома,                  в садике и библиотеке).</a:t>
            </a:r>
          </a:p>
          <a:p>
            <a:pPr marL="514350" lvl="0" indent="-514350">
              <a:buAutoNum type="arabicPeriod"/>
            </a:pPr>
            <a:endParaRPr lang="ru-RU" sz="28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AutoNum type="arabicPeriod"/>
            </a:pPr>
            <a:r>
              <a:rPr lang="ru-RU" sz="2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читательской компетентности родителей.</a:t>
            </a:r>
          </a:p>
          <a:p>
            <a:pPr marL="514350" lvl="0" indent="-514350">
              <a:buAutoNum type="arabicPeriod"/>
            </a:pPr>
            <a:endParaRPr lang="ru-RU" sz="28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AutoNum type="arabicPeriod"/>
            </a:pPr>
            <a:r>
              <a:rPr lang="ru-RU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Реализация, партнерского взаимодействия с семьи,    через совместные социальные проекты.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E22570-C427-4EC7-A956-EA3DD18C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47" y="435581"/>
            <a:ext cx="3330594" cy="8749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993241-95C5-48B5-8D0F-E58AB36EF3CD}"/>
              </a:ext>
            </a:extLst>
          </p:cNvPr>
          <p:cNvSpPr/>
          <p:nvPr/>
        </p:nvSpPr>
        <p:spPr>
          <a:xfrm>
            <a:off x="5538126" y="502799"/>
            <a:ext cx="1308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9DC458-36CE-47EF-94DB-59FDF7810F72}"/>
              </a:ext>
            </a:extLst>
          </p:cNvPr>
          <p:cNvSpPr/>
          <p:nvPr/>
        </p:nvSpPr>
        <p:spPr>
          <a:xfrm>
            <a:off x="5489542" y="4135546"/>
            <a:ext cx="261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DE015C-80FA-44BB-9FD7-0D1CF3095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015" y="1085253"/>
            <a:ext cx="3169442" cy="27260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6713F-0572-4523-A111-C5E2DF24C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875" y="1094813"/>
            <a:ext cx="3622219" cy="28768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FFC38-2A8D-452B-9AE7-B37F6A1DE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552" y="3430035"/>
            <a:ext cx="3286828" cy="2952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3AC7F7-63C3-433D-A442-54073F23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114" y="475777"/>
            <a:ext cx="5501899" cy="5150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17F079-6E04-4628-B329-8FE69E844A8E}"/>
              </a:ext>
            </a:extLst>
          </p:cNvPr>
          <p:cNvSpPr/>
          <p:nvPr/>
        </p:nvSpPr>
        <p:spPr>
          <a:xfrm>
            <a:off x="3524081" y="488350"/>
            <a:ext cx="5489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анкетирования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229810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3" y="-278970"/>
            <a:ext cx="1223322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325AC3-AC4A-4CB8-BBC8-C44C2921B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078" y="1458096"/>
            <a:ext cx="2664272" cy="20765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C3204-9E82-4F2E-9762-28BB1AC1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394" y="1355198"/>
            <a:ext cx="2155020" cy="21794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CCB0D-E644-4658-8ECA-38E669ADA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533" y="3719202"/>
            <a:ext cx="3426750" cy="761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A5F5A0-B40F-4FEA-A6D6-F00F34152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217" y="225676"/>
            <a:ext cx="7126691" cy="56555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2FB613-B8CD-4519-B099-B413C5DEF473}"/>
              </a:ext>
            </a:extLst>
          </p:cNvPr>
          <p:cNvSpPr/>
          <p:nvPr/>
        </p:nvSpPr>
        <p:spPr>
          <a:xfrm>
            <a:off x="2887842" y="206948"/>
            <a:ext cx="886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Читательская компетентность родителей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F0E8D-3E29-42A9-8452-56AE3C30E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126" y="1731763"/>
            <a:ext cx="3533407" cy="26516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483ACC-4B59-45B2-A682-728ACCE3E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381" y="4540759"/>
            <a:ext cx="1526027" cy="1557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8D1E8A-DA15-4C6B-BE8F-BED89F7F85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0184" y="4510136"/>
            <a:ext cx="570164" cy="4899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A07FD6-C945-4083-B242-A808729403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268" y="3935702"/>
            <a:ext cx="2582508" cy="665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1FF576-D2FE-42C2-8A52-C19AB8E847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6522" y="4383391"/>
            <a:ext cx="2163270" cy="16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970"/>
            <a:ext cx="1223322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324A5-CCC2-4C8D-81F0-87BF1656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74" y="795418"/>
            <a:ext cx="2750203" cy="28014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71D7E3-0064-48EA-AD40-16FDCDDFE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711" y="883356"/>
            <a:ext cx="2850821" cy="2713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29F19D-ABC1-4AF1-B7B2-7BFD3D3D4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42" y="3795287"/>
            <a:ext cx="4846740" cy="560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635CB1-DCE1-473C-8941-518AAD929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465" y="4192149"/>
            <a:ext cx="2529955" cy="19900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CD6EAB-1BC4-41DA-9CF8-EF5C43656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582" y="3984625"/>
            <a:ext cx="3575889" cy="21793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085A8D-F3F8-4239-9A27-39CB2ED78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5175" y="193613"/>
            <a:ext cx="8281518" cy="52351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D0CAD8-23F5-4661-A909-7E541C003053}"/>
              </a:ext>
            </a:extLst>
          </p:cNvPr>
          <p:cNvSpPr/>
          <p:nvPr/>
        </p:nvSpPr>
        <p:spPr>
          <a:xfrm>
            <a:off x="2575562" y="89632"/>
            <a:ext cx="8100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Партнерские взаимодействия семьи с обществом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9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0" y="-278970"/>
            <a:ext cx="1223322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9F31AAA-86B3-4CF7-875E-B5E2E7F59B25}"/>
              </a:ext>
            </a:extLst>
          </p:cNvPr>
          <p:cNvSpPr/>
          <p:nvPr/>
        </p:nvSpPr>
        <p:spPr>
          <a:xfrm>
            <a:off x="5236614" y="3285041"/>
            <a:ext cx="3096994" cy="230984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перфолента 6">
            <a:extLst>
              <a:ext uri="{FF2B5EF4-FFF2-40B4-BE49-F238E27FC236}">
                <a16:creationId xmlns:a16="http://schemas.microsoft.com/office/drawing/2014/main" id="{D3EC2397-733F-4245-A9D8-AD74C51D0610}"/>
              </a:ext>
            </a:extLst>
          </p:cNvPr>
          <p:cNvSpPr/>
          <p:nvPr/>
        </p:nvSpPr>
        <p:spPr>
          <a:xfrm>
            <a:off x="4272600" y="945152"/>
            <a:ext cx="5025023" cy="1321617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детский сад № 176</a:t>
            </a:r>
          </a:p>
        </p:txBody>
      </p:sp>
      <p:sp>
        <p:nvSpPr>
          <p:cNvPr id="10" name="Блок-схема: перфолента 9">
            <a:extLst>
              <a:ext uri="{FF2B5EF4-FFF2-40B4-BE49-F238E27FC236}">
                <a16:creationId xmlns:a16="http://schemas.microsoft.com/office/drawing/2014/main" id="{5279C0D7-9B67-4E53-B023-C89C60497FE6}"/>
              </a:ext>
            </a:extLst>
          </p:cNvPr>
          <p:cNvSpPr/>
          <p:nvPr/>
        </p:nvSpPr>
        <p:spPr>
          <a:xfrm>
            <a:off x="1124446" y="2838875"/>
            <a:ext cx="2710056" cy="1448152"/>
          </a:xfrm>
          <a:prstGeom prst="flowChartPunchedTap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1" name="Блок-схема: перфолента 10">
            <a:extLst>
              <a:ext uri="{FF2B5EF4-FFF2-40B4-BE49-F238E27FC236}">
                <a16:creationId xmlns:a16="http://schemas.microsoft.com/office/drawing/2014/main" id="{1BB3E75F-3F27-4DBF-8049-71BC57F4743B}"/>
              </a:ext>
            </a:extLst>
          </p:cNvPr>
          <p:cNvSpPr/>
          <p:nvPr/>
        </p:nvSpPr>
        <p:spPr>
          <a:xfrm>
            <a:off x="9024202" y="3007404"/>
            <a:ext cx="2671739" cy="1390884"/>
          </a:xfrm>
          <a:prstGeom prst="flowChartPunchedTape">
            <a:avLst/>
          </a:prstGeom>
          <a:solidFill>
            <a:srgbClr val="CCFF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 культуры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F5D87F5-788F-4CCA-956B-CCA3AAC9E4C8}"/>
              </a:ext>
            </a:extLst>
          </p:cNvPr>
          <p:cNvGrpSpPr/>
          <p:nvPr/>
        </p:nvGrpSpPr>
        <p:grpSpPr>
          <a:xfrm rot="3173437">
            <a:off x="6540444" y="2424743"/>
            <a:ext cx="489332" cy="552318"/>
            <a:chOff x="2793918" y="1923482"/>
            <a:chExt cx="489332" cy="552318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15" name="Стрелка вправо 16">
              <a:extLst>
                <a:ext uri="{FF2B5EF4-FFF2-40B4-BE49-F238E27FC236}">
                  <a16:creationId xmlns:a16="http://schemas.microsoft.com/office/drawing/2014/main" id="{790D0E4D-066C-419E-AD58-CEAAFD5D7FEE}"/>
                </a:ext>
              </a:extLst>
            </p:cNvPr>
            <p:cNvSpPr/>
            <p:nvPr/>
          </p:nvSpPr>
          <p:spPr>
            <a:xfrm rot="13140765">
              <a:off x="2793918" y="1923482"/>
              <a:ext cx="489332" cy="55231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  <a:sp3d z="-80000" prstMaterial="plastic">
              <a:bevelT w="50800" h="50800"/>
              <a:bevelB w="25400" h="25400" prst="angle"/>
            </a:sp3d>
          </p:spPr>
        </p:sp>
        <p:sp>
          <p:nvSpPr>
            <p:cNvPr id="16" name="Стрелка вправо 4">
              <a:extLst>
                <a:ext uri="{FF2B5EF4-FFF2-40B4-BE49-F238E27FC236}">
                  <a16:creationId xmlns:a16="http://schemas.microsoft.com/office/drawing/2014/main" id="{53BF4E69-9C10-49DA-B045-97BD4663D902}"/>
                </a:ext>
              </a:extLst>
            </p:cNvPr>
            <p:cNvSpPr/>
            <p:nvPr/>
          </p:nvSpPr>
          <p:spPr>
            <a:xfrm rot="23940765">
              <a:off x="2924350" y="2080151"/>
              <a:ext cx="342532" cy="331390"/>
            </a:xfrm>
            <a:prstGeom prst="rect">
              <a:avLst/>
            </a:prstGeom>
            <a:grpFill/>
            <a:ln>
              <a:noFill/>
            </a:ln>
            <a:effectLst/>
            <a:sp3d z="-8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240D6FB-1D89-43EA-B18E-600BA6E28D69}"/>
              </a:ext>
            </a:extLst>
          </p:cNvPr>
          <p:cNvGrpSpPr/>
          <p:nvPr/>
        </p:nvGrpSpPr>
        <p:grpSpPr>
          <a:xfrm rot="18961723">
            <a:off x="4443360" y="3655412"/>
            <a:ext cx="489332" cy="552318"/>
            <a:chOff x="2793918" y="1923482"/>
            <a:chExt cx="489332" cy="552318"/>
          </a:xfrm>
          <a:scene3d>
            <a:camera prst="orthographicFront"/>
            <a:lightRig rig="flat" dir="t"/>
          </a:scene3d>
        </p:grpSpPr>
        <p:sp>
          <p:nvSpPr>
            <p:cNvPr id="18" name="Стрелка вправо 19">
              <a:extLst>
                <a:ext uri="{FF2B5EF4-FFF2-40B4-BE49-F238E27FC236}">
                  <a16:creationId xmlns:a16="http://schemas.microsoft.com/office/drawing/2014/main" id="{C9B1DA57-9089-4686-936C-4D3AEC0C4068}"/>
                </a:ext>
              </a:extLst>
            </p:cNvPr>
            <p:cNvSpPr/>
            <p:nvPr/>
          </p:nvSpPr>
          <p:spPr>
            <a:xfrm rot="13140765">
              <a:off x="2793918" y="1923482"/>
              <a:ext cx="489332" cy="55231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  <a:sp3d z="-80000" prstMaterial="plastic">
              <a:bevelT w="50800" h="50800"/>
              <a:bevelB w="25400" h="25400" prst="angle"/>
            </a:sp3d>
          </p:spPr>
        </p:sp>
        <p:sp>
          <p:nvSpPr>
            <p:cNvPr id="19" name="Стрелка вправо 4">
              <a:extLst>
                <a:ext uri="{FF2B5EF4-FFF2-40B4-BE49-F238E27FC236}">
                  <a16:creationId xmlns:a16="http://schemas.microsoft.com/office/drawing/2014/main" id="{6CA33FF3-74AF-461F-AD72-81E8A369CE42}"/>
                </a:ext>
              </a:extLst>
            </p:cNvPr>
            <p:cNvSpPr/>
            <p:nvPr/>
          </p:nvSpPr>
          <p:spPr>
            <a:xfrm rot="23940765">
              <a:off x="2924350" y="2080151"/>
              <a:ext cx="342532" cy="331390"/>
            </a:xfrm>
            <a:prstGeom prst="rect">
              <a:avLst/>
            </a:prstGeom>
            <a:noFill/>
            <a:ln>
              <a:noFill/>
            </a:ln>
            <a:effectLst/>
            <a:sp3d z="-8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79F0C9A-E4CF-4BC7-881D-C845E0211084}"/>
              </a:ext>
            </a:extLst>
          </p:cNvPr>
          <p:cNvGrpSpPr/>
          <p:nvPr/>
        </p:nvGrpSpPr>
        <p:grpSpPr>
          <a:xfrm rot="7932480">
            <a:off x="8434239" y="3711742"/>
            <a:ext cx="489332" cy="552318"/>
            <a:chOff x="2793918" y="1923482"/>
            <a:chExt cx="489332" cy="552318"/>
          </a:xfrm>
          <a:solidFill>
            <a:srgbClr val="CCFFCC"/>
          </a:solidFill>
          <a:scene3d>
            <a:camera prst="orthographicFront"/>
            <a:lightRig rig="flat" dir="t"/>
          </a:scene3d>
        </p:grpSpPr>
        <p:sp>
          <p:nvSpPr>
            <p:cNvPr id="21" name="Стрелка вправо 44">
              <a:extLst>
                <a:ext uri="{FF2B5EF4-FFF2-40B4-BE49-F238E27FC236}">
                  <a16:creationId xmlns:a16="http://schemas.microsoft.com/office/drawing/2014/main" id="{B0FB5279-85F8-4038-A7C9-76B519F97CA8}"/>
                </a:ext>
              </a:extLst>
            </p:cNvPr>
            <p:cNvSpPr/>
            <p:nvPr/>
          </p:nvSpPr>
          <p:spPr>
            <a:xfrm rot="13140765">
              <a:off x="2793918" y="1923482"/>
              <a:ext cx="489332" cy="55231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  <a:sp3d z="-80000" prstMaterial="plastic">
              <a:bevelT w="50800" h="50800"/>
              <a:bevelB w="25400" h="25400" prst="angle"/>
            </a:sp3d>
          </p:spPr>
        </p:sp>
        <p:sp>
          <p:nvSpPr>
            <p:cNvPr id="22" name="Стрелка вправо 4">
              <a:extLst>
                <a:ext uri="{FF2B5EF4-FFF2-40B4-BE49-F238E27FC236}">
                  <a16:creationId xmlns:a16="http://schemas.microsoft.com/office/drawing/2014/main" id="{8375ACA7-6C9D-4BED-90B1-9FCD5AA1BEC1}"/>
                </a:ext>
              </a:extLst>
            </p:cNvPr>
            <p:cNvSpPr/>
            <p:nvPr/>
          </p:nvSpPr>
          <p:spPr>
            <a:xfrm rot="23940765">
              <a:off x="2924350" y="2080151"/>
              <a:ext cx="342532" cy="331390"/>
            </a:xfrm>
            <a:prstGeom prst="rect">
              <a:avLst/>
            </a:prstGeom>
            <a:grpFill/>
            <a:ln>
              <a:noFill/>
            </a:ln>
            <a:effectLst/>
            <a:sp3d z="-8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0A9F21-EC05-44CD-8AC1-AAECAC214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82" y="204814"/>
            <a:ext cx="6943239" cy="5150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5DC5396-D60A-49C9-8CEB-F86A079F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578" y="76790"/>
            <a:ext cx="549906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20" y="0"/>
            <a:ext cx="122332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D4790E5-79B9-49E0-8364-6F154C8C5F38}"/>
              </a:ext>
            </a:extLst>
          </p:cNvPr>
          <p:cNvSpPr/>
          <p:nvPr/>
        </p:nvSpPr>
        <p:spPr>
          <a:xfrm>
            <a:off x="2495678" y="113656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EDCFB-722E-4A64-AEDA-FBB86110F7E6}"/>
              </a:ext>
            </a:extLst>
          </p:cNvPr>
          <p:cNvSpPr/>
          <p:nvPr/>
        </p:nvSpPr>
        <p:spPr>
          <a:xfrm>
            <a:off x="2831584" y="1593627"/>
            <a:ext cx="716021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Проект «Родительский открытый университет».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2. Клуб музыкальных путешественников.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3. Ресурсная площадка «Преемственность ДОО и начальной школы по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здоровьесбережению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в рамках ФГОС».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4. 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offline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-Детский сад».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5. Социальный проект «Книгообмен».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6. Творческий проект «Книга – мостик в страну фантазий» - призера Всероссийского фестиваля программ по приобщению детей к чтению на базе библиотеки №20 им. Е.А. Евтушенко (автор: Библиотекарь сектора деловой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иобразовательной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литературы Черных Елена Александровна).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08AFE-D1AA-42D2-99C6-C35A3291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138" y="2190339"/>
            <a:ext cx="1970467" cy="14758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473B9C-8D23-4EF9-AB57-46EA20984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920" y="670756"/>
            <a:ext cx="1558624" cy="15388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972742-6F01-47CB-8D2D-A792E1A9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949" y="4038716"/>
            <a:ext cx="2101656" cy="138732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57A907E-4CDD-4980-9068-7DD31011D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4"/>
          <a:stretch/>
        </p:blipFill>
        <p:spPr bwMode="auto">
          <a:xfrm>
            <a:off x="688689" y="2206403"/>
            <a:ext cx="1615391" cy="198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3C4DC-3318-49B5-BFC8-66746AB60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684" y="4038716"/>
            <a:ext cx="1042506" cy="1383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83D1C1-E05D-44DA-A116-665961C05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678" y="463810"/>
            <a:ext cx="7392241" cy="9836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FCAA89-F7F2-4AE1-B7B4-0B60F6237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4080" y="410900"/>
            <a:ext cx="768772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984BD3-EE89-4C89-B24E-E626648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22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9C22D9-8EA7-4E1C-92D4-FB5AC7EE58BF}"/>
              </a:ext>
            </a:extLst>
          </p:cNvPr>
          <p:cNvSpPr/>
          <p:nvPr/>
        </p:nvSpPr>
        <p:spPr>
          <a:xfrm>
            <a:off x="2386739" y="409130"/>
            <a:ext cx="7098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04936-2D50-4C5B-8932-B0DA4B90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409130"/>
            <a:ext cx="8586061" cy="156966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A1C0C3-C6D1-400D-A300-23C564862FCE}"/>
              </a:ext>
            </a:extLst>
          </p:cNvPr>
          <p:cNvSpPr/>
          <p:nvPr/>
        </p:nvSpPr>
        <p:spPr>
          <a:xfrm>
            <a:off x="2588217" y="454739"/>
            <a:ext cx="8085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ED7D31">
                    <a:lumMod val="75000"/>
                  </a:srgbClr>
                </a:solidFill>
              </a:rPr>
              <a:t>Партнерские детско-родительские мероприятия связанные с приобщением детей к чтению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3CEC0B-6710-4384-ADB5-8449F6D70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87" y="3391243"/>
            <a:ext cx="1962035" cy="11306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C71B1F-50A9-42AF-9CC2-C80159390611}"/>
              </a:ext>
            </a:extLst>
          </p:cNvPr>
          <p:cNvSpPr/>
          <p:nvPr/>
        </p:nvSpPr>
        <p:spPr>
          <a:xfrm>
            <a:off x="1373320" y="3694945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4E56C0-3149-4335-AC70-69878621ABEF}"/>
              </a:ext>
            </a:extLst>
          </p:cNvPr>
          <p:cNvSpPr/>
          <p:nvPr/>
        </p:nvSpPr>
        <p:spPr>
          <a:xfrm>
            <a:off x="3133293" y="2673352"/>
            <a:ext cx="8085025" cy="3237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читательской компетенции воспитанников и родителей через совместную, поисково-читательскую деятельность.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722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891</Words>
  <Application>Microsoft Office PowerPoint</Application>
  <PresentationFormat>Широкоэкранный</PresentationFormat>
  <Paragraphs>101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 176</dc:creator>
  <cp:lastModifiedBy>Sly</cp:lastModifiedBy>
  <cp:revision>173</cp:revision>
  <dcterms:created xsi:type="dcterms:W3CDTF">2020-12-15T06:40:14Z</dcterms:created>
  <dcterms:modified xsi:type="dcterms:W3CDTF">2020-12-21T16:37:07Z</dcterms:modified>
</cp:coreProperties>
</file>