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1" r:id="rId2"/>
    <p:sldId id="258" r:id="rId3"/>
    <p:sldId id="264" r:id="rId4"/>
    <p:sldId id="265" r:id="rId5"/>
    <p:sldId id="267" r:id="rId6"/>
    <p:sldId id="273" r:id="rId7"/>
    <p:sldId id="272" r:id="rId8"/>
    <p:sldId id="270" r:id="rId9"/>
    <p:sldId id="27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DE6C86A-AE2A-4E6E-9163-5CD4FF0E0B98}">
          <p14:sldIdLst>
            <p14:sldId id="271"/>
            <p14:sldId id="258"/>
            <p14:sldId id="264"/>
            <p14:sldId id="265"/>
            <p14:sldId id="267"/>
            <p14:sldId id="273"/>
            <p14:sldId id="272"/>
            <p14:sldId id="270"/>
            <p14:sldId id="274"/>
          </p14:sldIdLst>
        </p14:section>
        <p14:section name="Раздел без заголовка" id="{B0D29B3C-930A-470D-ADBB-B8608B8F1CB8}">
          <p14:sldIdLst/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3333CC"/>
    <a:srgbClr val="004376"/>
    <a:srgbClr val="6600FF"/>
    <a:srgbClr val="0033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677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D2B8DA-362B-419F-819C-B0028218EA6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DFEC1C-930A-481F-9288-553BADBCD767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Конкурс «Здоровье в объективе..»</a:t>
          </a:r>
        </a:p>
        <a:p>
          <a:r>
            <a:rPr lang="ru-RU" sz="1600" b="1" dirty="0" err="1" smtClean="0">
              <a:solidFill>
                <a:schemeClr val="bg1"/>
              </a:solidFill>
            </a:rPr>
            <a:t>Челендж</a:t>
          </a:r>
          <a:r>
            <a:rPr lang="ru-RU" sz="1600" b="1" dirty="0" smtClean="0">
              <a:solidFill>
                <a:schemeClr val="bg1"/>
              </a:solidFill>
            </a:rPr>
            <a:t> «Делай как я»</a:t>
          </a:r>
          <a:endParaRPr lang="ru-RU" sz="1600" b="1" dirty="0">
            <a:solidFill>
              <a:schemeClr val="bg1"/>
            </a:solidFill>
          </a:endParaRPr>
        </a:p>
      </dgm:t>
    </dgm:pt>
    <dgm:pt modelId="{1E2C5DC1-D916-4BEE-9324-DADE10206889}" type="parTrans" cxnId="{87F23087-F208-4CE8-BF6D-B67155864F7A}">
      <dgm:prSet/>
      <dgm:spPr/>
      <dgm:t>
        <a:bodyPr/>
        <a:lstStyle/>
        <a:p>
          <a:endParaRPr lang="ru-RU"/>
        </a:p>
      </dgm:t>
    </dgm:pt>
    <dgm:pt modelId="{8B28B49B-DD07-415E-BF10-66864BF5A6F3}" type="sibTrans" cxnId="{87F23087-F208-4CE8-BF6D-B67155864F7A}">
      <dgm:prSet/>
      <dgm:spPr/>
      <dgm:t>
        <a:bodyPr/>
        <a:lstStyle/>
        <a:p>
          <a:endParaRPr lang="ru-RU"/>
        </a:p>
      </dgm:t>
    </dgm:pt>
    <dgm:pt modelId="{83B953C4-C351-4BB5-9E7F-5CCB9CAB181A}">
      <dgm:prSet phldrT="[Текст]" custT="1"/>
      <dgm:spPr/>
      <dgm:t>
        <a:bodyPr/>
        <a:lstStyle/>
        <a:p>
          <a:r>
            <a:rPr lang="ru-RU" sz="1800" dirty="0" smtClean="0"/>
            <a:t> Укрепление сотрудничества между образовательными организациями и участниками образовательных отношений.</a:t>
          </a:r>
          <a:endParaRPr lang="ru-RU" sz="1800" dirty="0"/>
        </a:p>
      </dgm:t>
    </dgm:pt>
    <dgm:pt modelId="{6CDBB823-1DB1-4FF2-B243-2CDCB2367064}" type="parTrans" cxnId="{E29A1014-3EC5-4128-8E16-4D9F1E3CAB57}">
      <dgm:prSet/>
      <dgm:spPr/>
      <dgm:t>
        <a:bodyPr/>
        <a:lstStyle/>
        <a:p>
          <a:endParaRPr lang="ru-RU"/>
        </a:p>
      </dgm:t>
    </dgm:pt>
    <dgm:pt modelId="{C72A03E0-E1D1-400A-ABF0-E2F480DD8F35}" type="sibTrans" cxnId="{E29A1014-3EC5-4128-8E16-4D9F1E3CAB57}">
      <dgm:prSet/>
      <dgm:spPr/>
      <dgm:t>
        <a:bodyPr/>
        <a:lstStyle/>
        <a:p>
          <a:endParaRPr lang="ru-RU"/>
        </a:p>
      </dgm:t>
    </dgm:pt>
    <dgm:pt modelId="{79DE7CDF-0647-408C-8EAC-AF88A14CCE35}">
      <dgm:prSet/>
      <dgm:spPr/>
      <dgm:t>
        <a:bodyPr/>
        <a:lstStyle/>
        <a:p>
          <a:endParaRPr lang="ru-RU" sz="1500" dirty="0"/>
        </a:p>
      </dgm:t>
    </dgm:pt>
    <dgm:pt modelId="{A8E1E165-6D17-4CCB-9E33-2B0DFC6C00F4}" type="parTrans" cxnId="{8163BDB5-F2F6-4603-98F9-6116A393E851}">
      <dgm:prSet/>
      <dgm:spPr/>
      <dgm:t>
        <a:bodyPr/>
        <a:lstStyle/>
        <a:p>
          <a:endParaRPr lang="ru-RU"/>
        </a:p>
      </dgm:t>
    </dgm:pt>
    <dgm:pt modelId="{8383CA07-AEB3-4D25-B028-4862DA56ECFE}" type="sibTrans" cxnId="{8163BDB5-F2F6-4603-98F9-6116A393E851}">
      <dgm:prSet/>
      <dgm:spPr/>
      <dgm:t>
        <a:bodyPr/>
        <a:lstStyle/>
        <a:p>
          <a:endParaRPr lang="ru-RU"/>
        </a:p>
      </dgm:t>
    </dgm:pt>
    <dgm:pt modelId="{5F8D17EC-EE37-42FD-BC87-11FE9602D17E}">
      <dgm:prSet custT="1"/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«Содружество взрослых и детей «Здоровье…»</a:t>
          </a:r>
        </a:p>
      </dgm:t>
    </dgm:pt>
    <dgm:pt modelId="{D449E365-FFE5-4302-9244-8C83C860FFAC}" type="parTrans" cxnId="{491920E4-E50C-4838-A274-5C869316ACB5}">
      <dgm:prSet/>
      <dgm:spPr/>
      <dgm:t>
        <a:bodyPr/>
        <a:lstStyle/>
        <a:p>
          <a:endParaRPr lang="ru-RU"/>
        </a:p>
      </dgm:t>
    </dgm:pt>
    <dgm:pt modelId="{1B9A1611-2D0A-4D8B-B6E6-2158F35D9BD8}" type="sibTrans" cxnId="{491920E4-E50C-4838-A274-5C869316ACB5}">
      <dgm:prSet/>
      <dgm:spPr/>
      <dgm:t>
        <a:bodyPr/>
        <a:lstStyle/>
        <a:p>
          <a:endParaRPr lang="ru-RU"/>
        </a:p>
      </dgm:t>
    </dgm:pt>
    <dgm:pt modelId="{7E4E113B-1695-45C5-9F8D-8EFA99200C3A}">
      <dgm:prSet custT="1"/>
      <dgm:spPr/>
      <dgm:t>
        <a:bodyPr/>
        <a:lstStyle/>
        <a:p>
          <a:r>
            <a:rPr lang="ru-RU" sz="1800" dirty="0" smtClean="0"/>
            <a:t>Форма взаимодействия, направленная на информационную </a:t>
          </a:r>
          <a:r>
            <a:rPr lang="ru-RU" sz="1800" dirty="0" smtClean="0"/>
            <a:t>популяризацию родителей </a:t>
          </a:r>
          <a:r>
            <a:rPr lang="ru-RU" sz="1800" dirty="0" smtClean="0"/>
            <a:t>и педагогов </a:t>
          </a:r>
          <a:r>
            <a:rPr lang="ru-RU" sz="1800" dirty="0" smtClean="0"/>
            <a:t>«успешный здоровый ребенок».</a:t>
          </a:r>
          <a:endParaRPr lang="ru-RU" sz="1800" dirty="0"/>
        </a:p>
      </dgm:t>
    </dgm:pt>
    <dgm:pt modelId="{3A9E1738-51FD-423F-B0C5-F4317EFE1B34}" type="parTrans" cxnId="{E6017D02-0885-433C-A29A-ED159937D7F7}">
      <dgm:prSet/>
      <dgm:spPr/>
      <dgm:t>
        <a:bodyPr/>
        <a:lstStyle/>
        <a:p>
          <a:endParaRPr lang="ru-RU"/>
        </a:p>
      </dgm:t>
    </dgm:pt>
    <dgm:pt modelId="{0530DC9D-1AFC-476F-8EBA-5112E5A37E1E}" type="sibTrans" cxnId="{E6017D02-0885-433C-A29A-ED159937D7F7}">
      <dgm:prSet/>
      <dgm:spPr/>
      <dgm:t>
        <a:bodyPr/>
        <a:lstStyle/>
        <a:p>
          <a:endParaRPr lang="ru-RU"/>
        </a:p>
      </dgm:t>
    </dgm:pt>
    <dgm:pt modelId="{006DD894-4D0A-4BEE-8553-92AEFD6A75A4}">
      <dgm:prSet custT="1"/>
      <dgm:spPr/>
      <dgm:t>
        <a:bodyPr/>
        <a:lstStyle/>
        <a:p>
          <a:endParaRPr lang="ru-RU" sz="1800" dirty="0"/>
        </a:p>
      </dgm:t>
    </dgm:pt>
    <dgm:pt modelId="{DF0B89A3-E56D-4C2D-9CE4-44CF8ED12686}" type="parTrans" cxnId="{B3208AC1-2D77-414B-A2D8-7D708EEF1AC7}">
      <dgm:prSet/>
      <dgm:spPr/>
      <dgm:t>
        <a:bodyPr/>
        <a:lstStyle/>
        <a:p>
          <a:endParaRPr lang="ru-RU"/>
        </a:p>
      </dgm:t>
    </dgm:pt>
    <dgm:pt modelId="{F8902B27-31EF-4FCE-9124-9EEC28B416D1}" type="sibTrans" cxnId="{B3208AC1-2D77-414B-A2D8-7D708EEF1AC7}">
      <dgm:prSet/>
      <dgm:spPr/>
      <dgm:t>
        <a:bodyPr/>
        <a:lstStyle/>
        <a:p>
          <a:endParaRPr lang="ru-RU"/>
        </a:p>
      </dgm:t>
    </dgm:pt>
    <dgm:pt modelId="{2ACB306F-6AED-40C9-99C4-71D6E8231CC7}">
      <dgm:prSet custT="1"/>
      <dgm:spPr/>
      <dgm:t>
        <a:bodyPr/>
        <a:lstStyle/>
        <a:p>
          <a:endParaRPr lang="ru-RU" sz="1800" dirty="0" smtClean="0"/>
        </a:p>
      </dgm:t>
    </dgm:pt>
    <dgm:pt modelId="{F32BB9E9-1633-4829-BC05-E6A55F585452}" type="parTrans" cxnId="{B571584C-9C90-4C94-BF7E-B706ED40C0FC}">
      <dgm:prSet/>
      <dgm:spPr/>
      <dgm:t>
        <a:bodyPr/>
        <a:lstStyle/>
        <a:p>
          <a:endParaRPr lang="ru-RU"/>
        </a:p>
      </dgm:t>
    </dgm:pt>
    <dgm:pt modelId="{697C22D8-C982-4E42-91B4-D24ABFFE5242}" type="sibTrans" cxnId="{B571584C-9C90-4C94-BF7E-B706ED40C0FC}">
      <dgm:prSet/>
      <dgm:spPr/>
      <dgm:t>
        <a:bodyPr/>
        <a:lstStyle/>
        <a:p>
          <a:endParaRPr lang="ru-RU"/>
        </a:p>
      </dgm:t>
    </dgm:pt>
    <dgm:pt modelId="{F81F2511-5E99-43F2-A41D-48E5BC780DEE}" type="pres">
      <dgm:prSet presAssocID="{0AD2B8DA-362B-419F-819C-B0028218EA6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CBC9CCC-28E6-4A94-911D-F62B634C03BF}" type="pres">
      <dgm:prSet presAssocID="{5F8D17EC-EE37-42FD-BC87-11FE9602D17E}" presName="linNode" presStyleCnt="0"/>
      <dgm:spPr/>
    </dgm:pt>
    <dgm:pt modelId="{C0840F62-4467-45F8-B94A-971887A902FC}" type="pres">
      <dgm:prSet presAssocID="{5F8D17EC-EE37-42FD-BC87-11FE9602D17E}" presName="parentShp" presStyleLbl="node1" presStyleIdx="0" presStyleCnt="2" custScaleX="885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168C20-05C8-4642-85B9-003C962E0114}" type="pres">
      <dgm:prSet presAssocID="{5F8D17EC-EE37-42FD-BC87-11FE9602D17E}" presName="childShp" presStyleLbl="bgAccFollowNode1" presStyleIdx="0" presStyleCnt="2" custScaleX="1095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8A2693-5BC5-48A2-87C4-0629767472B6}" type="pres">
      <dgm:prSet presAssocID="{1B9A1611-2D0A-4D8B-B6E6-2158F35D9BD8}" presName="spacing" presStyleCnt="0"/>
      <dgm:spPr/>
    </dgm:pt>
    <dgm:pt modelId="{B2A0865E-702D-441B-952A-E6FDD6A83792}" type="pres">
      <dgm:prSet presAssocID="{0ADFEC1C-930A-481F-9288-553BADBCD767}" presName="linNode" presStyleCnt="0"/>
      <dgm:spPr/>
    </dgm:pt>
    <dgm:pt modelId="{B8F074C4-A303-49BB-8609-3391722C614D}" type="pres">
      <dgm:prSet presAssocID="{0ADFEC1C-930A-481F-9288-553BADBCD767}" presName="parentShp" presStyleLbl="node1" presStyleIdx="1" presStyleCnt="2" custScaleX="856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4B2BB1-03D0-4BD2-9610-190FD92296EF}" type="pres">
      <dgm:prSet presAssocID="{0ADFEC1C-930A-481F-9288-553BADBCD767}" presName="childShp" presStyleLbl="bgAccFollowNode1" presStyleIdx="1" presStyleCnt="2" custScaleX="1106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9A1014-3EC5-4128-8E16-4D9F1E3CAB57}" srcId="{0ADFEC1C-930A-481F-9288-553BADBCD767}" destId="{83B953C4-C351-4BB5-9E7F-5CCB9CAB181A}" srcOrd="0" destOrd="0" parTransId="{6CDBB823-1DB1-4FF2-B243-2CDCB2367064}" sibTransId="{C72A03E0-E1D1-400A-ABF0-E2F480DD8F35}"/>
    <dgm:cxn modelId="{4CE9B57E-D003-43EA-BECD-7FD5B26AC011}" type="presOf" srcId="{5F8D17EC-EE37-42FD-BC87-11FE9602D17E}" destId="{C0840F62-4467-45F8-B94A-971887A902FC}" srcOrd="0" destOrd="0" presId="urn:microsoft.com/office/officeart/2005/8/layout/vList6"/>
    <dgm:cxn modelId="{86CA848F-8CE0-4D7C-B51F-D544293D7ACF}" type="presOf" srcId="{006DD894-4D0A-4BEE-8553-92AEFD6A75A4}" destId="{1E168C20-05C8-4642-85B9-003C962E0114}" srcOrd="0" destOrd="1" presId="urn:microsoft.com/office/officeart/2005/8/layout/vList6"/>
    <dgm:cxn modelId="{51A89413-D712-46D1-9BCE-B2037588D82D}" type="presOf" srcId="{79DE7CDF-0647-408C-8EAC-AF88A14CCE35}" destId="{8E4B2BB1-03D0-4BD2-9610-190FD92296EF}" srcOrd="0" destOrd="2" presId="urn:microsoft.com/office/officeart/2005/8/layout/vList6"/>
    <dgm:cxn modelId="{87F23087-F208-4CE8-BF6D-B67155864F7A}" srcId="{0AD2B8DA-362B-419F-819C-B0028218EA6D}" destId="{0ADFEC1C-930A-481F-9288-553BADBCD767}" srcOrd="1" destOrd="0" parTransId="{1E2C5DC1-D916-4BEE-9324-DADE10206889}" sibTransId="{8B28B49B-DD07-415E-BF10-66864BF5A6F3}"/>
    <dgm:cxn modelId="{B311F671-A6B1-4796-906A-29DABC2F5CB1}" type="presOf" srcId="{0AD2B8DA-362B-419F-819C-B0028218EA6D}" destId="{F81F2511-5E99-43F2-A41D-48E5BC780DEE}" srcOrd="0" destOrd="0" presId="urn:microsoft.com/office/officeart/2005/8/layout/vList6"/>
    <dgm:cxn modelId="{B571584C-9C90-4C94-BF7E-B706ED40C0FC}" srcId="{0ADFEC1C-930A-481F-9288-553BADBCD767}" destId="{2ACB306F-6AED-40C9-99C4-71D6E8231CC7}" srcOrd="1" destOrd="0" parTransId="{F32BB9E9-1633-4829-BC05-E6A55F585452}" sibTransId="{697C22D8-C982-4E42-91B4-D24ABFFE5242}"/>
    <dgm:cxn modelId="{E6017D02-0885-433C-A29A-ED159937D7F7}" srcId="{5F8D17EC-EE37-42FD-BC87-11FE9602D17E}" destId="{7E4E113B-1695-45C5-9F8D-8EFA99200C3A}" srcOrd="0" destOrd="0" parTransId="{3A9E1738-51FD-423F-B0C5-F4317EFE1B34}" sibTransId="{0530DC9D-1AFC-476F-8EBA-5112E5A37E1E}"/>
    <dgm:cxn modelId="{5CF79214-818B-401D-A751-2E54960BD318}" type="presOf" srcId="{7E4E113B-1695-45C5-9F8D-8EFA99200C3A}" destId="{1E168C20-05C8-4642-85B9-003C962E0114}" srcOrd="0" destOrd="0" presId="urn:microsoft.com/office/officeart/2005/8/layout/vList6"/>
    <dgm:cxn modelId="{491920E4-E50C-4838-A274-5C869316ACB5}" srcId="{0AD2B8DA-362B-419F-819C-B0028218EA6D}" destId="{5F8D17EC-EE37-42FD-BC87-11FE9602D17E}" srcOrd="0" destOrd="0" parTransId="{D449E365-FFE5-4302-9244-8C83C860FFAC}" sibTransId="{1B9A1611-2D0A-4D8B-B6E6-2158F35D9BD8}"/>
    <dgm:cxn modelId="{8163BDB5-F2F6-4603-98F9-6116A393E851}" srcId="{0ADFEC1C-930A-481F-9288-553BADBCD767}" destId="{79DE7CDF-0647-408C-8EAC-AF88A14CCE35}" srcOrd="2" destOrd="0" parTransId="{A8E1E165-6D17-4CCB-9E33-2B0DFC6C00F4}" sibTransId="{8383CA07-AEB3-4D25-B028-4862DA56ECFE}"/>
    <dgm:cxn modelId="{A53343CE-9B8A-4A18-B70F-2A3ECA6F15EB}" type="presOf" srcId="{83B953C4-C351-4BB5-9E7F-5CCB9CAB181A}" destId="{8E4B2BB1-03D0-4BD2-9610-190FD92296EF}" srcOrd="0" destOrd="0" presId="urn:microsoft.com/office/officeart/2005/8/layout/vList6"/>
    <dgm:cxn modelId="{B3208AC1-2D77-414B-A2D8-7D708EEF1AC7}" srcId="{5F8D17EC-EE37-42FD-BC87-11FE9602D17E}" destId="{006DD894-4D0A-4BEE-8553-92AEFD6A75A4}" srcOrd="1" destOrd="0" parTransId="{DF0B89A3-E56D-4C2D-9CE4-44CF8ED12686}" sibTransId="{F8902B27-31EF-4FCE-9124-9EEC28B416D1}"/>
    <dgm:cxn modelId="{0E3507CF-EB55-4DB4-A157-964399900710}" type="presOf" srcId="{0ADFEC1C-930A-481F-9288-553BADBCD767}" destId="{B8F074C4-A303-49BB-8609-3391722C614D}" srcOrd="0" destOrd="0" presId="urn:microsoft.com/office/officeart/2005/8/layout/vList6"/>
    <dgm:cxn modelId="{C9184FC9-7148-45BF-BFCE-BE70867E5DEF}" type="presOf" srcId="{2ACB306F-6AED-40C9-99C4-71D6E8231CC7}" destId="{8E4B2BB1-03D0-4BD2-9610-190FD92296EF}" srcOrd="0" destOrd="1" presId="urn:microsoft.com/office/officeart/2005/8/layout/vList6"/>
    <dgm:cxn modelId="{82CAE4CD-F1BE-427D-A4BC-BFE449837621}" type="presParOf" srcId="{F81F2511-5E99-43F2-A41D-48E5BC780DEE}" destId="{DCBC9CCC-28E6-4A94-911D-F62B634C03BF}" srcOrd="0" destOrd="0" presId="urn:microsoft.com/office/officeart/2005/8/layout/vList6"/>
    <dgm:cxn modelId="{A67C8309-8016-419D-81E6-E87161E1D1F0}" type="presParOf" srcId="{DCBC9CCC-28E6-4A94-911D-F62B634C03BF}" destId="{C0840F62-4467-45F8-B94A-971887A902FC}" srcOrd="0" destOrd="0" presId="urn:microsoft.com/office/officeart/2005/8/layout/vList6"/>
    <dgm:cxn modelId="{EF7436AC-0184-4988-B965-9A06D82650D2}" type="presParOf" srcId="{DCBC9CCC-28E6-4A94-911D-F62B634C03BF}" destId="{1E168C20-05C8-4642-85B9-003C962E0114}" srcOrd="1" destOrd="0" presId="urn:microsoft.com/office/officeart/2005/8/layout/vList6"/>
    <dgm:cxn modelId="{DD8B8BA0-46F2-4369-8B91-A018AC08256F}" type="presParOf" srcId="{F81F2511-5E99-43F2-A41D-48E5BC780DEE}" destId="{B68A2693-5BC5-48A2-87C4-0629767472B6}" srcOrd="1" destOrd="0" presId="urn:microsoft.com/office/officeart/2005/8/layout/vList6"/>
    <dgm:cxn modelId="{81512BCD-A764-463C-B48C-D5E24B597692}" type="presParOf" srcId="{F81F2511-5E99-43F2-A41D-48E5BC780DEE}" destId="{B2A0865E-702D-441B-952A-E6FDD6A83792}" srcOrd="2" destOrd="0" presId="urn:microsoft.com/office/officeart/2005/8/layout/vList6"/>
    <dgm:cxn modelId="{67F1038F-B97E-4236-8D93-F8FB9E938470}" type="presParOf" srcId="{B2A0865E-702D-441B-952A-E6FDD6A83792}" destId="{B8F074C4-A303-49BB-8609-3391722C614D}" srcOrd="0" destOrd="0" presId="urn:microsoft.com/office/officeart/2005/8/layout/vList6"/>
    <dgm:cxn modelId="{9352F55F-2523-4A59-A200-D7F1F983D42C}" type="presParOf" srcId="{B2A0865E-702D-441B-952A-E6FDD6A83792}" destId="{8E4B2BB1-03D0-4BD2-9610-190FD92296E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168C20-05C8-4642-85B9-003C962E0114}">
      <dsp:nvSpPr>
        <dsp:cNvPr id="0" name=""/>
        <dsp:cNvSpPr/>
      </dsp:nvSpPr>
      <dsp:spPr>
        <a:xfrm>
          <a:off x="4068778" y="159"/>
          <a:ext cx="7549540" cy="62130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Форма взаимодействия, направленная на информационную </a:t>
          </a:r>
          <a:r>
            <a:rPr lang="ru-RU" sz="1800" kern="1200" dirty="0" smtClean="0"/>
            <a:t>популяризацию родителей </a:t>
          </a:r>
          <a:r>
            <a:rPr lang="ru-RU" sz="1800" kern="1200" dirty="0" smtClean="0"/>
            <a:t>и педагогов </a:t>
          </a:r>
          <a:r>
            <a:rPr lang="ru-RU" sz="1800" kern="1200" dirty="0" smtClean="0"/>
            <a:t>«успешный здоровый ребенок».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</dsp:txBody>
      <dsp:txXfrm>
        <a:off x="4068778" y="77822"/>
        <a:ext cx="7316552" cy="465975"/>
      </dsp:txXfrm>
    </dsp:sp>
    <dsp:sp modelId="{C0840F62-4467-45F8-B94A-971887A902FC}">
      <dsp:nvSpPr>
        <dsp:cNvPr id="0" name=""/>
        <dsp:cNvSpPr/>
      </dsp:nvSpPr>
      <dsp:spPr>
        <a:xfrm>
          <a:off x="2180" y="159"/>
          <a:ext cx="4066598" cy="6213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«Содружество взрослых и детей «Здоровье…»</a:t>
          </a:r>
        </a:p>
      </dsp:txBody>
      <dsp:txXfrm>
        <a:off x="32509" y="30488"/>
        <a:ext cx="4005940" cy="560643"/>
      </dsp:txXfrm>
    </dsp:sp>
    <dsp:sp modelId="{8E4B2BB1-03D0-4BD2-9610-190FD92296EF}">
      <dsp:nvSpPr>
        <dsp:cNvPr id="0" name=""/>
        <dsp:cNvSpPr/>
      </dsp:nvSpPr>
      <dsp:spPr>
        <a:xfrm>
          <a:off x="3956108" y="683591"/>
          <a:ext cx="7662526" cy="62130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 Укрепление сотрудничества между образовательными организациями и участниками образовательных отношений.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 smtClean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/>
        </a:p>
      </dsp:txBody>
      <dsp:txXfrm>
        <a:off x="3956108" y="761254"/>
        <a:ext cx="7429538" cy="465975"/>
      </dsp:txXfrm>
    </dsp:sp>
    <dsp:sp modelId="{B8F074C4-A303-49BB-8609-3391722C614D}">
      <dsp:nvSpPr>
        <dsp:cNvPr id="0" name=""/>
        <dsp:cNvSpPr/>
      </dsp:nvSpPr>
      <dsp:spPr>
        <a:xfrm>
          <a:off x="1863" y="683591"/>
          <a:ext cx="3954244" cy="6213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Конкурс «Здоровье в объективе..»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solidFill>
                <a:schemeClr val="bg1"/>
              </a:solidFill>
            </a:rPr>
            <a:t>Челендж</a:t>
          </a:r>
          <a:r>
            <a:rPr lang="ru-RU" sz="1600" b="1" kern="1200" dirty="0" smtClean="0">
              <a:solidFill>
                <a:schemeClr val="bg1"/>
              </a:solidFill>
            </a:rPr>
            <a:t> «Делай как я»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32192" y="713920"/>
        <a:ext cx="3893586" cy="5606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A9C1E-7733-4344-A823-E6118787ECEF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84DDC-1D80-417A-8166-66BEE49FE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954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5B99-9128-4BBF-A9FB-68EAD7F78C5A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8094-7158-4B2C-BCBA-255915F21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31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5B99-9128-4BBF-A9FB-68EAD7F78C5A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8094-7158-4B2C-BCBA-255915F21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8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5B99-9128-4BBF-A9FB-68EAD7F78C5A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8094-7158-4B2C-BCBA-255915F21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689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60591" cy="1325563"/>
          </a:xfrm>
        </p:spPr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5B99-9128-4BBF-A9FB-68EAD7F78C5A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8094-7158-4B2C-BCBA-255915F2124D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500630C-BB24-4C29-9D4F-E0C4C89B7F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0" t="79239" r="4242" b="6720"/>
          <a:stretch/>
        </p:blipFill>
        <p:spPr>
          <a:xfrm>
            <a:off x="0" y="136525"/>
            <a:ext cx="10029825" cy="3524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FC45DA3-B8C3-41BE-954A-C212E7D518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" t="6320" r="66484" b="5219"/>
          <a:stretch/>
        </p:blipFill>
        <p:spPr>
          <a:xfrm>
            <a:off x="10498791" y="136525"/>
            <a:ext cx="1607483" cy="15541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3FEA862-C4E2-456A-8838-3DDF90573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0" t="79239" r="4242" b="6720"/>
          <a:stretch/>
        </p:blipFill>
        <p:spPr>
          <a:xfrm>
            <a:off x="0" y="6369050"/>
            <a:ext cx="1219200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00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5B99-9128-4BBF-A9FB-68EAD7F78C5A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8094-7158-4B2C-BCBA-255915F21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02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5B99-9128-4BBF-A9FB-68EAD7F78C5A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8094-7158-4B2C-BCBA-255915F21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293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5B99-9128-4BBF-A9FB-68EAD7F78C5A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8094-7158-4B2C-BCBA-255915F21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055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5B99-9128-4BBF-A9FB-68EAD7F78C5A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8094-7158-4B2C-BCBA-255915F21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93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5B99-9128-4BBF-A9FB-68EAD7F78C5A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8094-7158-4B2C-BCBA-255915F21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852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5B99-9128-4BBF-A9FB-68EAD7F78C5A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8094-7158-4B2C-BCBA-255915F21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065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5B99-9128-4BBF-A9FB-68EAD7F78C5A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8094-7158-4B2C-BCBA-255915F21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12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A5B99-9128-4BBF-A9FB-68EAD7F78C5A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48094-7158-4B2C-BCBA-255915F21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349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8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1.jpe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used.ru/irk-mdou176/" TargetMode="External"/><Relationship Id="rId2" Type="http://schemas.openxmlformats.org/officeDocument/2006/relationships/hyperlink" Target="mailto:mdou176@bk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9810" y="3811030"/>
            <a:ext cx="11711354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Публичный отчёт о деятельности </a:t>
            </a:r>
            <a:r>
              <a:rPr lang="ru-RU" sz="2800" b="1" dirty="0" smtClean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муниципальной </a:t>
            </a:r>
            <a:r>
              <a:rPr lang="ru-RU" sz="28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ресурсной площадки </a:t>
            </a:r>
            <a:r>
              <a:rPr lang="ru-RU" sz="2800" b="1" dirty="0" smtClean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МБДОУ </a:t>
            </a:r>
            <a:r>
              <a:rPr lang="ru-RU" sz="28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г. Иркутска детского сада №176 </a:t>
            </a:r>
            <a:endParaRPr lang="ru-RU" sz="28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lvl="0" algn="ctr"/>
            <a:r>
              <a:rPr lang="ru-RU" sz="2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  теме:  «Преемственность ДОО и начальной школы </a:t>
            </a:r>
            <a:endParaRPr lang="ru-RU" sz="2600" b="1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lvl="0" algn="ctr"/>
            <a:r>
              <a:rPr lang="ru-RU" sz="2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 </a:t>
            </a:r>
            <a:r>
              <a:rPr lang="ru-RU" sz="2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здоровьесбережению</a:t>
            </a:r>
            <a:r>
              <a:rPr lang="ru-RU" sz="2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в рамках ФГОС </a:t>
            </a:r>
            <a:r>
              <a:rPr lang="ru-RU" sz="2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ДО» </a:t>
            </a:r>
          </a:p>
          <a:p>
            <a:pPr lvl="0" algn="ctr"/>
            <a:r>
              <a:rPr lang="ru-RU" sz="26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 </a:t>
            </a:r>
            <a:r>
              <a:rPr lang="ru-RU" sz="2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2020-2021 учебный год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E1E21315-AC0A-4E16-8AC7-6A91DEBAF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24749" y="6095197"/>
            <a:ext cx="4509025" cy="561975"/>
          </a:xfrm>
        </p:spPr>
        <p:txBody>
          <a:bodyPr>
            <a:normAutofit fontScale="62500" lnSpcReduction="20000"/>
          </a:bodyPr>
          <a:lstStyle/>
          <a:p>
            <a:pPr algn="l">
              <a:lnSpc>
                <a:spcPct val="100000"/>
              </a:lnSpc>
            </a:pPr>
            <a:r>
              <a:rPr lang="ru-RU" sz="1900" b="1" dirty="0">
                <a:solidFill>
                  <a:srgbClr val="002060"/>
                </a:solidFill>
              </a:rPr>
              <a:t>Мария </a:t>
            </a:r>
            <a:r>
              <a:rPr lang="ru-RU" sz="2300" b="1" dirty="0">
                <a:solidFill>
                  <a:srgbClr val="002060"/>
                </a:solidFill>
              </a:rPr>
              <a:t>Николаевна </a:t>
            </a:r>
            <a:r>
              <a:rPr lang="ru-RU" sz="2300" b="1" dirty="0" err="1">
                <a:solidFill>
                  <a:srgbClr val="002060"/>
                </a:solidFill>
              </a:rPr>
              <a:t>Батюк</a:t>
            </a:r>
            <a:r>
              <a:rPr lang="ru-RU" sz="2300" b="1" dirty="0">
                <a:solidFill>
                  <a:srgbClr val="002060"/>
                </a:solidFill>
              </a:rPr>
              <a:t>, </a:t>
            </a:r>
            <a:r>
              <a:rPr lang="ru-RU" sz="2300" b="1" dirty="0" smtClean="0">
                <a:solidFill>
                  <a:srgbClr val="002060"/>
                </a:solidFill>
              </a:rPr>
              <a:t>заведующий</a:t>
            </a:r>
          </a:p>
          <a:p>
            <a:pPr algn="l">
              <a:lnSpc>
                <a:spcPct val="100000"/>
              </a:lnSpc>
            </a:pPr>
            <a:r>
              <a:rPr lang="ru-RU" sz="2300" b="1" dirty="0" smtClean="0">
                <a:solidFill>
                  <a:srgbClr val="002060"/>
                </a:solidFill>
              </a:rPr>
              <a:t>Ирина Валерьевна Андриевская, </a:t>
            </a:r>
            <a:r>
              <a:rPr lang="ru-RU" sz="2300" b="1" dirty="0" err="1" smtClean="0">
                <a:solidFill>
                  <a:srgbClr val="002060"/>
                </a:solidFill>
              </a:rPr>
              <a:t>ст.воспитатель</a:t>
            </a:r>
            <a:endParaRPr lang="ru-RU" sz="2300" b="1" dirty="0" smtClean="0">
              <a:solidFill>
                <a:srgbClr val="002060"/>
              </a:solidFill>
            </a:endParaRPr>
          </a:p>
          <a:p>
            <a:pPr algn="l"/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" t="1533" r="1789" b="4060"/>
          <a:stretch/>
        </p:blipFill>
        <p:spPr>
          <a:xfrm>
            <a:off x="1126115" y="106818"/>
            <a:ext cx="9555283" cy="3704212"/>
          </a:xfrm>
          <a:prstGeom prst="rect">
            <a:avLst/>
          </a:prstGeom>
        </p:spPr>
      </p:pic>
      <p:sp>
        <p:nvSpPr>
          <p:cNvPr id="6" name="Подзаголовок 4">
            <a:extLst>
              <a:ext uri="{FF2B5EF4-FFF2-40B4-BE49-F238E27FC236}">
                <a16:creationId xmlns:a16="http://schemas.microsoft.com/office/drawing/2014/main" xmlns="" id="{E1E21315-AC0A-4E16-8AC7-6A91DEBAF51C}"/>
              </a:ext>
            </a:extLst>
          </p:cNvPr>
          <p:cNvSpPr txBox="1">
            <a:spLocks/>
          </p:cNvSpPr>
          <p:nvPr/>
        </p:nvSpPr>
        <p:spPr>
          <a:xfrm>
            <a:off x="476040" y="6456345"/>
            <a:ext cx="2141378" cy="40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200" dirty="0" smtClean="0">
                <a:solidFill>
                  <a:srgbClr val="0070C0"/>
                </a:solidFill>
              </a:rPr>
              <a:t>24-26 мая 2021 года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3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64" t="32008" r="3701" b="31440"/>
          <a:stretch/>
        </p:blipFill>
        <p:spPr bwMode="auto">
          <a:xfrm>
            <a:off x="1" y="3837709"/>
            <a:ext cx="3524272" cy="2493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00DE90B-C862-43BC-B12A-8F80AEAFD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746" y="365126"/>
            <a:ext cx="4569046" cy="4384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+mn-lt"/>
              </a:rPr>
              <a:t>2020-2021 учебный год</a:t>
            </a:r>
            <a:endParaRPr lang="ru-RU" sz="3200" dirty="0">
              <a:solidFill>
                <a:srgbClr val="660066"/>
              </a:solidFill>
              <a:latin typeface="+mn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3" r="7361" b="21213"/>
          <a:stretch/>
        </p:blipFill>
        <p:spPr bwMode="auto">
          <a:xfrm>
            <a:off x="3524272" y="3311205"/>
            <a:ext cx="8667728" cy="3546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" t="29263" r="39837" b="15909"/>
          <a:stretch/>
        </p:blipFill>
        <p:spPr bwMode="auto">
          <a:xfrm>
            <a:off x="0" y="110836"/>
            <a:ext cx="6013662" cy="333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8" t="38447" r="27379" b="39583"/>
          <a:stretch/>
        </p:blipFill>
        <p:spPr bwMode="auto">
          <a:xfrm>
            <a:off x="6013661" y="983642"/>
            <a:ext cx="2969035" cy="21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5"/>
          <a:srcRect l="22689" t="3305" r="7552" b="22012"/>
          <a:stretch/>
        </p:blipFill>
        <p:spPr>
          <a:xfrm>
            <a:off x="9301090" y="1662545"/>
            <a:ext cx="2757056" cy="1648660"/>
          </a:xfrm>
          <a:prstGeom prst="rect">
            <a:avLst/>
          </a:prstGeom>
        </p:spPr>
      </p:pic>
      <p:pic>
        <p:nvPicPr>
          <p:cNvPr id="13" name="Рисунок 1" descr="логотип 3 (1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697978" cy="6650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77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/>
          <p:nvPr/>
        </p:nvPicPr>
        <p:blipFill rotWithShape="1">
          <a:blip r:embed="rId2"/>
          <a:srcRect l="19871" t="4559" r="18282" b="13674"/>
          <a:stretch/>
        </p:blipFill>
        <p:spPr bwMode="auto">
          <a:xfrm>
            <a:off x="183102" y="4571234"/>
            <a:ext cx="2687782" cy="21857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439" y="52598"/>
            <a:ext cx="4191000" cy="55418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660066"/>
                </a:solidFill>
                <a:latin typeface="+mn-lt"/>
              </a:rPr>
              <a:t>Мероприятия МРП</a:t>
            </a:r>
            <a:endParaRPr lang="ru-RU" sz="2800" dirty="0">
              <a:solidFill>
                <a:srgbClr val="660066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1" t="37878" r="18328" b="4167"/>
          <a:stretch/>
        </p:blipFill>
        <p:spPr bwMode="auto">
          <a:xfrm>
            <a:off x="0" y="554182"/>
            <a:ext cx="6683878" cy="4017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6" t="12879" r="8850" b="12121"/>
          <a:stretch/>
        </p:blipFill>
        <p:spPr bwMode="auto">
          <a:xfrm>
            <a:off x="7016536" y="1688648"/>
            <a:ext cx="5141620" cy="2675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3" t="14109" r="6130" b="10701"/>
          <a:stretch/>
        </p:blipFill>
        <p:spPr bwMode="auto">
          <a:xfrm>
            <a:off x="6248399" y="329689"/>
            <a:ext cx="3338947" cy="1758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8"/>
          <a:srcRect l="22564" t="15499" r="46154" b="7426"/>
          <a:stretch/>
        </p:blipFill>
        <p:spPr bwMode="auto">
          <a:xfrm>
            <a:off x="8117545" y="4163001"/>
            <a:ext cx="1859280" cy="2694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2" t="21023" r="26314" b="12500"/>
          <a:stretch/>
        </p:blipFill>
        <p:spPr bwMode="auto">
          <a:xfrm>
            <a:off x="10025636" y="4163001"/>
            <a:ext cx="1978737" cy="272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5" t="29016" r="30679" b="29924"/>
          <a:stretch/>
        </p:blipFill>
        <p:spPr bwMode="auto">
          <a:xfrm>
            <a:off x="3341939" y="4189925"/>
            <a:ext cx="4569006" cy="266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" descr="логотип 3 (1)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98"/>
            <a:ext cx="748145" cy="7128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1816205" y="6276975"/>
            <a:ext cx="1736619" cy="4800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solidFill>
                  <a:srgbClr val="3333CC"/>
                </a:solidFill>
                <a:latin typeface="+mn-lt"/>
              </a:rPr>
              <a:t>704 родителя: </a:t>
            </a:r>
          </a:p>
          <a:p>
            <a:r>
              <a:rPr lang="ru-RU" sz="1600" dirty="0" smtClean="0">
                <a:solidFill>
                  <a:srgbClr val="3333CC"/>
                </a:solidFill>
                <a:latin typeface="+mn-lt"/>
              </a:rPr>
              <a:t>80% ДОУ и 20% СОШ</a:t>
            </a:r>
            <a:endParaRPr lang="ru-RU" sz="1600" dirty="0">
              <a:solidFill>
                <a:srgbClr val="3333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62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5527" y="557022"/>
            <a:ext cx="5721928" cy="6162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6291" y="0"/>
            <a:ext cx="4946073" cy="55702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660066"/>
                </a:solidFill>
                <a:latin typeface="+mn-lt"/>
              </a:rPr>
              <a:t>Продукт деятельности МРП</a:t>
            </a:r>
            <a:endParaRPr lang="ru-RU" sz="2800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8655" y="960889"/>
            <a:ext cx="550036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МЕТОДИЧЕСКИЕ  РЕКОМЕНДАЦИИ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«Система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здоровьсебережения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детей дошкольного возраста и младшего школьного возраста»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4" t="20454" r="18754" b="7954"/>
          <a:stretch/>
        </p:blipFill>
        <p:spPr bwMode="auto">
          <a:xfrm>
            <a:off x="318655" y="1884219"/>
            <a:ext cx="5500367" cy="46412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3" t="6250" r="15559" b="10796"/>
          <a:stretch/>
        </p:blipFill>
        <p:spPr bwMode="auto">
          <a:xfrm>
            <a:off x="0" y="5399988"/>
            <a:ext cx="2140415" cy="145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2" t="4014" r="15520" b="1761"/>
          <a:stretch/>
        </p:blipFill>
        <p:spPr bwMode="auto">
          <a:xfrm>
            <a:off x="5957455" y="565805"/>
            <a:ext cx="4544290" cy="317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1" r="16138" b="7117"/>
          <a:stretch/>
        </p:blipFill>
        <p:spPr bwMode="auto">
          <a:xfrm>
            <a:off x="6082145" y="2316664"/>
            <a:ext cx="5999019" cy="448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" descr="логотип 3 (1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7" y="0"/>
            <a:ext cx="859129" cy="8185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37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924915" y="94964"/>
            <a:ext cx="4946073" cy="55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solidFill>
                  <a:srgbClr val="660066"/>
                </a:solidFill>
                <a:latin typeface="+mn-lt"/>
              </a:rPr>
              <a:t>Продукт деятельности МРП</a:t>
            </a:r>
            <a:endParaRPr lang="ru-RU" sz="2800" dirty="0">
              <a:solidFill>
                <a:srgbClr val="660066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6735" r="20327" b="4664"/>
          <a:stretch/>
        </p:blipFill>
        <p:spPr bwMode="auto">
          <a:xfrm>
            <a:off x="57815" y="504346"/>
            <a:ext cx="5685760" cy="561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735460" y="3455652"/>
            <a:ext cx="3100456" cy="2862322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ВИДЕОУРОКИ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Игры и упражнения на коррекцию речи и движений;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Игры с озвучивающими жестами;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Упражнения на дыхание;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Упражнения на артикуляцию;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Игровой самомассаж.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388387" y="1633493"/>
            <a:ext cx="362296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4376"/>
                </a:solidFill>
              </a:rPr>
              <a:t>Педагоги НОО</a:t>
            </a:r>
          </a:p>
          <a:p>
            <a:r>
              <a:rPr lang="ru-RU" b="1" dirty="0" smtClean="0">
                <a:solidFill>
                  <a:srgbClr val="004376"/>
                </a:solidFill>
              </a:rPr>
              <a:t>«Детский </a:t>
            </a:r>
            <a:r>
              <a:rPr lang="ru-RU" b="1" dirty="0">
                <a:solidFill>
                  <a:srgbClr val="004376"/>
                </a:solidFill>
              </a:rPr>
              <a:t>сад-Начальная школа. Подвижные игры и физкультминутки в начальной школе в рамках преемственности </a:t>
            </a:r>
            <a:r>
              <a:rPr lang="ru-RU" b="1" dirty="0" err="1">
                <a:solidFill>
                  <a:srgbClr val="004376"/>
                </a:solidFill>
              </a:rPr>
              <a:t>здоровьесберегающих</a:t>
            </a:r>
            <a:r>
              <a:rPr lang="ru-RU" b="1" dirty="0">
                <a:solidFill>
                  <a:srgbClr val="004376"/>
                </a:solidFill>
              </a:rPr>
              <a:t> технологий</a:t>
            </a:r>
            <a:r>
              <a:rPr lang="ru-RU" b="1" dirty="0" smtClean="0">
                <a:solidFill>
                  <a:srgbClr val="004376"/>
                </a:solidFill>
              </a:rPr>
              <a:t>»; </a:t>
            </a:r>
          </a:p>
          <a:p>
            <a:r>
              <a:rPr lang="ru-RU" b="1" dirty="0">
                <a:solidFill>
                  <a:srgbClr val="004376"/>
                </a:solidFill>
              </a:rPr>
              <a:t>«Речевая готовность детей к школе</a:t>
            </a:r>
            <a:r>
              <a:rPr lang="ru-RU" b="1" dirty="0" smtClean="0">
                <a:solidFill>
                  <a:srgbClr val="004376"/>
                </a:solidFill>
              </a:rPr>
              <a:t>»; </a:t>
            </a:r>
          </a:p>
          <a:p>
            <a:r>
              <a:rPr lang="ru-RU" b="1" dirty="0" smtClean="0">
                <a:solidFill>
                  <a:srgbClr val="004376"/>
                </a:solidFill>
              </a:rPr>
              <a:t>«</a:t>
            </a:r>
            <a:r>
              <a:rPr lang="ru-RU" b="1" dirty="0">
                <a:solidFill>
                  <a:srgbClr val="004376"/>
                </a:solidFill>
              </a:rPr>
              <a:t>Особенности физической и психологической готовности ребенка к школе</a:t>
            </a:r>
            <a:r>
              <a:rPr lang="ru-RU" b="1" dirty="0" smtClean="0">
                <a:solidFill>
                  <a:srgbClr val="004376"/>
                </a:solidFill>
              </a:rPr>
              <a:t>»; </a:t>
            </a:r>
          </a:p>
          <a:p>
            <a:r>
              <a:rPr lang="ru-RU" b="1" dirty="0" smtClean="0">
                <a:solidFill>
                  <a:srgbClr val="004376"/>
                </a:solidFill>
              </a:rPr>
              <a:t>«Наблюдения </a:t>
            </a:r>
            <a:r>
              <a:rPr lang="ru-RU" b="1" dirty="0">
                <a:solidFill>
                  <a:srgbClr val="004376"/>
                </a:solidFill>
              </a:rPr>
              <a:t>над особенностями</a:t>
            </a:r>
          </a:p>
          <a:p>
            <a:r>
              <a:rPr lang="ru-RU" b="1" dirty="0">
                <a:solidFill>
                  <a:srgbClr val="004376"/>
                </a:solidFill>
              </a:rPr>
              <a:t>современных </a:t>
            </a:r>
            <a:r>
              <a:rPr lang="ru-RU" b="1" dirty="0" smtClean="0">
                <a:solidFill>
                  <a:srgbClr val="004376"/>
                </a:solidFill>
              </a:rPr>
              <a:t>детей»;</a:t>
            </a:r>
          </a:p>
          <a:p>
            <a:r>
              <a:rPr lang="ru-RU" b="1" dirty="0">
                <a:solidFill>
                  <a:srgbClr val="004376"/>
                </a:solidFill>
              </a:rPr>
              <a:t>«Проблемы </a:t>
            </a:r>
            <a:r>
              <a:rPr lang="ru-RU" b="1" dirty="0" err="1">
                <a:solidFill>
                  <a:srgbClr val="004376"/>
                </a:solidFill>
              </a:rPr>
              <a:t>здоровьесбережения</a:t>
            </a:r>
            <a:r>
              <a:rPr lang="ru-RU" b="1" dirty="0">
                <a:solidFill>
                  <a:srgbClr val="004376"/>
                </a:solidFill>
              </a:rPr>
              <a:t> при ознакомлении детей </a:t>
            </a:r>
            <a:r>
              <a:rPr lang="ru-RU" b="1" dirty="0" smtClean="0">
                <a:solidFill>
                  <a:srgbClr val="004376"/>
                </a:solidFill>
              </a:rPr>
              <a:t>с </a:t>
            </a:r>
            <a:r>
              <a:rPr lang="ru-RU" b="1" dirty="0">
                <a:solidFill>
                  <a:srgbClr val="004376"/>
                </a:solidFill>
              </a:rPr>
              <a:t>информационной безопасностью</a:t>
            </a:r>
            <a:r>
              <a:rPr lang="ru-RU" b="1" dirty="0" smtClean="0">
                <a:solidFill>
                  <a:srgbClr val="004376"/>
                </a:solidFill>
              </a:rPr>
              <a:t>!» и т.д.</a:t>
            </a:r>
            <a:endParaRPr lang="ru-RU" b="1" dirty="0">
              <a:solidFill>
                <a:srgbClr val="004376"/>
              </a:solidFill>
            </a:endParaRPr>
          </a:p>
        </p:txBody>
      </p:sp>
      <p:pic>
        <p:nvPicPr>
          <p:cNvPr id="13" name="Рисунок 1" descr="логотип 3 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3" y="196804"/>
            <a:ext cx="865910" cy="8250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44" b="30417"/>
          <a:stretch/>
        </p:blipFill>
        <p:spPr bwMode="auto">
          <a:xfrm>
            <a:off x="5835916" y="3455652"/>
            <a:ext cx="2552471" cy="164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" t="4167" r="36328" b="30833"/>
          <a:stretch/>
        </p:blipFill>
        <p:spPr bwMode="auto">
          <a:xfrm>
            <a:off x="5827456" y="1762125"/>
            <a:ext cx="2471707" cy="169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052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театральный кружок 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2099" y="1480359"/>
            <a:ext cx="8239125" cy="4601354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67345" y="278511"/>
            <a:ext cx="8110105" cy="11788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solidFill>
                  <a:srgbClr val="660066"/>
                </a:solidFill>
                <a:latin typeface="+mn-lt"/>
              </a:rPr>
              <a:t>Фрагменты ВИДЕОУРОКОВ</a:t>
            </a:r>
            <a:endParaRPr lang="ru-RU" sz="2800" dirty="0">
              <a:solidFill>
                <a:srgbClr val="660066"/>
              </a:solidFill>
              <a:latin typeface="+mn-lt"/>
            </a:endParaRPr>
          </a:p>
          <a:p>
            <a:r>
              <a:rPr lang="ru-RU" sz="2800" dirty="0">
                <a:solidFill>
                  <a:srgbClr val="660066"/>
                </a:solidFill>
                <a:latin typeface="+mn-lt"/>
              </a:rPr>
              <a:t>Игры и упражнения на коррекцию речи и движений;</a:t>
            </a:r>
          </a:p>
          <a:p>
            <a:r>
              <a:rPr lang="ru-RU" sz="2800" dirty="0">
                <a:solidFill>
                  <a:srgbClr val="660066"/>
                </a:solidFill>
                <a:latin typeface="+mn-lt"/>
              </a:rPr>
              <a:t>Игры с озвучивающими жестами;</a:t>
            </a:r>
          </a:p>
        </p:txBody>
      </p:sp>
    </p:spTree>
    <p:extLst>
      <p:ext uri="{BB962C8B-B14F-4D97-AF65-F5344CB8AC3E}">
        <p14:creationId xmlns:p14="http://schemas.microsoft.com/office/powerpoint/2010/main" val="33697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доровьесберегающие игры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2976" y="1457325"/>
            <a:ext cx="8153400" cy="4553478"/>
          </a:xfrm>
        </p:spPr>
      </p:pic>
      <p:pic>
        <p:nvPicPr>
          <p:cNvPr id="5" name="театральный кружок 2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4088" y="3394075"/>
            <a:ext cx="122237" cy="68263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67345" y="278511"/>
            <a:ext cx="8110105" cy="11788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solidFill>
                  <a:srgbClr val="660066"/>
                </a:solidFill>
                <a:latin typeface="+mn-lt"/>
              </a:rPr>
              <a:t>Фрагменты ВИДЕОУРОКОВ</a:t>
            </a:r>
            <a:endParaRPr lang="ru-RU" sz="2800" dirty="0">
              <a:solidFill>
                <a:srgbClr val="660066"/>
              </a:solidFill>
              <a:latin typeface="+mn-lt"/>
            </a:endParaRPr>
          </a:p>
          <a:p>
            <a:r>
              <a:rPr lang="ru-RU" sz="2800" dirty="0">
                <a:solidFill>
                  <a:srgbClr val="660066"/>
                </a:solidFill>
                <a:latin typeface="+mn-lt"/>
              </a:rPr>
              <a:t>Игры и упражнения на коррекцию речи и движений;</a:t>
            </a:r>
          </a:p>
          <a:p>
            <a:r>
              <a:rPr lang="ru-RU" sz="2800" dirty="0">
                <a:solidFill>
                  <a:srgbClr val="660066"/>
                </a:solidFill>
                <a:latin typeface="+mn-lt"/>
              </a:rPr>
              <a:t>Игры с озвучивающими жестами;</a:t>
            </a:r>
          </a:p>
        </p:txBody>
      </p:sp>
    </p:spTree>
    <p:extLst>
      <p:ext uri="{BB962C8B-B14F-4D97-AF65-F5344CB8AC3E}">
        <p14:creationId xmlns:p14="http://schemas.microsoft.com/office/powerpoint/2010/main" val="124814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967345" y="278511"/>
            <a:ext cx="4946073" cy="55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solidFill>
                  <a:srgbClr val="660066"/>
                </a:solidFill>
                <a:latin typeface="+mn-lt"/>
              </a:rPr>
              <a:t>Перспективы развития деятельности МРП</a:t>
            </a:r>
            <a:endParaRPr lang="ru-RU" sz="2800" dirty="0">
              <a:solidFill>
                <a:srgbClr val="660066"/>
              </a:solidFill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6" t="27386" r="30831" b="30682"/>
          <a:stretch/>
        </p:blipFill>
        <p:spPr bwMode="auto">
          <a:xfrm>
            <a:off x="5852970" y="1523554"/>
            <a:ext cx="5937248" cy="334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8" t="20454" r="18009" b="13636"/>
          <a:stretch/>
        </p:blipFill>
        <p:spPr bwMode="auto">
          <a:xfrm>
            <a:off x="158339" y="835534"/>
            <a:ext cx="5694632" cy="440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1" descr="логотип 3 (1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4" y="277091"/>
            <a:ext cx="859129" cy="8185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3042077"/>
              </p:ext>
            </p:extLst>
          </p:nvPr>
        </p:nvGraphicFramePr>
        <p:xfrm>
          <a:off x="381000" y="5244282"/>
          <a:ext cx="11620499" cy="1305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3832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856034" y="2636195"/>
            <a:ext cx="10672285" cy="3295085"/>
          </a:xfrm>
          <a:prstGeom prst="roundRect">
            <a:avLst>
              <a:gd name="adj" fmla="val 6719"/>
            </a:avLst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88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+mn-lt"/>
              </a:rPr>
              <a:t>контакты</a:t>
            </a:r>
            <a:endParaRPr lang="ru-RU" sz="32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5" name="Объект 4"/>
          <p:cNvSpPr txBox="1">
            <a:spLocks noGrp="1"/>
          </p:cNvSpPr>
          <p:nvPr>
            <p:ph idx="1"/>
          </p:nvPr>
        </p:nvSpPr>
        <p:spPr>
          <a:xfrm>
            <a:off x="838200" y="2703187"/>
            <a:ext cx="10515600" cy="2596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3" tIns="71433" rIns="71433" bIns="71433" numCol="1" spcCol="38100" rtlCol="0" anchor="ctr">
            <a:spAutoFit/>
          </a:bodyPr>
          <a:lstStyle/>
          <a:p>
            <a:pPr algn="l"/>
            <a:r>
              <a:rPr lang="ru-RU" dirty="0"/>
              <a:t>МБДОУ </a:t>
            </a:r>
            <a:r>
              <a:rPr lang="ru-RU" dirty="0" err="1"/>
              <a:t>г.Иркутска</a:t>
            </a:r>
            <a:r>
              <a:rPr lang="ru-RU" dirty="0"/>
              <a:t> детский сад № 176,</a:t>
            </a:r>
          </a:p>
          <a:p>
            <a:pPr marL="0" indent="0">
              <a:buNone/>
            </a:pPr>
            <a:r>
              <a:rPr lang="ru-RU" dirty="0"/>
              <a:t>664056, г. Иркутск, ул. Мухиной, 20/1, 	</a:t>
            </a:r>
            <a:r>
              <a:rPr lang="ru-RU" dirty="0">
                <a:hlinkClick r:id="rId2"/>
              </a:rPr>
              <a:t>mdou176@bk.ru</a:t>
            </a:r>
            <a:r>
              <a:rPr lang="ru-RU" dirty="0"/>
              <a:t> , </a:t>
            </a:r>
            <a:r>
              <a:rPr lang="ru-RU" dirty="0">
                <a:hlinkClick r:id="rId3"/>
              </a:rPr>
              <a:t>https://</a:t>
            </a:r>
            <a:r>
              <a:rPr lang="ru-RU" dirty="0" smtClean="0">
                <a:hlinkClick r:id="rId3"/>
              </a:rPr>
              <a:t>rused.ru/irk-mdou176/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en-US" u="sng" dirty="0" smtClean="0">
                <a:solidFill>
                  <a:srgbClr val="0070C0"/>
                </a:solidFill>
              </a:rPr>
              <a:t>https</a:t>
            </a:r>
            <a:r>
              <a:rPr lang="en-US" u="sng" dirty="0">
                <a:solidFill>
                  <a:srgbClr val="0070C0"/>
                </a:solidFill>
              </a:rPr>
              <a:t>://clck.ru/UsPmF</a:t>
            </a:r>
            <a:r>
              <a:rPr lang="ru-RU" u="sng" dirty="0" smtClean="0">
                <a:solidFill>
                  <a:srgbClr val="0070C0"/>
                </a:solidFill>
              </a:rPr>
              <a:t> 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1" descr="логотип 3 (1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4" y="277091"/>
            <a:ext cx="859129" cy="8185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0115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254</Words>
  <Application>Microsoft Office PowerPoint</Application>
  <PresentationFormat>Произвольный</PresentationFormat>
  <Paragraphs>44</Paragraphs>
  <Slides>9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2020-2021 учебный год</vt:lpstr>
      <vt:lpstr>Мероприятия МРП</vt:lpstr>
      <vt:lpstr>Продукт деятельности МРП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Воропаева Е.А.</dc:creator>
  <cp:lastModifiedBy>1</cp:lastModifiedBy>
  <cp:revision>45</cp:revision>
  <dcterms:created xsi:type="dcterms:W3CDTF">2020-05-19T06:13:41Z</dcterms:created>
  <dcterms:modified xsi:type="dcterms:W3CDTF">2021-05-18T03:22:42Z</dcterms:modified>
</cp:coreProperties>
</file>