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1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4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5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9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7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3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4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6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5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7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FE34-F8C4-45A3-968E-3DEECCE7EE03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4816-F24F-42E4-83EB-0DD491B96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160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4128" y="2424288"/>
            <a:ext cx="898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latin typeface="SputnikDisplay" panose="02000803000000020004" pitchFamily="50" charset="-52"/>
              </a:rPr>
              <a:t>Августовские педагогические совещания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168" y="264408"/>
            <a:ext cx="1738777" cy="15683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59" y="498697"/>
            <a:ext cx="2420347" cy="109980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62806" y="573563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SputnikDisplay" panose="02000803000000020004" pitchFamily="50" charset="-52"/>
              </a:rPr>
              <a:t>2023 г.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C1445485-1C85-4404-87CC-94C0909F2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032" y="4192515"/>
            <a:ext cx="10627742" cy="1655762"/>
          </a:xfrm>
        </p:spPr>
        <p:txBody>
          <a:bodyPr/>
          <a:lstStyle/>
          <a:p>
            <a:r>
              <a:rPr lang="ru-RU" b="1" i="1" dirty="0"/>
              <a:t>«Стратегические общенациональные приоритеты.</a:t>
            </a:r>
            <a:endParaRPr lang="ru-RU" dirty="0"/>
          </a:p>
          <a:p>
            <a:r>
              <a:rPr lang="ru-RU" b="1" i="1" dirty="0"/>
              <a:t>Ориентиры устойчивого развития муниципальной системы образования»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687ACB3-ABFE-4FC8-9C26-CBA50DA489BF}"/>
              </a:ext>
            </a:extLst>
          </p:cNvPr>
          <p:cNvSpPr/>
          <p:nvPr/>
        </p:nvSpPr>
        <p:spPr>
          <a:xfrm>
            <a:off x="966042" y="2400611"/>
            <a:ext cx="10075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5" y="416504"/>
            <a:ext cx="4479437" cy="63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9" y="-9144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E7EEA59-E930-43CD-86EC-038F0B5C1556}"/>
              </a:ext>
            </a:extLst>
          </p:cNvPr>
          <p:cNvSpPr/>
          <p:nvPr/>
        </p:nvSpPr>
        <p:spPr>
          <a:xfrm>
            <a:off x="2930042" y="397389"/>
            <a:ext cx="800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Архитектура августовских 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педагогических совещаний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5BA105-DDA9-44CF-9724-61A7CC182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99862"/>
            <a:ext cx="1060375" cy="10541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ED04CA-2085-47F8-AFD1-13297DF9F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1" y="2077911"/>
            <a:ext cx="1060375" cy="10562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E86F18F-C9AA-4AF4-B0E1-D1344BEA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85" y="4248834"/>
            <a:ext cx="1051028" cy="10510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5E67C3-EDCB-4A5A-BA78-5424D845E9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40" y="3134132"/>
            <a:ext cx="1130528" cy="1123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F82E6A-2D23-495A-A343-7FFEB719F04C}"/>
              </a:ext>
            </a:extLst>
          </p:cNvPr>
          <p:cNvSpPr txBox="1"/>
          <p:nvPr/>
        </p:nvSpPr>
        <p:spPr>
          <a:xfrm>
            <a:off x="1490801" y="3134132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25 августа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DB01C0-D053-4E92-B073-07056034484D}"/>
              </a:ext>
            </a:extLst>
          </p:cNvPr>
          <p:cNvSpPr txBox="1"/>
          <p:nvPr/>
        </p:nvSpPr>
        <p:spPr>
          <a:xfrm>
            <a:off x="2994940" y="4248834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28 августа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B05EF4-52AB-4985-B0F1-E8F81537E5A2}"/>
              </a:ext>
            </a:extLst>
          </p:cNvPr>
          <p:cNvSpPr txBox="1"/>
          <p:nvPr/>
        </p:nvSpPr>
        <p:spPr>
          <a:xfrm>
            <a:off x="4584873" y="5299862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29 августа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9A1DD2-46CA-41E6-835B-58694117C26D}"/>
              </a:ext>
            </a:extLst>
          </p:cNvPr>
          <p:cNvSpPr txBox="1"/>
          <p:nvPr/>
        </p:nvSpPr>
        <p:spPr>
          <a:xfrm>
            <a:off x="6096000" y="6354005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30 августа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D80D95-A1E4-41FE-A0FC-778824E2112A}"/>
              </a:ext>
            </a:extLst>
          </p:cNvPr>
          <p:cNvSpPr txBox="1"/>
          <p:nvPr/>
        </p:nvSpPr>
        <p:spPr>
          <a:xfrm>
            <a:off x="2920029" y="2303135"/>
            <a:ext cx="574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Площадка педагогических работников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DB6205-E925-46B6-92DE-3F025D9056A9}"/>
              </a:ext>
            </a:extLst>
          </p:cNvPr>
          <p:cNvSpPr txBox="1"/>
          <p:nvPr/>
        </p:nvSpPr>
        <p:spPr>
          <a:xfrm>
            <a:off x="4330337" y="3207857"/>
            <a:ext cx="719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Площадка заместителей руководителей (управленческих команд)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875807-B27F-4212-8AF5-68CB59AC4007}"/>
              </a:ext>
            </a:extLst>
          </p:cNvPr>
          <p:cNvSpPr txBox="1"/>
          <p:nvPr/>
        </p:nvSpPr>
        <p:spPr>
          <a:xfrm>
            <a:off x="5860745" y="4492744"/>
            <a:ext cx="422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Площадка руководителей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8EE1B0-18FB-4E56-BE77-7EA42FAD9A60}"/>
              </a:ext>
            </a:extLst>
          </p:cNvPr>
          <p:cNvSpPr txBox="1"/>
          <p:nvPr/>
        </p:nvSpPr>
        <p:spPr>
          <a:xfrm>
            <a:off x="7496138" y="4954409"/>
            <a:ext cx="397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День единого педагогического совета в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408854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9" y="-9144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8FBE9D-C61B-4176-89B8-E4A53AAEF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270" y="1048599"/>
            <a:ext cx="3727779" cy="33746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687ACB3-ABFE-4FC8-9C26-CBA50DA489BF}"/>
              </a:ext>
            </a:extLst>
          </p:cNvPr>
          <p:cNvSpPr/>
          <p:nvPr/>
        </p:nvSpPr>
        <p:spPr>
          <a:xfrm>
            <a:off x="1135380" y="4941576"/>
            <a:ext cx="9921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Миссия Года – признание особого статуса педагогических работников, в том числе выполняющих наставническую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32258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83" y="7937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687ACB3-ABFE-4FC8-9C26-CBA50DA489BF}"/>
              </a:ext>
            </a:extLst>
          </p:cNvPr>
          <p:cNvSpPr/>
          <p:nvPr/>
        </p:nvSpPr>
        <p:spPr>
          <a:xfrm>
            <a:off x="1494640" y="1916425"/>
            <a:ext cx="99212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Реализация мероприятий Года педагога и наставника.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Организация воспитательной деятельности.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altLang="ru-RU" sz="2800" i="1" dirty="0">
                <a:solidFill>
                  <a:schemeClr val="accent5">
                    <a:lumMod val="50000"/>
                  </a:schemeClr>
                </a:solidFill>
              </a:rPr>
              <a:t>Развитие Общероссийского общественно-государственного движения детей и молодежи «Движение первых», Реализация проекта «Советник директора по воспитанию и взаимодействию с детскими общественными объединениями», Построение единой системы военно-патриотического воспитания, Проведение внеурочных занятий «Разговоры о важном»)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Система организации профессиональной ориентации обучающихся</a:t>
            </a:r>
          </a:p>
        </p:txBody>
      </p:sp>
      <p:pic>
        <p:nvPicPr>
          <p:cNvPr id="1026" name="Picture 2" descr="✏">
            <a:extLst>
              <a:ext uri="{FF2B5EF4-FFF2-40B4-BE49-F238E27FC236}">
                <a16:creationId xmlns:a16="http://schemas.microsoft.com/office/drawing/2014/main" xmlns="" id="{2E145B3E-26CA-BF7E-2CAA-0E1FB8CE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429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✏">
            <a:extLst>
              <a:ext uri="{FF2B5EF4-FFF2-40B4-BE49-F238E27FC236}">
                <a16:creationId xmlns:a16="http://schemas.microsoft.com/office/drawing/2014/main" xmlns="" id="{A153A306-08F6-AC26-AD46-595DC3FA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826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✏">
            <a:extLst>
              <a:ext uri="{FF2B5EF4-FFF2-40B4-BE49-F238E27FC236}">
                <a16:creationId xmlns:a16="http://schemas.microsoft.com/office/drawing/2014/main" xmlns="" id="{C4B2BF28-73A8-EC08-7FB1-AA5C77FA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06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D02B853-604D-7B22-8729-2B909984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63" y="217732"/>
            <a:ext cx="3813683" cy="14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3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9" y="-9144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E7EEA59-E930-43CD-86EC-038F0B5C1556}"/>
              </a:ext>
            </a:extLst>
          </p:cNvPr>
          <p:cNvSpPr/>
          <p:nvPr/>
        </p:nvSpPr>
        <p:spPr>
          <a:xfrm>
            <a:off x="2994940" y="342096"/>
            <a:ext cx="6198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Архитектура августовских 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педагогических совещаний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5BA105-DDA9-44CF-9724-61A7CC182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99862"/>
            <a:ext cx="1060375" cy="10541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ED04CA-2085-47F8-AFD1-13297DF9F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1" y="2077911"/>
            <a:ext cx="1060375" cy="10562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E86F18F-C9AA-4AF4-B0E1-D1344BEA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85" y="4248834"/>
            <a:ext cx="1051028" cy="10510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5E67C3-EDCB-4A5A-BA78-5424D845E9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40" y="3134132"/>
            <a:ext cx="1130528" cy="1123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F82E6A-2D23-495A-A343-7FFEB719F04C}"/>
              </a:ext>
            </a:extLst>
          </p:cNvPr>
          <p:cNvSpPr txBox="1"/>
          <p:nvPr/>
        </p:nvSpPr>
        <p:spPr>
          <a:xfrm>
            <a:off x="1490801" y="3134132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25 августа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DB01C0-D053-4E92-B073-07056034484D}"/>
              </a:ext>
            </a:extLst>
          </p:cNvPr>
          <p:cNvSpPr txBox="1"/>
          <p:nvPr/>
        </p:nvSpPr>
        <p:spPr>
          <a:xfrm>
            <a:off x="2994940" y="4248834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28 августа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B05EF4-52AB-4985-B0F1-E8F81537E5A2}"/>
              </a:ext>
            </a:extLst>
          </p:cNvPr>
          <p:cNvSpPr txBox="1"/>
          <p:nvPr/>
        </p:nvSpPr>
        <p:spPr>
          <a:xfrm>
            <a:off x="4584873" y="5299862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29 августа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9A1DD2-46CA-41E6-835B-58694117C26D}"/>
              </a:ext>
            </a:extLst>
          </p:cNvPr>
          <p:cNvSpPr txBox="1"/>
          <p:nvPr/>
        </p:nvSpPr>
        <p:spPr>
          <a:xfrm>
            <a:off x="6096000" y="6354005"/>
            <a:ext cx="12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30 августа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D80D95-A1E4-41FE-A0FC-778824E2112A}"/>
              </a:ext>
            </a:extLst>
          </p:cNvPr>
          <p:cNvSpPr txBox="1"/>
          <p:nvPr/>
        </p:nvSpPr>
        <p:spPr>
          <a:xfrm>
            <a:off x="2738498" y="2044822"/>
            <a:ext cx="422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Площадка педагогических работников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DB6205-E925-46B6-92DE-3F025D9056A9}"/>
              </a:ext>
            </a:extLst>
          </p:cNvPr>
          <p:cNvSpPr txBox="1"/>
          <p:nvPr/>
        </p:nvSpPr>
        <p:spPr>
          <a:xfrm>
            <a:off x="4176465" y="3214869"/>
            <a:ext cx="719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Площадка управленческих команд (заместителей руководителей и руководителей)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875807-B27F-4212-8AF5-68CB59AC4007}"/>
              </a:ext>
            </a:extLst>
          </p:cNvPr>
          <p:cNvSpPr txBox="1"/>
          <p:nvPr/>
        </p:nvSpPr>
        <p:spPr>
          <a:xfrm>
            <a:off x="5816286" y="4479668"/>
            <a:ext cx="422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Площадка руководителей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8EE1B0-18FB-4E56-BE77-7EA42FAD9A60}"/>
              </a:ext>
            </a:extLst>
          </p:cNvPr>
          <p:cNvSpPr txBox="1"/>
          <p:nvPr/>
        </p:nvSpPr>
        <p:spPr>
          <a:xfrm>
            <a:off x="7703907" y="5042103"/>
            <a:ext cx="397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День единого педагогического совета в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37004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0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687ACB3-ABFE-4FC8-9C26-CBA50DA489BF}"/>
              </a:ext>
            </a:extLst>
          </p:cNvPr>
          <p:cNvSpPr/>
          <p:nvPr/>
        </p:nvSpPr>
        <p:spPr>
          <a:xfrm>
            <a:off x="772998" y="2097199"/>
            <a:ext cx="103808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Регистрация с 9.00-10.00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Начало работы секций  с 10.00</a:t>
            </a:r>
            <a:endParaRPr lang="ru-RU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Работа всех предметных площадок начнется с расширенного заседание ГМС </a:t>
            </a:r>
            <a:r>
              <a:rPr lang="ru-RU" sz="2400" i="1" dirty="0"/>
              <a:t>(представление итогов работы городского методического совета 2022-2023 учебного года; обсуждение вопросов организации воспитательной системы и профессиональной ориентации обучающихся в рамках предметной области; обсуждение проблемных вопросов и определение перспективных направлений деятельности предметной области ГМС на 2023-2024 учебный год)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443D5A3-A466-4BDB-972F-CB072CD75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998" y="225838"/>
            <a:ext cx="1060796" cy="1054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60ED0-1BEB-47FB-9CAD-C7765E6BCCDD}"/>
              </a:ext>
            </a:extLst>
          </p:cNvPr>
          <p:cNvSpPr txBox="1"/>
          <p:nvPr/>
        </p:nvSpPr>
        <p:spPr>
          <a:xfrm>
            <a:off x="4360982" y="469057"/>
            <a:ext cx="657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Площадка педагогических работников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DF0B68-418B-4957-8D05-90F88898A7FD}"/>
              </a:ext>
            </a:extLst>
          </p:cNvPr>
          <p:cNvSpPr txBox="1"/>
          <p:nvPr/>
        </p:nvSpPr>
        <p:spPr>
          <a:xfrm>
            <a:off x="5945568" y="1124409"/>
            <a:ext cx="223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25 августа</a:t>
            </a:r>
          </a:p>
        </p:txBody>
      </p:sp>
    </p:spTree>
    <p:extLst>
      <p:ext uri="{BB962C8B-B14F-4D97-AF65-F5344CB8AC3E}">
        <p14:creationId xmlns:p14="http://schemas.microsoft.com/office/powerpoint/2010/main" val="115976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0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6" y="0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443D5A3-A466-4BDB-972F-CB072CD75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998" y="225838"/>
            <a:ext cx="1060796" cy="1054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60ED0-1BEB-47FB-9CAD-C7765E6BCCDD}"/>
              </a:ext>
            </a:extLst>
          </p:cNvPr>
          <p:cNvSpPr txBox="1"/>
          <p:nvPr/>
        </p:nvSpPr>
        <p:spPr>
          <a:xfrm>
            <a:off x="4360982" y="469057"/>
            <a:ext cx="657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Площадка педагогических работников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DF0B68-418B-4957-8D05-90F88898A7FD}"/>
              </a:ext>
            </a:extLst>
          </p:cNvPr>
          <p:cNvSpPr txBox="1"/>
          <p:nvPr/>
        </p:nvSpPr>
        <p:spPr>
          <a:xfrm>
            <a:off x="6528395" y="1048599"/>
            <a:ext cx="223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25 августа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86C56BC-752F-9517-2507-277F588BF3B4}"/>
              </a:ext>
            </a:extLst>
          </p:cNvPr>
          <p:cNvSpPr/>
          <p:nvPr/>
        </p:nvSpPr>
        <p:spPr>
          <a:xfrm>
            <a:off x="763424" y="1527061"/>
            <a:ext cx="1103893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400" b="1" dirty="0"/>
              <a:t>Базы проведения:</a:t>
            </a:r>
            <a:endParaRPr lang="ru-RU" dirty="0"/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ПИ ИГУ </a:t>
            </a:r>
            <a:r>
              <a:rPr lang="ru-RU" i="1" dirty="0">
                <a:solidFill>
                  <a:srgbClr val="002060"/>
                </a:solidFill>
              </a:rPr>
              <a:t>(педагоги-психологи, социальные педагоги, учителя математики и информатики, воспитатели дошкольных образовательных организаций, учителя –логопеды, дефектологи, учителя начальной школы, муз. руководители ДОУ,  учителя ИЗО, МХК);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ИФИЯМ ИГУ </a:t>
            </a:r>
            <a:r>
              <a:rPr lang="ru-RU" i="1" dirty="0">
                <a:solidFill>
                  <a:srgbClr val="002060"/>
                </a:solidFill>
              </a:rPr>
              <a:t>(учителя русского языка и литературы, учителя иностранных языков);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ИРГУПС </a:t>
            </a:r>
            <a:r>
              <a:rPr lang="ru-RU" i="1" dirty="0">
                <a:solidFill>
                  <a:srgbClr val="002060"/>
                </a:solidFill>
              </a:rPr>
              <a:t>(учителя физики и химии);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Байкальский лимнологический музей СО РАН в п. Листвянка </a:t>
            </a:r>
            <a:r>
              <a:rPr lang="ru-RU" i="1" dirty="0">
                <a:solidFill>
                  <a:srgbClr val="002060"/>
                </a:solidFill>
              </a:rPr>
              <a:t>(учителя биологии, географии, экологии);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Городской Выставочный Центр им. В.С. Рогаля </a:t>
            </a:r>
            <a:r>
              <a:rPr lang="ru-RU" i="1" dirty="0">
                <a:solidFill>
                  <a:srgbClr val="002060"/>
                </a:solidFill>
              </a:rPr>
              <a:t>(заведующие библиотек);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Музей истории г. Иркутска им. А.М. Сибирякова «Солдаты Отечества» </a:t>
            </a:r>
            <a:r>
              <a:rPr lang="ru-RU" i="1" dirty="0">
                <a:solidFill>
                  <a:srgbClr val="002060"/>
                </a:solidFill>
              </a:rPr>
              <a:t>(учителя </a:t>
            </a:r>
            <a:r>
              <a:rPr lang="ru-RU" i="1" dirty="0" err="1">
                <a:solidFill>
                  <a:srgbClr val="002060"/>
                </a:solidFill>
              </a:rPr>
              <a:t>обж</a:t>
            </a:r>
            <a:r>
              <a:rPr lang="ru-RU" i="1" dirty="0">
                <a:solidFill>
                  <a:srgbClr val="002060"/>
                </a:solidFill>
              </a:rPr>
              <a:t> и физической культуры);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Иркутский областной краеведческий музей им. Н. Н. Муравьева-Амурского </a:t>
            </a:r>
            <a:r>
              <a:rPr lang="ru-RU" i="1" dirty="0">
                <a:solidFill>
                  <a:srgbClr val="002060"/>
                </a:solidFill>
              </a:rPr>
              <a:t>( учителя истории, обществознания, права и экономики);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МБУК Гуманитарный центр-библиотека им. семьи Полевых </a:t>
            </a:r>
            <a:r>
              <a:rPr lang="ru-RU" i="1" dirty="0">
                <a:solidFill>
                  <a:srgbClr val="002060"/>
                </a:solidFill>
              </a:rPr>
              <a:t>(педагоги дополнительного образования, учителя технологии);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ИОЮБ им. Уткина </a:t>
            </a:r>
            <a:r>
              <a:rPr lang="ru-RU" i="1" dirty="0">
                <a:solidFill>
                  <a:srgbClr val="002060"/>
                </a:solidFill>
              </a:rPr>
              <a:t>(молодые специалисты первого года работы);</a:t>
            </a:r>
          </a:p>
          <a:p>
            <a:pPr marL="630238" indent="-285750">
              <a:buFont typeface="Wingdings" panose="05000000000000000000" pitchFamily="2" charset="2"/>
              <a:buChar char="Ø"/>
            </a:pPr>
            <a:r>
              <a:rPr lang="ru-RU" dirty="0"/>
              <a:t>ИОГУНБ им. Молчанова-Сибирского </a:t>
            </a:r>
            <a:r>
              <a:rPr lang="ru-RU" i="1" dirty="0">
                <a:solidFill>
                  <a:srgbClr val="002060"/>
                </a:solidFill>
              </a:rPr>
              <a:t>( классные руководители, руководители театральных объединений) </a:t>
            </a:r>
          </a:p>
          <a:p>
            <a:pPr marL="344488"/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Внимание: руководителям образовательных организаций  организовать посещение педагогических работников на предметных секциях!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xmlns="" id="{3B87CE56-3E64-35FC-F84D-407230B1E0E9}"/>
              </a:ext>
            </a:extLst>
          </p:cNvPr>
          <p:cNvSpPr/>
          <p:nvPr/>
        </p:nvSpPr>
        <p:spPr>
          <a:xfrm>
            <a:off x="763424" y="6395002"/>
            <a:ext cx="374007" cy="387584"/>
          </a:xfrm>
          <a:prstGeom prst="actionButtonSoun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8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0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60ED0-1BEB-47FB-9CAD-C7765E6BCCDD}"/>
              </a:ext>
            </a:extLst>
          </p:cNvPr>
          <p:cNvSpPr txBox="1"/>
          <p:nvPr/>
        </p:nvSpPr>
        <p:spPr>
          <a:xfrm>
            <a:off x="4515059" y="380841"/>
            <a:ext cx="6571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Площадка управленческих команд (руководителей и заместителей руководителей)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DF0B68-418B-4957-8D05-90F88898A7FD}"/>
              </a:ext>
            </a:extLst>
          </p:cNvPr>
          <p:cNvSpPr txBox="1"/>
          <p:nvPr/>
        </p:nvSpPr>
        <p:spPr>
          <a:xfrm>
            <a:off x="2818629" y="1334948"/>
            <a:ext cx="1971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28 августа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B46B31-EE21-4591-B69F-858B9E603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9" y="159354"/>
            <a:ext cx="1130528" cy="1123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A8BEBF-BAC6-465A-8F4A-DA9113D44B9C}"/>
              </a:ext>
            </a:extLst>
          </p:cNvPr>
          <p:cNvSpPr txBox="1"/>
          <p:nvPr/>
        </p:nvSpPr>
        <p:spPr>
          <a:xfrm>
            <a:off x="840683" y="1858168"/>
            <a:ext cx="103977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Базы проведения: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ФГБОУ ВО </a:t>
            </a:r>
            <a:r>
              <a:rPr lang="ru-RU" sz="2000" b="1" i="1" dirty="0" err="1">
                <a:solidFill>
                  <a:srgbClr val="7030A0"/>
                </a:solidFill>
              </a:rPr>
              <a:t>ИрГУПС</a:t>
            </a:r>
            <a:r>
              <a:rPr lang="ru-RU" sz="2000" b="1" i="1" dirty="0">
                <a:solidFill>
                  <a:srgbClr val="7030A0"/>
                </a:solidFill>
              </a:rPr>
              <a:t>  </a:t>
            </a:r>
          </a:p>
          <a:p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Приглашаются от ОО:</a:t>
            </a: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руководитель (по выбору)</a:t>
            </a: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заместитель директора по УВР;</a:t>
            </a: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заместитель по ВР+ советник по воспитанию);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Научная библиотека имени</a:t>
            </a:r>
            <a:br>
              <a:rPr lang="ru-RU" sz="2000" b="1" i="1" dirty="0">
                <a:solidFill>
                  <a:srgbClr val="7030A0"/>
                </a:solidFill>
              </a:rPr>
            </a:br>
            <a:r>
              <a:rPr lang="ru-RU" sz="2000" b="1" i="1" dirty="0">
                <a:solidFill>
                  <a:srgbClr val="7030A0"/>
                </a:solidFill>
              </a:rPr>
              <a:t> В.Г. Распутина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ОО (по выбору)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заместитель директора по НМР;</a:t>
            </a:r>
          </a:p>
          <a:p>
            <a:pPr marL="342900" indent="-342900">
              <a:buFontTx/>
              <a:buChar char="-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руководитель организации дополнительного образования + заместитель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ПИ ИГУ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ДОУ (по выбору)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-  заместитель руководителя дошкольной образовательной организации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«Точка кипения» с 12.00-14.00</a:t>
            </a:r>
          </a:p>
          <a:p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- по приглашению Презентация научного сообщества учащихся г. Иркутска  «СКИП»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5FD199-3B22-C7A4-F3E1-A3D0307B5762}"/>
              </a:ext>
            </a:extLst>
          </p:cNvPr>
          <p:cNvSpPr txBox="1"/>
          <p:nvPr/>
        </p:nvSpPr>
        <p:spPr>
          <a:xfrm>
            <a:off x="5004816" y="1283258"/>
            <a:ext cx="5577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Регистрация с 09.00-10.00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Работа секций с 10.00 по отдельному плану </a:t>
            </a:r>
          </a:p>
        </p:txBody>
      </p:sp>
    </p:spTree>
    <p:extLst>
      <p:ext uri="{BB962C8B-B14F-4D97-AF65-F5344CB8AC3E}">
        <p14:creationId xmlns:p14="http://schemas.microsoft.com/office/powerpoint/2010/main" val="335737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0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DF0B68-418B-4957-8D05-90F88898A7FD}"/>
              </a:ext>
            </a:extLst>
          </p:cNvPr>
          <p:cNvSpPr txBox="1"/>
          <p:nvPr/>
        </p:nvSpPr>
        <p:spPr>
          <a:xfrm>
            <a:off x="8358003" y="1261499"/>
            <a:ext cx="231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28 августа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6D5CE1-FAB1-578E-6B13-B8B4C30DD1FC}"/>
              </a:ext>
            </a:extLst>
          </p:cNvPr>
          <p:cNvSpPr/>
          <p:nvPr/>
        </p:nvSpPr>
        <p:spPr>
          <a:xfrm>
            <a:off x="595788" y="1816423"/>
            <a:ext cx="108875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Региональный круглый стол</a:t>
            </a:r>
            <a:r>
              <a:rPr lang="ru-RU" dirty="0"/>
              <a:t> «Работодатели и вузы: взаимодействие и перспективы»</a:t>
            </a:r>
            <a:r>
              <a:rPr lang="ru-RU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Региональный семинар</a:t>
            </a:r>
            <a:r>
              <a:rPr lang="ru-RU" dirty="0"/>
              <a:t> «Профильное обучение: реальные возможности школы».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Презентационная площадка</a:t>
            </a:r>
            <a:r>
              <a:rPr lang="ru-RU" dirty="0"/>
              <a:t> «Проектная и инновационная деятельность в образовательных организациях»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Презентация</a:t>
            </a:r>
            <a:r>
              <a:rPr lang="ru-RU" dirty="0"/>
              <a:t> «Муниципальная модель наставничества в системе дополнительного образования»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Региональная презентационная площадка </a:t>
            </a:r>
            <a:r>
              <a:rPr lang="ru-RU" dirty="0"/>
              <a:t>«Безопасная образовательная среда в современной школе»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Региональная лекция</a:t>
            </a:r>
            <a:r>
              <a:rPr lang="ru-RU" dirty="0"/>
              <a:t> «РДДМ «Движение Первых»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Межрегиональный методический практикум</a:t>
            </a:r>
            <a:r>
              <a:rPr lang="ru-RU" dirty="0"/>
              <a:t> «Педагогическое планирование образовательной деятельности в соответствии с требованиями ФОП дошкольного образования»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Круглый стол:</a:t>
            </a:r>
            <a:r>
              <a:rPr lang="ru-RU" dirty="0"/>
              <a:t> Условия реализации задач взаимодействия с родителями согласно ФОП ДО, Информационная открытость как вектор развития имиджа дошкольной образовательной организации, Детский сад -2023 шаг в будущее или обновление настоящего: воспитание, обучение, наставничество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030A0"/>
                </a:solidFill>
              </a:rPr>
              <a:t>Всероссийская образовательная площадка РАО, (специальная онлайн-лекция для директоров общеобразовательных организаций «Механизмы реализации проекта «Школа </a:t>
            </a:r>
            <a:r>
              <a:rPr lang="ru-RU" b="1" i="1" dirty="0" err="1">
                <a:solidFill>
                  <a:srgbClr val="7030A0"/>
                </a:solidFill>
              </a:rPr>
              <a:t>Минпросвещения</a:t>
            </a:r>
            <a:r>
              <a:rPr lang="ru-RU" b="1" i="1" dirty="0">
                <a:solidFill>
                  <a:srgbClr val="7030A0"/>
                </a:solidFill>
              </a:rPr>
              <a:t> России» Начало трансляции 13.00 до 14.30 ч.)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Торжественная презентация научного сообщества учащихся города Иркутска «СКИП»</a:t>
            </a:r>
          </a:p>
          <a:p>
            <a:r>
              <a:rPr lang="ru-RU" b="1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7CB369-F53C-DF3E-CAE9-85446D8D2B3E}"/>
              </a:ext>
            </a:extLst>
          </p:cNvPr>
          <p:cNvSpPr txBox="1"/>
          <p:nvPr/>
        </p:nvSpPr>
        <p:spPr>
          <a:xfrm>
            <a:off x="2818629" y="1266028"/>
            <a:ext cx="438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Вопросы для обсуждения: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FAAB1CF-E3D1-1AAC-8D0F-CE60C307E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9" y="159354"/>
            <a:ext cx="1130528" cy="1123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1FB4EC-29BD-00D7-916A-561481B9B4DE}"/>
              </a:ext>
            </a:extLst>
          </p:cNvPr>
          <p:cNvSpPr txBox="1"/>
          <p:nvPr/>
        </p:nvSpPr>
        <p:spPr>
          <a:xfrm>
            <a:off x="4480482" y="223191"/>
            <a:ext cx="6571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Площадка заместителей руководителей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(управленческих команд)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3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0"/>
            <a:ext cx="19716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180774"/>
            <a:ext cx="1712923" cy="173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891" y="0"/>
            <a:ext cx="210010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687ACB3-ABFE-4FC8-9C26-CBA50DA489BF}"/>
              </a:ext>
            </a:extLst>
          </p:cNvPr>
          <p:cNvSpPr/>
          <p:nvPr/>
        </p:nvSpPr>
        <p:spPr>
          <a:xfrm>
            <a:off x="966042" y="2400611"/>
            <a:ext cx="100751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Торжественная церемония открытия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педагогического совета </a:t>
            </a:r>
          </a:p>
          <a:p>
            <a:pPr marL="539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</a:rPr>
              <a:t>Дискуссионная площадка «Образовательные ориентиры»  </a:t>
            </a:r>
            <a:r>
              <a:rPr lang="ru-RU" sz="2800" dirty="0">
                <a:solidFill>
                  <a:srgbClr val="7030A0"/>
                </a:solidFill>
              </a:rPr>
              <a:t>«Высказываем мнение, обсуждаем идеи, предлагаем решения…»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Торжественное закрытие педагогического совета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60ED0-1BEB-47FB-9CAD-C7765E6BCCDD}"/>
              </a:ext>
            </a:extLst>
          </p:cNvPr>
          <p:cNvSpPr txBox="1"/>
          <p:nvPr/>
        </p:nvSpPr>
        <p:spPr>
          <a:xfrm>
            <a:off x="4904484" y="651657"/>
            <a:ext cx="657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Площадка руководителей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DF0B68-418B-4957-8D05-90F88898A7FD}"/>
              </a:ext>
            </a:extLst>
          </p:cNvPr>
          <p:cNvSpPr txBox="1"/>
          <p:nvPr/>
        </p:nvSpPr>
        <p:spPr>
          <a:xfrm>
            <a:off x="3178264" y="1719662"/>
            <a:ext cx="197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29 августа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FA623-BC23-4569-A6CE-33088ACF5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81" y="430270"/>
            <a:ext cx="1051028" cy="1051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547592-5120-4C9F-851F-DB191728A8B0}"/>
              </a:ext>
            </a:extLst>
          </p:cNvPr>
          <p:cNvSpPr txBox="1"/>
          <p:nvPr/>
        </p:nvSpPr>
        <p:spPr>
          <a:xfrm>
            <a:off x="4970867" y="1179007"/>
            <a:ext cx="6901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Место проведения - ФГБОУ ВО </a:t>
            </a:r>
            <a:r>
              <a:rPr lang="ru-RU" sz="2800" b="1" i="1" dirty="0" err="1">
                <a:solidFill>
                  <a:schemeClr val="accent5">
                    <a:lumMod val="50000"/>
                  </a:schemeClr>
                </a:solidFill>
              </a:rPr>
              <a:t>ИрГУПС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 11.00 до 13.00 ч.</a:t>
            </a:r>
          </a:p>
        </p:txBody>
      </p:sp>
    </p:spTree>
    <p:extLst>
      <p:ext uri="{BB962C8B-B14F-4D97-AF65-F5344CB8AC3E}">
        <p14:creationId xmlns:p14="http://schemas.microsoft.com/office/powerpoint/2010/main" val="635028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667</Words>
  <Application>Microsoft Office PowerPoint</Application>
  <PresentationFormat>Широкоэкранный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SputnikDisplay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Сергеевна Казакова</dc:creator>
  <cp:lastModifiedBy>Карасёва Ксения Андреевна</cp:lastModifiedBy>
  <cp:revision>32</cp:revision>
  <dcterms:created xsi:type="dcterms:W3CDTF">2023-08-07T03:28:13Z</dcterms:created>
  <dcterms:modified xsi:type="dcterms:W3CDTF">2023-08-23T03:04:52Z</dcterms:modified>
</cp:coreProperties>
</file>