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5" r:id="rId6"/>
    <p:sldId id="273" r:id="rId7"/>
    <p:sldId id="276" r:id="rId8"/>
    <p:sldId id="274" r:id="rId9"/>
    <p:sldId id="277" r:id="rId10"/>
    <p:sldId id="279" r:id="rId11"/>
    <p:sldId id="278" r:id="rId12"/>
    <p:sldId id="280" r:id="rId13"/>
    <p:sldId id="281" r:id="rId14"/>
    <p:sldId id="282" r:id="rId15"/>
    <p:sldId id="283" r:id="rId16"/>
    <p:sldId id="284" r:id="rId17"/>
    <p:sldId id="285" r:id="rId18"/>
    <p:sldId id="28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D5255B"/>
    <a:srgbClr val="FF33CC"/>
    <a:srgbClr val="7E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 userDrawn="1"/>
        </p:nvSpPr>
        <p:spPr>
          <a:xfrm>
            <a:off x="1318243" y="1484784"/>
            <a:ext cx="6186568" cy="4176463"/>
          </a:xfrm>
          <a:prstGeom prst="roundRect">
            <a:avLst/>
          </a:prstGeom>
          <a:solidFill>
            <a:schemeClr val="bg1">
              <a:lumMod val="65000"/>
              <a:alpha val="65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4.jpeg"/><Relationship Id="rId26" Type="http://schemas.openxmlformats.org/officeDocument/2006/relationships/image" Target="../media/image12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7.jpeg"/><Relationship Id="rId34" Type="http://schemas.openxmlformats.org/officeDocument/2006/relationships/image" Target="../media/image20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3.jpeg"/><Relationship Id="rId25" Type="http://schemas.openxmlformats.org/officeDocument/2006/relationships/image" Target="../media/image11.jpeg"/><Relationship Id="rId33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6" Type="http://schemas.microsoft.com/office/2007/relationships/hdphoto" Target="../media/hdphoto2.wdp"/><Relationship Id="rId20" Type="http://schemas.openxmlformats.org/officeDocument/2006/relationships/image" Target="../media/image6.jpeg"/><Relationship Id="rId29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0.jpeg"/><Relationship Id="rId32" Type="http://schemas.openxmlformats.org/officeDocument/2006/relationships/image" Target="../media/image18.jpe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23" Type="http://schemas.openxmlformats.org/officeDocument/2006/relationships/image" Target="../media/image9.jpeg"/><Relationship Id="rId28" Type="http://schemas.openxmlformats.org/officeDocument/2006/relationships/image" Target="../media/image14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jpeg"/><Relationship Id="rId31" Type="http://schemas.openxmlformats.org/officeDocument/2006/relationships/image" Target="../media/image1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Relationship Id="rId22" Type="http://schemas.openxmlformats.org/officeDocument/2006/relationships/image" Target="../media/image8.jpeg"/><Relationship Id="rId27" Type="http://schemas.openxmlformats.org/officeDocument/2006/relationships/image" Target="../media/image13.jpeg"/><Relationship Id="rId30" Type="http://schemas.openxmlformats.org/officeDocument/2006/relationships/image" Target="../media/image16.jpeg"/><Relationship Id="rId35" Type="http://schemas.openxmlformats.org/officeDocument/2006/relationships/hyperlink" Target="http://nsportal.ru/user/33485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4" descr="http://img-fotki.yandex.ru/get/5903/svetlera.283/0_5b4c3_74d5c855_XL.jpg"/>
          <p:cNvPicPr>
            <a:picLocks noChangeAspect="1" noChangeArrowheads="1"/>
          </p:cNvPicPr>
          <p:nvPr userDrawn="1"/>
        </p:nvPicPr>
        <p:blipFill>
          <a:blip r:embed="rId1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Рамка 3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862"/>
            </a:avLst>
          </a:prstGeom>
          <a:blipFill>
            <a:blip r:embed="rId15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colorTemperature colorTemp="11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8" name="Picture 2" descr="http://www.pozitiff.info/uploads/posts/2012-05/1336516083_red_army_38.jpg"/>
          <p:cNvPicPr>
            <a:picLocks noChangeAspect="1" noChangeArrowheads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409809">
            <a:off x="194108" y="1101046"/>
            <a:ext cx="1210263" cy="1539051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 descr="http://www.seti.ee/narva/uploads/newbb/12314_463f3a33873d1.jpg"/>
          <p:cNvPicPr>
            <a:picLocks noChangeAspect="1" noChangeArrowheads="1"/>
          </p:cNvPicPr>
          <p:nvPr userDrawn="1"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762745">
            <a:off x="1467743" y="-30366"/>
            <a:ext cx="1468795" cy="1905762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6" descr="http://www.seti.ee/narva/uploads/newbb/12314_463f3a33873d1.jpg"/>
          <p:cNvPicPr>
            <a:picLocks noChangeAspect="1" noChangeArrowheads="1"/>
          </p:cNvPicPr>
          <p:nvPr userDrawn="1"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77496" y="26093"/>
            <a:ext cx="2162742" cy="2806158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8" descr="http://www.iaoo.ru/files/image/virtual_gallery_war/b/mir00012.jpg"/>
          <p:cNvPicPr>
            <a:picLocks noChangeAspect="1" noChangeArrowheads="1"/>
          </p:cNvPicPr>
          <p:nvPr userDrawn="1"/>
        </p:nvPicPr>
        <p:blipFill rotWithShape="1"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802130" y="5644479"/>
            <a:ext cx="1329560" cy="1074963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0" descr="http://i7.pixs.ru/storage/9/7/7/5c9c32acbb_4370063_10108977.jpg"/>
          <p:cNvPicPr>
            <a:picLocks noChangeAspect="1" noChangeArrowheads="1"/>
          </p:cNvPicPr>
          <p:nvPr userDrawn="1"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283976"/>
            <a:ext cx="1725419" cy="113701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2" descr="http://sfw.so/uploads/posts/2009-02/1235389513_3.jpg"/>
          <p:cNvPicPr>
            <a:picLocks noChangeAspect="1" noChangeArrowheads="1"/>
          </p:cNvPicPr>
          <p:nvPr userDrawn="1"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152298">
            <a:off x="7106678" y="241979"/>
            <a:ext cx="1165788" cy="1598191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6" descr="http://www.nextonmarket.com/u/5051/p/640x480/cc32452646b341569045dd57843ba5fc.jpg"/>
          <p:cNvPicPr>
            <a:picLocks noChangeAspect="1" noChangeArrowheads="1"/>
          </p:cNvPicPr>
          <p:nvPr userDrawn="1"/>
        </p:nvPicPr>
        <p:blipFill rotWithShape="1"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21"/>
          <a:stretch/>
        </p:blipFill>
        <p:spPr bwMode="auto">
          <a:xfrm>
            <a:off x="4069724" y="252123"/>
            <a:ext cx="1704211" cy="1200719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8" descr="http://i061.radikal.ru/1002/2d/2860727817e6.jpg"/>
          <p:cNvPicPr>
            <a:picLocks noChangeAspect="1" noChangeArrowheads="1"/>
          </p:cNvPicPr>
          <p:nvPr userDrawn="1"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2112" y="99721"/>
            <a:ext cx="2266575" cy="154410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0" descr="http://za.zubr.in.ua/wp-content/images/2012/05/q1.jpg"/>
          <p:cNvPicPr>
            <a:picLocks noChangeAspect="1" noChangeArrowheads="1"/>
          </p:cNvPicPr>
          <p:nvPr userDrawn="1"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4229" y="5503853"/>
            <a:ext cx="1968116" cy="1289455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6" descr="http://im6-tub-ru.yandex.net/i?id=133544828-67-72&amp;n=24"/>
          <p:cNvPicPr>
            <a:picLocks noChangeAspect="1" noChangeArrowheads="1"/>
          </p:cNvPicPr>
          <p:nvPr userDrawn="1"/>
        </p:nvPicPr>
        <p:blipFill>
          <a:blip r:embed="rId2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13130" y="5498016"/>
            <a:ext cx="1958870" cy="1299251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http://s009.radikal.ru/i307/1101/43/fde0011f4ae0.jpg"/>
          <p:cNvPicPr>
            <a:picLocks noChangeAspect="1" noChangeArrowheads="1"/>
          </p:cNvPicPr>
          <p:nvPr userDrawn="1"/>
        </p:nvPicPr>
        <p:blipFill>
          <a:blip r:embed="rId2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331483">
            <a:off x="7586677" y="2348880"/>
            <a:ext cx="1302792" cy="1763509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6" descr="http://baursak.info/pictures08/055_02.jpg"/>
          <p:cNvPicPr>
            <a:picLocks noChangeAspect="1" noChangeArrowheads="1"/>
          </p:cNvPicPr>
          <p:nvPr userDrawn="1"/>
        </p:nvPicPr>
        <p:blipFill rotWithShape="1">
          <a:blip r:embed="rId2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414911" y="5612925"/>
            <a:ext cx="1778862" cy="1098132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http://s56.radikal.ru/i154/1105/c2/4f1965649897.jpg"/>
          <p:cNvPicPr>
            <a:picLocks noChangeAspect="1" noChangeArrowheads="1"/>
          </p:cNvPicPr>
          <p:nvPr userDrawn="1"/>
        </p:nvPicPr>
        <p:blipFill rotWithShape="1">
          <a:blip r:embed="rId2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981019" y="5381604"/>
            <a:ext cx="1949365" cy="1312786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4" descr="http://www.ulyanovskcity.ru/images/news/123509_67_662334913.jpg"/>
          <p:cNvPicPr>
            <a:picLocks noChangeAspect="1" noChangeArrowheads="1"/>
          </p:cNvPicPr>
          <p:nvPr userDrawn="1"/>
        </p:nvPicPr>
        <p:blipFill>
          <a:blip r:embed="rId3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35202" y="44692"/>
            <a:ext cx="2562385" cy="1654162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http://ura.9may.ru/images/20956/46/209564646.jpg"/>
          <p:cNvPicPr>
            <a:picLocks noChangeAspect="1" noChangeArrowheads="1"/>
          </p:cNvPicPr>
          <p:nvPr userDrawn="1"/>
        </p:nvPicPr>
        <p:blipFill>
          <a:blip r:embed="rId3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365738">
            <a:off x="7588262" y="3861513"/>
            <a:ext cx="1301207" cy="166821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8" descr="http://s.vtambove.ru/photos/0/5/95/5298391bb1377_normal.jpg"/>
          <p:cNvPicPr>
            <a:picLocks noChangeAspect="1" noChangeArrowheads="1"/>
          </p:cNvPicPr>
          <p:nvPr userDrawn="1"/>
        </p:nvPicPr>
        <p:blipFill>
          <a:blip r:embed="rId3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0235" y="3426025"/>
            <a:ext cx="1038008" cy="1489963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2" descr="http://media.gorannecin.rs/2011/07/Poster198-272x440.jpg"/>
          <p:cNvPicPr>
            <a:picLocks noChangeAspect="1" noChangeArrowheads="1"/>
          </p:cNvPicPr>
          <p:nvPr userDrawn="1"/>
        </p:nvPicPr>
        <p:blipFill>
          <a:blip r:embed="rId3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261051">
            <a:off x="295977" y="2089967"/>
            <a:ext cx="917732" cy="1484566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2" descr="http://www.design-warez.ru/uploads/posts/2011-05/1304503987_15-61273142211.jpg"/>
          <p:cNvPicPr>
            <a:picLocks noChangeAspect="1" noChangeArrowheads="1"/>
          </p:cNvPicPr>
          <p:nvPr userDrawn="1"/>
        </p:nvPicPr>
        <p:blipFill>
          <a:blip r:embed="rId3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7962" y="4714170"/>
            <a:ext cx="1446905" cy="198022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1284549" y="6670197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D5255B"/>
                </a:solidFill>
                <a:latin typeface="Monotype Corsiva" pitchFamily="66" charset="0"/>
              </a:rPr>
              <a:t>Матюшкина А.В. </a:t>
            </a:r>
            <a:r>
              <a:rPr lang="en-US" sz="1000" dirty="0" smtClean="0">
                <a:latin typeface="Monotype Corsiva" pitchFamily="66" charset="0"/>
                <a:hlinkClick r:id="rId35"/>
              </a:rPr>
              <a:t>http://nsportal.ru/user/33485</a:t>
            </a:r>
            <a:r>
              <a:rPr lang="ru-RU" sz="1000" dirty="0" smtClean="0">
                <a:latin typeface="Monotype Corsiva" pitchFamily="66" charset="0"/>
              </a:rPr>
              <a:t>  </a:t>
            </a:r>
            <a:endParaRPr lang="ru-RU" sz="1000" dirty="0"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/>
            <a:endParaRPr lang="ru-RU" sz="20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338437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8800" b="1" dirty="0" smtClean="0">
                <a:ln w="11430"/>
                <a:gradFill flip="none" rotWithShape="1">
                  <a:gsLst>
                    <a:gs pos="26000">
                      <a:srgbClr val="FFFF00"/>
                    </a:gs>
                    <a:gs pos="43000">
                      <a:srgbClr val="FF0000"/>
                    </a:gs>
                    <a:gs pos="60000">
                      <a:srgbClr val="FFFF00"/>
                    </a:gs>
                  </a:gsLst>
                  <a:lin ang="162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Песни </a:t>
            </a:r>
            <a:br>
              <a:rPr lang="ru-RU" sz="8800" b="1" dirty="0" smtClean="0">
                <a:ln w="11430"/>
                <a:gradFill flip="none" rotWithShape="1">
                  <a:gsLst>
                    <a:gs pos="26000">
                      <a:srgbClr val="FFFF00"/>
                    </a:gs>
                    <a:gs pos="43000">
                      <a:srgbClr val="FF0000"/>
                    </a:gs>
                    <a:gs pos="60000">
                      <a:srgbClr val="FFFF00"/>
                    </a:gs>
                  </a:gsLst>
                  <a:lin ang="162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8800" b="1" dirty="0" smtClean="0">
                <a:ln w="11430"/>
                <a:gradFill flip="none" rotWithShape="1">
                  <a:gsLst>
                    <a:gs pos="26000">
                      <a:srgbClr val="FFFF00"/>
                    </a:gs>
                    <a:gs pos="43000">
                      <a:srgbClr val="FF0000"/>
                    </a:gs>
                    <a:gs pos="60000">
                      <a:srgbClr val="FFFF00"/>
                    </a:gs>
                  </a:gsLst>
                  <a:lin ang="162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военных лет</a:t>
            </a:r>
            <a:endParaRPr lang="ru-RU" sz="8800" b="1" dirty="0">
              <a:ln w="11430"/>
              <a:gradFill flip="none" rotWithShape="1">
                <a:gsLst>
                  <a:gs pos="26000">
                    <a:srgbClr val="FFFF00"/>
                  </a:gs>
                  <a:gs pos="43000">
                    <a:srgbClr val="FF0000"/>
                  </a:gs>
                  <a:gs pos="60000">
                    <a:srgbClr val="FFFF00"/>
                  </a:gs>
                </a:gsLst>
                <a:lin ang="16200000" scaled="1"/>
                <a:tileRect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563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2132856"/>
            <a:ext cx="583264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Трудно поверить, но музыка к  песне у братьев </a:t>
            </a:r>
            <a:r>
              <a:rPr lang="ru-RU" sz="2000" dirty="0" err="1">
                <a:latin typeface="Times New Roman"/>
                <a:ea typeface="Calibri"/>
                <a:cs typeface="Times New Roman"/>
              </a:rPr>
              <a:t>Покрасс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 была готова через 40 минут. Это был тот счастливый случай, когда слова и мелодия сразу нашли друг друга.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Песню очень полюбили, ее можно было услышать всюду. И уже с новой силой она зазвучала во время Великой Отечественной войны, в короткие минуты солдатских привалов.</a:t>
            </a:r>
            <a:endParaRPr lang="ru-RU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1404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2204864"/>
            <a:ext cx="5832648" cy="249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Песня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40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«Катюша»</a:t>
            </a:r>
            <a:endParaRPr lang="ru-RU" sz="4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музыка 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Матвей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Блантер</a:t>
            </a:r>
            <a:endParaRPr lang="ru-RU" sz="2800" b="1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слова  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Михаил 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Исаковский</a:t>
            </a:r>
            <a:endParaRPr lang="ru-RU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9881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556792"/>
            <a:ext cx="5832648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Эта </a:t>
            </a:r>
            <a:r>
              <a:rPr lang="ru-RU" sz="2000" b="1" dirty="0">
                <a:latin typeface="Times New Roman"/>
                <a:ea typeface="Calibri"/>
                <a:cs typeface="Times New Roman"/>
              </a:rPr>
              <a:t>песня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, знакомая каждому, родилась за три года до начала Великой Отечественной войны. Однако она по праву считается </a:t>
            </a:r>
            <a:r>
              <a:rPr lang="ru-RU" sz="2000" b="1" dirty="0">
                <a:latin typeface="Times New Roman"/>
                <a:ea typeface="Calibri"/>
                <a:cs typeface="Times New Roman"/>
              </a:rPr>
              <a:t>песней военной поры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. Ведь свою популярность </a:t>
            </a:r>
            <a:r>
              <a:rPr lang="ru-RU" sz="2000" i="1" dirty="0">
                <a:latin typeface="Times New Roman"/>
                <a:ea typeface="Calibri"/>
                <a:cs typeface="Times New Roman"/>
              </a:rPr>
              <a:t>«</a:t>
            </a:r>
            <a:r>
              <a:rPr lang="ru-RU" sz="2000" b="1" i="1" dirty="0">
                <a:latin typeface="Times New Roman"/>
                <a:ea typeface="Calibri"/>
                <a:cs typeface="Times New Roman"/>
              </a:rPr>
              <a:t>Катюша</a:t>
            </a:r>
            <a:r>
              <a:rPr lang="ru-RU" sz="2000" i="1" dirty="0">
                <a:latin typeface="Times New Roman"/>
                <a:ea typeface="Calibri"/>
                <a:cs typeface="Times New Roman"/>
              </a:rPr>
              <a:t>»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 получила именно в дни войны. </a:t>
            </a:r>
            <a:endParaRPr lang="ru-RU" sz="2000" dirty="0">
              <a:ea typeface="Calibri"/>
              <a:cs typeface="Times New Roman"/>
            </a:endParaRPr>
          </a:p>
          <a:p>
            <a:r>
              <a:rPr lang="ru-RU" sz="2000" dirty="0">
                <a:latin typeface="Times New Roman"/>
                <a:ea typeface="Calibri"/>
              </a:rPr>
              <a:t>На фронте отважно сражалось немало девушек с песенным именем. Про некоторых из них сочиняли стихи на мотив </a:t>
            </a:r>
            <a:r>
              <a:rPr lang="ru-RU" sz="2000" i="1" dirty="0">
                <a:latin typeface="Times New Roman"/>
                <a:ea typeface="Calibri"/>
              </a:rPr>
              <a:t>«</a:t>
            </a:r>
            <a:r>
              <a:rPr lang="ru-RU" sz="2000" b="1" i="1" dirty="0">
                <a:latin typeface="Times New Roman"/>
                <a:ea typeface="Calibri"/>
              </a:rPr>
              <a:t>Катюши</a:t>
            </a:r>
            <a:r>
              <a:rPr lang="ru-RU" sz="2000" i="1" dirty="0">
                <a:latin typeface="Times New Roman"/>
                <a:ea typeface="Calibri"/>
              </a:rPr>
              <a:t>»</a:t>
            </a:r>
            <a:r>
              <a:rPr lang="ru-RU" sz="2000" dirty="0">
                <a:latin typeface="Times New Roman"/>
                <a:ea typeface="Calibri"/>
              </a:rPr>
              <a:t>. Одна из них - </a:t>
            </a:r>
            <a:r>
              <a:rPr lang="ru-RU" sz="2000" b="1" dirty="0">
                <a:latin typeface="Times New Roman"/>
                <a:ea typeface="Calibri"/>
              </a:rPr>
              <a:t>Катюша</a:t>
            </a:r>
            <a:r>
              <a:rPr lang="ru-RU" sz="2000" dirty="0">
                <a:latin typeface="Times New Roman"/>
                <a:ea typeface="Calibri"/>
              </a:rPr>
              <a:t> Иванова – редкой отваги, очень красивая девушка. На фронт Катя, вчерашняя школьница, пошла добровольно, попала под Сталинград. Была санитаркой, пулемётчицей, прошла путь от Волги до Германии.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6092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8249" y="1700808"/>
            <a:ext cx="5832648" cy="4658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Любопытную историю рассказал поэт Илья Сельвинский. Однажды под вечер, в часы затишья, наши бойцы услышали из немецкого окопа </a:t>
            </a:r>
            <a:r>
              <a:rPr lang="ru-RU" sz="2000" b="1" dirty="0">
                <a:latin typeface="Times New Roman"/>
                <a:ea typeface="Calibri"/>
                <a:cs typeface="Times New Roman"/>
              </a:rPr>
              <a:t>песню </a:t>
            </a:r>
            <a:r>
              <a:rPr lang="ru-RU" sz="2000" i="1" dirty="0">
                <a:latin typeface="Times New Roman"/>
                <a:ea typeface="Calibri"/>
                <a:cs typeface="Times New Roman"/>
              </a:rPr>
              <a:t>«</a:t>
            </a:r>
            <a:r>
              <a:rPr lang="ru-RU" sz="2000" b="1" i="1" dirty="0">
                <a:latin typeface="Times New Roman"/>
                <a:ea typeface="Calibri"/>
                <a:cs typeface="Times New Roman"/>
              </a:rPr>
              <a:t>Катюша</a:t>
            </a:r>
            <a:r>
              <a:rPr lang="ru-RU" sz="2000" i="1" dirty="0">
                <a:latin typeface="Times New Roman"/>
                <a:ea typeface="Calibri"/>
                <a:cs typeface="Times New Roman"/>
              </a:rPr>
              <a:t>»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. Немцы прослушали её один раз, потом поставили второй, третий… Очень </a:t>
            </a:r>
            <a:r>
              <a:rPr lang="ru-RU" sz="2000" b="1" dirty="0">
                <a:latin typeface="Times New Roman"/>
                <a:ea typeface="Calibri"/>
                <a:cs typeface="Times New Roman"/>
              </a:rPr>
              <a:t>песня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 и немцам понравилась. Это разозлило наших бойцов, как это подлые фашисты могут играть нашу </a:t>
            </a:r>
            <a:r>
              <a:rPr lang="ru-RU" sz="2000" i="1" dirty="0">
                <a:latin typeface="Times New Roman"/>
                <a:ea typeface="Calibri"/>
                <a:cs typeface="Times New Roman"/>
              </a:rPr>
              <a:t>«</a:t>
            </a:r>
            <a:r>
              <a:rPr lang="ru-RU" sz="2000" b="1" i="1" dirty="0">
                <a:latin typeface="Times New Roman"/>
                <a:ea typeface="Calibri"/>
                <a:cs typeface="Times New Roman"/>
              </a:rPr>
              <a:t>Катюшу</a:t>
            </a:r>
            <a:r>
              <a:rPr lang="ru-RU" sz="2000" i="1" dirty="0">
                <a:latin typeface="Times New Roman"/>
                <a:ea typeface="Calibri"/>
                <a:cs typeface="Times New Roman"/>
              </a:rPr>
              <a:t>»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! Красноармейцы бросились в атаку на немецкий окоп, завязался горячий бой. Немцы ещё и опомниться не успели, как были разбиты, а пластинка вместе с патефоном была доставлена к своим.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endParaRPr lang="ru-RU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5879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471541"/>
            <a:ext cx="5904656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ru-RU" sz="2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Именем</a:t>
            </a:r>
            <a:r>
              <a:rPr lang="ru-RU" sz="2000" i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«</a:t>
            </a:r>
            <a:r>
              <a:rPr lang="ru-RU" sz="2000" b="1" i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Катюши</a:t>
            </a:r>
            <a:r>
              <a:rPr lang="ru-RU" sz="20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»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народ назвал новое оружие, наводившее ужас на врага, - ракетные миномёты </a:t>
            </a:r>
            <a:r>
              <a:rPr lang="ru-RU" sz="20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«БМ»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Девушку из </a:t>
            </a:r>
            <a:r>
              <a:rPr lang="ru-RU" sz="20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песни 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"Выходила на берег </a:t>
            </a:r>
            <a:r>
              <a:rPr lang="ru-RU" sz="20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Катюша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" можно увидеть во Владивостоке воплощенной в памятник на берегу моря. В сквере, где любят гулять горожане, установили скульптуру: милая русская девушка из знаменитой на весь мир </a:t>
            </a:r>
            <a:r>
              <a:rPr lang="ru-RU" sz="20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песни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с надеждой вглядывается в морскую даль Амурского залива, посылая привет бойцу «на дальнем пограничье».</a:t>
            </a:r>
            <a:endParaRPr lang="ru-RU" sz="20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6403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2204864"/>
            <a:ext cx="5760640" cy="249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Песня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40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«День Победы»</a:t>
            </a:r>
            <a:endParaRPr lang="ru-RU" sz="4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слова – Владимир 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Харитонов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музыка - Давид </a:t>
            </a:r>
            <a:r>
              <a:rPr lang="ru-RU" sz="2800" b="1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Тухманов</a:t>
            </a:r>
            <a:endParaRPr lang="ru-RU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3740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9635" y="1556792"/>
            <a:ext cx="583264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Для миллионов людей  эта песня является символом этого праздника. Она неизменно вызывает слёзы на глазах слушателей. В песне есть то, что не может оставить их равнодушными.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Возникает ощущение, что эта песня существует с того самого дня, 9 мая 1945 года. Но на самом деле это произведение было создано гораздо позже, в 1975 году, к празднику 30-летия Победы. Песня настолько органично передаёт чувства ветеранов войны, что без неё не обошлось ни одно празднование в честь Победы.</a:t>
            </a:r>
            <a:br>
              <a:rPr lang="ru-RU" sz="2000" dirty="0">
                <a:latin typeface="Times New Roman"/>
                <a:ea typeface="Calibri"/>
                <a:cs typeface="Times New Roman"/>
              </a:rPr>
            </a:br>
            <a:r>
              <a:rPr lang="ru-RU" sz="2000" dirty="0">
                <a:latin typeface="Times New Roman"/>
                <a:ea typeface="Calibri"/>
                <a:cs typeface="Times New Roman"/>
              </a:rPr>
              <a:t>Как же была создана эта великая песня?</a:t>
            </a:r>
            <a:endParaRPr lang="ru-RU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208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10153" y="1676982"/>
            <a:ext cx="5904656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Автор слов – поэт Владимир Харитонов. Он прошёл всю войну, и стихи, написанные им, отражают его личный опыт и чувства. По его словам, он пытался вместить в стихотворение всю радость, боль утрат, гордость за свою страну. «Радость со слезами на глазах» – именно то, что он чувствовал сам, и эта фраза очень точно передаёт главную мысль произведения.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Весной 1975 года Союзом композиторов объявил конкурс на лучшую песню о Победе. Поэт Владимир Харитонов обратился к молодому композитору Давиду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Тухманову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 Он принёс ему свои стихи, и тот за пару дней написал к ним музыку.  </a:t>
            </a:r>
            <a:endParaRPr lang="ru-RU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78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988840"/>
            <a:ext cx="5832648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ru-RU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Песня попала в конкурсные списки буквально в последний день перед окончанием конкурса. Но увы, никакого места она не заняла.</a:t>
            </a:r>
            <a:r>
              <a:rPr lang="ru-RU" sz="2400" dirty="0">
                <a:solidFill>
                  <a:srgbClr val="11111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Её как будто не заметили. Сегодня никто не помнит песни, которые заняли первые места в том конкурсе, а “День Победы” осталась в памяти.</a:t>
            </a:r>
            <a:endParaRPr lang="ru-RU" sz="2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5842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2204864"/>
            <a:ext cx="590465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b="1" dirty="0">
                <a:solidFill>
                  <a:srgbClr val="FF0000"/>
                </a:solidFill>
                <a:latin typeface="Georgia" panose="02040502050405020303" pitchFamily="18" charset="0"/>
                <a:ea typeface="Calibri"/>
                <a:cs typeface="Times New Roman"/>
              </a:rPr>
              <a:t>Песня </a:t>
            </a:r>
            <a:endParaRPr lang="ru-RU" sz="4000" b="1" dirty="0" smtClean="0">
              <a:solidFill>
                <a:srgbClr val="FF0000"/>
              </a:solidFill>
              <a:latin typeface="Georgia" panose="02040502050405020303" pitchFamily="18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FF0000"/>
                </a:solidFill>
                <a:latin typeface="Georgia" panose="02040502050405020303" pitchFamily="18" charset="0"/>
                <a:ea typeface="Calibri"/>
                <a:cs typeface="Times New Roman"/>
              </a:rPr>
              <a:t>«</a:t>
            </a:r>
            <a:r>
              <a:rPr lang="ru-RU" sz="4000" b="1" dirty="0">
                <a:solidFill>
                  <a:srgbClr val="FF0000"/>
                </a:solidFill>
                <a:latin typeface="Georgia" panose="02040502050405020303" pitchFamily="18" charset="0"/>
                <a:ea typeface="Calibri"/>
                <a:cs typeface="Times New Roman"/>
              </a:rPr>
              <a:t>Священная война»</a:t>
            </a:r>
            <a:endParaRPr lang="ru-RU" sz="4000" dirty="0">
              <a:latin typeface="Georgia" panose="02040502050405020303" pitchFamily="18" charset="0"/>
              <a:ea typeface="Calibri"/>
              <a:cs typeface="Times New Roman"/>
            </a:endParaRPr>
          </a:p>
          <a:p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  <a:ea typeface="Calibri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Georgia" panose="02040502050405020303" pitchFamily="18" charset="0"/>
                <a:ea typeface="Calibri"/>
              </a:rPr>
              <a:t>музыка А. Александрова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Georgia" panose="02040502050405020303" pitchFamily="18" charset="0"/>
                <a:ea typeface="Calibri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  <a:ea typeface="Calibri"/>
              </a:rPr>
              <a:t>слова В</a:t>
            </a:r>
            <a:r>
              <a:rPr lang="ru-RU" sz="2000" b="1" dirty="0" smtClean="0">
                <a:solidFill>
                  <a:srgbClr val="FF0000"/>
                </a:solidFill>
                <a:latin typeface="Georgia" panose="02040502050405020303" pitchFamily="18" charset="0"/>
                <a:ea typeface="Calibri"/>
              </a:rPr>
              <a:t>. Лебедева-Кумача</a:t>
            </a:r>
            <a:r>
              <a:rPr lang="ru-RU" sz="2000" b="1" i="1" dirty="0" smtClean="0">
                <a:solidFill>
                  <a:srgbClr val="FF0000"/>
                </a:solidFill>
                <a:latin typeface="Georgia" panose="02040502050405020303" pitchFamily="18" charset="0"/>
                <a:ea typeface="Calibri"/>
              </a:rPr>
              <a:t> 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95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844824"/>
            <a:ext cx="6120680" cy="3596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Уже в первые дни войны, композитором Александром Васильевичем Александровым и поэтом Василием Ивановичем Лебедевым-Кумачом была написана эта песня, которая называется «Священная война» и она зазвучала как набат, призывающий на борьбу, как оружие против жестоких врагов. Эта песня впервые прозвучала на вокзале, когда бойцов провожали на фронт. Музыка несла в себе такую могучую силу и искренность, что все, кто в ту минуту находился там, заслышав первые звуки, поднялись как один со своих мест и, стоя, словно в строю, торжественно и сурово слушали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её. 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8563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0257" y="1844824"/>
            <a:ext cx="5904656" cy="295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Когда она кончилась, на какое-то мгновение замерли, завороженные звуками, а затем раздались оглушительные аплодисменты. Песню требовали повторить еще и еще, пытаясь подпевать и запомнить слова. Вновь и вновь, пять раз подряд, пел ансамбль "Священную войну". Так начался путь песни, славный и долгий. С этого дня песню пели всюду: на фронте, в партизанских отрядах, в тылу. Музыка звучит как боевой гимн, призывающий на поединок с врагом.</a:t>
            </a:r>
            <a:endParaRPr lang="ru-RU" sz="2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5531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700808"/>
            <a:ext cx="5976664" cy="320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Песня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40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«В землянке</a:t>
            </a:r>
            <a:r>
              <a:rPr lang="ru-RU" sz="4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»</a:t>
            </a:r>
            <a:endParaRPr lang="ru-RU" sz="4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музыка 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К.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Листова</a:t>
            </a:r>
            <a:endParaRPr lang="ru-RU" sz="3200" b="1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32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слова А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. Суркова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endParaRPr lang="ru-RU" sz="3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8187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700808"/>
            <a:ext cx="597666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/>
                <a:ea typeface="Calibri"/>
              </a:rPr>
              <a:t>Однажды суровой зимой 1941 года, во время битвы под Москвой произошёл такой случай. Молодой солдат, лейтенант Алексей Сурков, попал в окружение. Он храбро сражался, многие его товарищи погибли. Когда он выходил из окружения, попал на минное поле, где сам тоже мог погибнуть в любую минуту. Вот где “до смерти четыре шага”. После этого он написал жене письмо в стихотворной форме.  Текст он показал бойцам, и им очень понравилось это стихотворение. Многие солдаты переписывали его и отсылали своим жёнам и невестам. Оно стало популярным на фронте и в тылу.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087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2060848"/>
            <a:ext cx="597666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prstClr val="black"/>
                </a:solidFill>
                <a:latin typeface="Times New Roman"/>
                <a:ea typeface="Calibri"/>
              </a:rPr>
              <a:t>Текст увидел композитор Константин Листов и сочинил музыку. Получилась песня, которая стала одной из самых известных в дни войны -  очень теплая, задушевная, немного грустная, но не тоску вызывала она у бойцов, а презрение к смерти. Эта песня была песней - бойцом, участвовала в борьбе и помогала приближению победы. Ее полюбили и запели на всех фронтах.</a:t>
            </a: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/>
                <a:ea typeface="Calibri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849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2060848"/>
            <a:ext cx="5832648" cy="249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Песня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40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«Три танкиста»</a:t>
            </a:r>
            <a:endParaRPr lang="ru-RU" sz="4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музыка братьев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Покрасс</a:t>
            </a:r>
            <a:endParaRPr lang="ru-RU" sz="2800" b="1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слова Б. </a:t>
            </a:r>
            <a:r>
              <a:rPr lang="ru-RU" sz="2800" b="1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Ласкина</a:t>
            </a:r>
            <a:endParaRPr lang="ru-RU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7358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772816"/>
            <a:ext cx="5904656" cy="3596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Одни песни помогали солдатам справиться с тяготами войны, вспомнить о мирном времени, другие - быть сильными и смелыми в бою. 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Песня  «Три танкиста" родилась за 3 года до начала войны. Никто еще и не знал, что нам придется сражаться, биться и умирать за нашу Родину. Эту песню сочинили в мирное время для одного из кинофильма «Трактористы».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Сочинил эту песню Борис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Ласкин</a:t>
            </a:r>
            <a:r>
              <a:rPr lang="ru-RU" dirty="0">
                <a:latin typeface="Times New Roman"/>
                <a:ea typeface="Calibri"/>
                <a:cs typeface="Times New Roman"/>
              </a:rPr>
              <a:t>, а музыку к этой песне написали два брата Дмитрий и Даниил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Покрасс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 Песня получилась задорная, зажигательная и очень мелодичная. В ней прославлялся подвиг славных героев-танкистов.</a:t>
            </a:r>
            <a:endParaRPr lang="ru-RU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7738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 мая Письмо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9 мая Письмо 2</Template>
  <TotalTime>54</TotalTime>
  <Words>1050</Words>
  <Application>Microsoft Office PowerPoint</Application>
  <PresentationFormat>Экран (4:3)</PresentationFormat>
  <Paragraphs>42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9 мая Письмо 2</vt:lpstr>
      <vt:lpstr>Песни  военных лет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Матюшкина</dc:creator>
  <cp:lastModifiedBy>дрон</cp:lastModifiedBy>
  <cp:revision>25</cp:revision>
  <dcterms:created xsi:type="dcterms:W3CDTF">2014-04-12T11:44:04Z</dcterms:created>
  <dcterms:modified xsi:type="dcterms:W3CDTF">2020-05-08T07:27:52Z</dcterms:modified>
</cp:coreProperties>
</file>