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8" r:id="rId6"/>
    <p:sldId id="269" r:id="rId7"/>
    <p:sldId id="267" r:id="rId8"/>
    <p:sldId id="264" r:id="rId9"/>
    <p:sldId id="266" r:id="rId10"/>
    <p:sldId id="271" r:id="rId11"/>
    <p:sldId id="261" r:id="rId12"/>
    <p:sldId id="277" r:id="rId13"/>
    <p:sldId id="263" r:id="rId14"/>
    <p:sldId id="272" r:id="rId15"/>
    <p:sldId id="273" r:id="rId16"/>
    <p:sldId id="265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79" autoAdjust="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05BCF-FF87-4069-AC2F-48B8C1355711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B463E-A662-471E-9616-D7E05531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9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B463E-A662-471E-9616-D7E05531F87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62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1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3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5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81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56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5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71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6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67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68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A83231FF-1C62-4350-89F7-14F3D1DDD2F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FF3152F-FF02-4EA2-B378-03FE47642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63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1.bp.blogspot.com/-9aHaJOua2Gg/XixbEItO_hI/AAAAAAAABbM/B_lzE8mEZtAHnCW57Yuz4vrHslrIQLXwwCLcBGAsYHQ/s1600/%25D0%25B0%25D1%2580%25D1%25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4" b="91000" l="6270" r="92460">
                        <a14:foregroundMark x1="53095" y1="31143" x2="65317" y2="20429"/>
                        <a14:foregroundMark x1="55556" y1="54000" x2="59127" y2="34286"/>
                        <a14:foregroundMark x1="67857" y1="57857" x2="67698" y2="54143"/>
                        <a14:foregroundMark x1="83413" y1="79571" x2="82460" y2="75857"/>
                        <a14:foregroundMark x1="83571" y1="82857" x2="85635" y2="80286"/>
                        <a14:foregroundMark x1="36349" y1="82857" x2="40476" y2="82857"/>
                        <a14:foregroundMark x1="35476" y1="82000" x2="39762" y2="8171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2" t="3484" r="7840" b="9422"/>
          <a:stretch/>
        </p:blipFill>
        <p:spPr bwMode="auto">
          <a:xfrm>
            <a:off x="125252" y="3676820"/>
            <a:ext cx="5598876" cy="31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916922"/>
            <a:ext cx="8640960" cy="21602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говорить </a:t>
            </a:r>
            <a:endParaRPr lang="ru-RU" sz="5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5661248"/>
            <a:ext cx="5796136" cy="1124744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145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дефектолог:  Ладная Е. В.</a:t>
            </a:r>
          </a:p>
          <a:p>
            <a:pPr algn="r">
              <a:lnSpc>
                <a:spcPct val="100000"/>
              </a:lnSpc>
            </a:pPr>
            <a:r>
              <a:rPr lang="ru-RU" sz="145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 : Рысина Н. П.</a:t>
            </a:r>
          </a:p>
          <a:p>
            <a:pPr algn="r">
              <a:lnSpc>
                <a:spcPct val="100000"/>
              </a:lnSpc>
            </a:pPr>
            <a:r>
              <a:rPr lang="ru-RU" sz="145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дефектолог: Серебрянникова Т. С.</a:t>
            </a:r>
            <a:endParaRPr lang="ru-RU" sz="145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401" y="99789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комитета по социальной политике и культуре администрации г. Иркутска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 Иркутска детский сад № 182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664074, г. Иркутск, ул. Игошина, 20А, e-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detsad182@bk.ru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т.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43-15-70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mama-mama.ru/uploads/6f5a01120cebaf6a4fec0bfb36f5fd6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r="5191"/>
          <a:stretch/>
        </p:blipFill>
        <p:spPr bwMode="auto">
          <a:xfrm>
            <a:off x="7452319" y="404664"/>
            <a:ext cx="1656185" cy="131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44824"/>
            <a:ext cx="43924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«Буря в стакане</a:t>
            </a:r>
            <a:r>
              <a:rPr lang="ru-RU" sz="2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b="1" dirty="0" smtClean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стакан, наполовину наполненный водой, опустите трубочку для коктейля и подуйте – пузыри с громким бульканьем будут подниматься на поверхность. Затем предложите ребёнку подуть в трубочку. Если сильно дуть, то получится буря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27" b="99902" l="138" r="97928">
                        <a14:backgroundMark x1="81768" y1="67090" x2="89641" y2="96484"/>
                        <a14:backgroundMark x1="70304" y1="73047" x2="84116" y2="90723"/>
                        <a14:backgroundMark x1="56492" y1="67480" x2="55110" y2="70215"/>
                        <a14:backgroundMark x1="34530" y1="70020" x2="35359" y2="7246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582" r="13277"/>
          <a:stretch/>
        </p:blipFill>
        <p:spPr>
          <a:xfrm flipH="1">
            <a:off x="35496" y="4293096"/>
            <a:ext cx="2708984" cy="2492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771800" y="4344653"/>
            <a:ext cx="1800200" cy="2396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148064" y="1844824"/>
            <a:ext cx="37444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«Надуваем щёчки</a:t>
            </a:r>
            <a:r>
              <a:rPr lang="ru-RU" sz="2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надуть щёки, вдохнув через нос,  и резко надавить на них пальцами (воздух выпустить сквозь губы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0.wp.com/blogs.bebeshka.info/images/articles/w2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19959"/>
            <a:ext cx="2472209" cy="1528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tdata.ru/u27/photo51CF/20303972735-0/origin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946982"/>
            <a:ext cx="2703680" cy="179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81670" y="643335"/>
            <a:ext cx="59586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упражнений</a:t>
            </a:r>
            <a:endParaRPr lang="ru-RU" sz="4400" dirty="0"/>
          </a:p>
        </p:txBody>
      </p:sp>
      <p:pic>
        <p:nvPicPr>
          <p:cNvPr id="11" name="Picture 6" descr="https://static6.depositphotos.com/1100400/591/i/950/depositphotos_5918974-stock-photo-blow-up-a-ballo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/>
          <a:stretch/>
        </p:blipFill>
        <p:spPr bwMode="auto">
          <a:xfrm flipH="1">
            <a:off x="0" y="332656"/>
            <a:ext cx="178586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8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avatars.mds.yandex.net/get-pdb/1996727/5ab8de4b-c0e2-4508-afb9-bbd2b191119a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0283"/>
            <a:ext cx="1741307" cy="97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ptitsa-govorun.com/wp-content/uploads/2020/05/logoritmi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727"/>
            <a:ext cx="1379744" cy="10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41203" cy="12006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Логоритмика: </a:t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развиваем речь с движением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1512454"/>
          </a:xfrm>
        </p:spPr>
        <p:txBody>
          <a:bodyPr>
            <a:normAutofit/>
          </a:bodyPr>
          <a:lstStyle/>
          <a:p>
            <a:pPr marL="0" indent="432000" algn="just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комплекс физических упражнений, который сопровождается словами и музыкой. Эта терапия поможет ребенку легче ориентироваться в пространстве и координировать свои движения во взаимосвязи с речью и музыкой, улучшает общую и мелкую моторику, учит правильному дыханию, совершенствует фонематический слух.</a:t>
            </a:r>
          </a:p>
          <a:p>
            <a:pPr marL="0" indent="432000" algn="just"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429000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/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нужна </a:t>
            </a:r>
            <a:r>
              <a:rPr lang="ru-RU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полезна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детям: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заиканием или с наследственной предрасположенностью к нему;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чересчур быстрой/медленной или прерывистой речью;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развитой моторикой и координацией движений;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дизартрией, задержками развития речи, нарушениями произношения отдельных звуков;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болеющим и ослабленным;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находящимся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периоде интенсивного формирования речи (в среднем это возраст от 2,5 до 4 лет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95493" cy="15087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занятия с использованием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логоритмического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учителем-дефектологом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PJG05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08" y="1844824"/>
            <a:ext cx="316835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02789"/>
            <a:ext cx="4176464" cy="123728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9338" y="1844824"/>
            <a:ext cx="6242992" cy="79208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«Ум ребенка находится на кончиках его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пальцев.»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В</a:t>
            </a: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А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 Сухомлинский</a:t>
            </a:r>
            <a:endParaRPr lang="ru-RU" sz="18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86268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комплекс упражнений для развития и совершенствования «тонких» движений пальцев рук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2000" algn="just"/>
            <a:endParaRPr lang="ru-RU" sz="800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2000" algn="just"/>
            <a:r>
              <a:rPr lang="ru-RU" sz="2000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 пальчиковая гимнастика детям?</a:t>
            </a:r>
          </a:p>
          <a:p>
            <a:pPr marL="342900" indent="432000" algn="just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овладению навыками мелкой моторики.</a:t>
            </a:r>
          </a:p>
          <a:p>
            <a:pPr marL="342900" indent="432000" algn="just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432000" algn="just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работоспособность коры головного мозга.</a:t>
            </a:r>
          </a:p>
          <a:p>
            <a:pPr marL="342900" indent="432000" algn="just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u="sng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психические процессы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мышление, внимание, память, воображение.</a:t>
            </a:r>
          </a:p>
          <a:p>
            <a:pPr marL="342900" indent="432000" algn="just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Снимает тревожность.</a:t>
            </a:r>
            <a:endParaRPr lang="ru-RU" sz="20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avatars.mds.yandex.net/get-vh/4099058/2a00000174829f6735febf94365d6c39b122/ori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9" t="-1" r="18417" b="-1287"/>
          <a:stretch/>
        </p:blipFill>
        <p:spPr bwMode="auto">
          <a:xfrm>
            <a:off x="179512" y="221341"/>
            <a:ext cx="1761844" cy="15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age1.thematicnews.com/uploads/images/10/59/88/61/2019/08/23/9d7d4cb5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9374"/>
            <a:ext cx="2091637" cy="152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0-tub-ru.yandex.net/i?id=cb03f5f8fd74e23a0a2c19500bc16fbe-l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62" y="5085185"/>
            <a:ext cx="2203802" cy="1595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s05.infourok.ru/uploads/ex/08f7/0004b05e-daad9302/hello_html_48e1c95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157192"/>
            <a:ext cx="2078007" cy="1615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mage1.thematicnews.com/uploads/images/10/59/88/61/2019/08/23/9d7d4cb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93" y="321382"/>
            <a:ext cx="1893908" cy="137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ds04.infourok.ru/uploads/ex/006a/000d94f9-21fcf8bc/hello_html_493398a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060848"/>
            <a:ext cx="44279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ds04.infourok.ru/uploads/ex/006a/000d94f9-21fcf8bc/hello_html_493398a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46449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620688"/>
            <a:ext cx="56973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упражнений</a:t>
            </a:r>
            <a:endParaRPr lang="ru-RU" sz="4200" dirty="0"/>
          </a:p>
        </p:txBody>
      </p:sp>
      <p:pic>
        <p:nvPicPr>
          <p:cNvPr id="7" name="Picture 2" descr="https://avatars.mds.yandex.net/get-vh/4099058/2a00000174829f6735febf94365d6c39b122/ori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9" t="-1" r="18417" b="-1287"/>
          <a:stretch/>
        </p:blipFill>
        <p:spPr bwMode="auto">
          <a:xfrm>
            <a:off x="73852" y="221341"/>
            <a:ext cx="1638306" cy="14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2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s00.infourok.ru/images/doc/134/156386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132856"/>
            <a:ext cx="460851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fs00.infourok.ru/images/doc/134/156386/im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9002"/>
            <a:ext cx="4299181" cy="42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620688"/>
            <a:ext cx="56973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упражнений</a:t>
            </a:r>
            <a:endParaRPr lang="ru-RU" sz="4200" dirty="0"/>
          </a:p>
        </p:txBody>
      </p:sp>
      <p:pic>
        <p:nvPicPr>
          <p:cNvPr id="7" name="Picture 2" descr="https://avatars.mds.yandex.net/get-vh/4099058/2a00000174829f6735febf94365d6c39b122/ori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9" t="-1" r="18417" b="-1287"/>
          <a:stretch/>
        </p:blipFill>
        <p:spPr bwMode="auto">
          <a:xfrm>
            <a:off x="73852" y="221341"/>
            <a:ext cx="1638306" cy="14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1.thematicnews.com/uploads/images/10/59/88/61/2019/08/23/9d7d4cb5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93" y="321382"/>
            <a:ext cx="1893908" cy="137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inha.ru/wp-content/uploads/2019/02/sudj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429"/>
            <a:ext cx="1793411" cy="15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ped-kopilka.ru/upload/blogs2/2018/8/41248_68a44ea8c0b7130a4a687726fe497787.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5290" r="12227" b="7210"/>
          <a:stretch/>
        </p:blipFill>
        <p:spPr bwMode="auto">
          <a:xfrm>
            <a:off x="7318106" y="216211"/>
            <a:ext cx="1832773" cy="15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2725" y="260648"/>
            <a:ext cx="5253571" cy="15087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11680"/>
            <a:ext cx="8568952" cy="4729688"/>
          </a:xfrm>
        </p:spPr>
        <p:txBody>
          <a:bodyPr>
            <a:normAutofit fontScale="92500" lnSpcReduction="20000"/>
          </a:bodyPr>
          <a:lstStyle/>
          <a:p>
            <a:pPr marL="0" indent="432000"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жок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метод лечебного воздействия через кисти и стопы. </a:t>
            </a:r>
          </a:p>
          <a:p>
            <a:pPr marL="0" indent="432000" algn="just">
              <a:buNone/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нужна Су-</a:t>
            </a:r>
            <a:r>
              <a:rPr lang="ru-RU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терапия?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Развитие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фонематического слуха и восприятия;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Коррекция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произношения (автоматизация и дифференциация звуков);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Развитие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звукового и слогового анализа слов;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Активизация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 и совершенствование лексико-грамматических категорий;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Развитие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и мелкой моторики;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Развитие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процессов;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Развитие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Развитие пространственно-временных представлений;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Закрепление счётных операций.</a:t>
            </a:r>
          </a:p>
        </p:txBody>
      </p:sp>
      <p:pic>
        <p:nvPicPr>
          <p:cNvPr id="8" name="Picture 2" descr="https://avatars.mds.yandex.net/get-pdb/2091468/976380f6-26ae-40d2-a19f-18df41527f31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37112"/>
            <a:ext cx="2421227" cy="152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245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ed-kopilka.ru/upload/blogs2/2018/8/41248_68a44ea8c0b7130a4a687726fe497787.jp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5290" r="12227" b="7210"/>
          <a:stretch/>
        </p:blipFill>
        <p:spPr bwMode="auto">
          <a:xfrm>
            <a:off x="7164288" y="225953"/>
            <a:ext cx="1832773" cy="15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72208"/>
            <a:ext cx="6478488" cy="91257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пользоваться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16832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шариком.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на ладони находится множество биологически активных точек, эффективным способом их стимуляции является массаж специальным шариком. Прокатывая шарик между ладошками, дети массируют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мышцы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В каждом шарике есть «волшебное» колечко.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2000" algn="just"/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2000" algn="just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эластичным кольцом.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Кольцо нужно надеть на палец и провести массаж зоны соответствующей пораженной части тела, до ее покраснения и появлении ощущения тепла. Эту процедуру необходимо повторять несколько раз в день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6" descr="https://inha.ru/wp-content/uploads/2019/02/sudj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429"/>
            <a:ext cx="1793411" cy="15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vatars.mds.yandex.net/get-zen_doc/198554/pub_5a4a7202e86a9e444ab13a47_5a4a74109d5cb39beff32f20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013176"/>
            <a:ext cx="2400300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ds04.infourok.ru/uploads/ex/0289/0019cc18-2309f1a2/img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7" r="13114"/>
          <a:stretch/>
        </p:blipFill>
        <p:spPr bwMode="auto">
          <a:xfrm>
            <a:off x="6309935" y="4797152"/>
            <a:ext cx="2412268" cy="1769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7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занятия с использованием </a:t>
            </a:r>
            <a:r>
              <a:rPr lang="ru-RU" sz="3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3200" b="1" cap="none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учителем-дефектологом</a:t>
            </a:r>
            <a:endParaRPr lang="ru-RU" sz="3200" b="1" cap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USTB36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1855328"/>
            <a:ext cx="3296964" cy="50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772400" cy="150876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avatars.mds.yandex.net/get-pdb/964669/73da20ff-9448-464f-a5fc-68d9301f222f/or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50" y="3212976"/>
            <a:ext cx="4727654" cy="34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280920" cy="3350754"/>
          </a:xfrm>
        </p:spPr>
        <p:txBody>
          <a:bodyPr>
            <a:noAutofit/>
          </a:bodyPr>
          <a:lstStyle/>
          <a:p>
            <a:pPr marL="0" indent="432000" algn="just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проблема изучения нарушений речи у детей становится все более актуальной. Неговорящие дети-полиморфная группа. Помимо нарушений в развитии речи они могут иметь сопутствующие диагнозы.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32000" algn="just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неговорящими детьми строится поэтапно. Важно, что бы ребенку было интересно, мы представим несколько способов запуска речи, которые можно выполнять и дома и в ДОУ.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dou-5.kra.edu54.ru/images/0_12290e_541f744e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4005064"/>
            <a:ext cx="5904656" cy="26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287413"/>
            <a:ext cx="8229600" cy="2077691"/>
          </a:xfrm>
        </p:spPr>
        <p:txBody>
          <a:bodyPr>
            <a:normAutofit lnSpcReduction="10000"/>
          </a:bodyPr>
          <a:lstStyle/>
          <a:p>
            <a:pPr indent="432000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  <a:p>
            <a:pPr indent="432000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indent="432000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pPr indent="432000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 </a:t>
            </a:r>
          </a:p>
          <a:p>
            <a:endParaRPr lang="ru-RU" dirty="0"/>
          </a:p>
        </p:txBody>
      </p:sp>
      <p:pic>
        <p:nvPicPr>
          <p:cNvPr id="4098" name="Picture 2" descr="https://7703.by/images/news/logo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848" y="3140968"/>
            <a:ext cx="583566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2345" y="428471"/>
            <a:ext cx="48379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запуска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mage.jimcdn.com/app/cms/image/transf/dimension=1920x10000:format=jpg/path/s82f74cde0f701cc5/image/i201dbdb9cbc6b783/version/1519554651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807" y="212712"/>
            <a:ext cx="2001822" cy="15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duportal44.ru/Galich/ds11galich/SiteAssets/DocLib24/%D0%93%D1%80%D1%83%D0%B7%D0%B4%D0%B5%D0%B2%D0%B0%20%D0%92%D0%B0%D0%BB%D0%B5%D0%BD%D1%82%D0%B8%D0%BD%D0%B0%20%D0%9D%D0%B8%D0%BA%D0%BE%D0%BB%D0%B0%D0%B5%D0%B2%D0%BD%D0%B0/didaktichskaya-igra-bukv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" y="188640"/>
            <a:ext cx="221253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12d.ru/user_file/news/201805100613315717496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1464"/>
            <a:ext cx="1887138" cy="15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45374"/>
            <a:ext cx="5793482" cy="149213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ртикуляционная гимнастика дома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630" y="1916832"/>
            <a:ext cx="8681850" cy="3672408"/>
          </a:xfrm>
        </p:spPr>
        <p:txBody>
          <a:bodyPr>
            <a:noAutofit/>
          </a:bodyPr>
          <a:lstStyle/>
          <a:p>
            <a:pPr indent="432000" algn="just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совокупность специальных упражнений, направленных на укрепление мышц артикуляционного аппарата. </a:t>
            </a:r>
          </a:p>
          <a:p>
            <a:pPr indent="432000" algn="just">
              <a:buNone/>
            </a:pPr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детям нужна артикуляционная гимнастика?</a:t>
            </a:r>
          </a:p>
          <a:p>
            <a:pPr indent="432000" algn="just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Малышам с правильным, но невнятным произношением. Им будет полезна тренировка для более четкой постановки звуков.</a:t>
            </a:r>
          </a:p>
          <a:p>
            <a:pPr indent="432000" algn="just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Детям, которые не точно, не достаточно четко выговаривают звуки, путают их.</a:t>
            </a:r>
          </a:p>
          <a:p>
            <a:pPr indent="432000" algn="just">
              <a:buClr>
                <a:schemeClr val="tx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Детям со сложными речевыми дефектами, которым показаны регулярные занятия с логопедом и дефектологом.</a:t>
            </a:r>
          </a:p>
          <a:p>
            <a:pPr marL="514350" indent="-514350" algn="just"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://raduga.volozhin-edu.gov.by/files/00824/obj/140/15213/ico/mult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9" t="3893" r="52421" b="9167"/>
          <a:stretch/>
        </p:blipFill>
        <p:spPr bwMode="auto">
          <a:xfrm>
            <a:off x="35496" y="191463"/>
            <a:ext cx="1656184" cy="15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55892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Артикуляционная гимнастика только подготовит речевой аппарат  ребенка к правильному произношению!!!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luckclub.ru/images/luckclub/2019/01/scrn_big_1-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3" r="7077" b="28556"/>
          <a:stretch/>
        </p:blipFill>
        <p:spPr bwMode="auto">
          <a:xfrm>
            <a:off x="8273912" y="178272"/>
            <a:ext cx="870088" cy="87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12633"/>
            <a:ext cx="6336704" cy="66809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упражнений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родители! 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своим ребенком артикуляционную гимнастику по 5-7 минут в день, вы поможете ему быстрее овладеть правильным звукопроизношением!</a:t>
            </a:r>
          </a:p>
        </p:txBody>
      </p:sp>
      <p:pic>
        <p:nvPicPr>
          <p:cNvPr id="1034" name="Picture 10" descr="http://www.vospitaj.com/wp-content/uploads/2018/08/20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" t="8653" r="9117" b="11242"/>
          <a:stretch/>
        </p:blipFill>
        <p:spPr bwMode="auto">
          <a:xfrm>
            <a:off x="611560" y="1844824"/>
            <a:ext cx="374441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vospitaj.com/wp-content/uploads/2018/08/28-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" t="8654" r="9117" b="12493"/>
          <a:stretch/>
        </p:blipFill>
        <p:spPr bwMode="auto">
          <a:xfrm>
            <a:off x="4608004" y="1844825"/>
            <a:ext cx="378042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detsad22-kyzyl.rtyva.ru/wp-content/uploads/2020/05/slide-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39" t="4928" r="6732" b="24798"/>
          <a:stretch/>
        </p:blipFill>
        <p:spPr bwMode="auto">
          <a:xfrm>
            <a:off x="87389" y="171223"/>
            <a:ext cx="74019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main-cdn.goods.ru/big2/hlr-system/1717512416/100024291280b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6271" r="9147" b="29389"/>
          <a:stretch/>
        </p:blipFill>
        <p:spPr bwMode="auto">
          <a:xfrm>
            <a:off x="7596336" y="250280"/>
            <a:ext cx="701532" cy="87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ds04.infourok.ru/uploads/ex/019f/00163536-035bb78b/img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7" t="4164" r="4643" b="26036"/>
          <a:stretch/>
        </p:blipFill>
        <p:spPr bwMode="auto">
          <a:xfrm>
            <a:off x="755576" y="259430"/>
            <a:ext cx="743157" cy="8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7" t="1293" r="1466" b="1700"/>
          <a:stretch/>
        </p:blipFill>
        <p:spPr>
          <a:xfrm>
            <a:off x="107504" y="260648"/>
            <a:ext cx="4392488" cy="6548793"/>
          </a:xfrm>
          <a:prstGeom prst="rect">
            <a:avLst/>
          </a:prstGeom>
        </p:spPr>
      </p:pic>
      <p:pic>
        <p:nvPicPr>
          <p:cNvPr id="2052" name="Picture 4" descr="http://www.vospitaj.com/wp-content/uploads/2018/08/24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3" t="8761" r="9706" b="12385"/>
          <a:stretch/>
        </p:blipFill>
        <p:spPr bwMode="auto">
          <a:xfrm>
            <a:off x="4572000" y="260648"/>
            <a:ext cx="4464496" cy="65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75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957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занятия по звукоподражанию учителем-логопедом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SVSE39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849573"/>
            <a:ext cx="3259824" cy="503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80684"/>
            <a:ext cx="4680520" cy="14921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3528392"/>
          </a:xfrm>
        </p:spPr>
        <p:txBody>
          <a:bodyPr>
            <a:normAutofit/>
          </a:bodyPr>
          <a:lstStyle/>
          <a:p>
            <a:pPr marL="0" indent="432000" algn="just">
              <a:buNone/>
            </a:pPr>
            <a:r>
              <a:rPr lang="ru-RU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специализированных дыхательных упражнений, направленных на укрепление физического здоровья.</a:t>
            </a:r>
          </a:p>
          <a:p>
            <a:pPr marL="0" indent="432000" algn="just">
              <a:buNone/>
            </a:pPr>
            <a:r>
              <a:rPr lang="ru-RU" sz="23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нужна дыхательная гимнастика?</a:t>
            </a:r>
          </a:p>
          <a:p>
            <a:pPr marL="0" indent="432000" algn="just">
              <a:buNone/>
            </a:pP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очень важно для развития речи, оно влияет на </a:t>
            </a:r>
            <a:r>
              <a:rPr lang="ru-RU" sz="23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звукопроизношение, артикуляцию и развитие голоса.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 помогают выработать диафрагмальное дыхание, а также продолжительность, силу и правильное распределение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выдоха.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s://im0-tub-ru.yandex.net/i?id=7d2e0332ece4c65557f1705cfe7b9d99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/>
        </p:blipFill>
        <p:spPr bwMode="auto">
          <a:xfrm>
            <a:off x="6803740" y="188640"/>
            <a:ext cx="2340260" cy="161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tatic6.depositphotos.com/1100400/591/i/950/depositphotos_5918974-stock-photo-blow-up-a-ballo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/>
          <a:stretch/>
        </p:blipFill>
        <p:spPr bwMode="auto">
          <a:xfrm flipH="1">
            <a:off x="107504" y="188640"/>
            <a:ext cx="2103582" cy="161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51723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Игры на развитие речевого дыхания необходимо ограничивать по времени и обязательно чередовать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упражнениями!</a:t>
            </a:r>
          </a:p>
        </p:txBody>
      </p:sp>
    </p:spTree>
    <p:extLst>
      <p:ext uri="{BB962C8B-B14F-4D97-AF65-F5344CB8AC3E}">
        <p14:creationId xmlns:p14="http://schemas.microsoft.com/office/powerpoint/2010/main" val="20686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mama-mama.ru/uploads/6f5a01120cebaf6a4fec0bfb36f5fd6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r="7293"/>
          <a:stretch/>
        </p:blipFill>
        <p:spPr bwMode="auto">
          <a:xfrm>
            <a:off x="7596336" y="404664"/>
            <a:ext cx="1512168" cy="131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5085184"/>
            <a:ext cx="2122691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2" y="1916832"/>
            <a:ext cx="435493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«Плыви кораблик</a:t>
            </a:r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600" b="1" dirty="0" smtClean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упражнение можно выполнять в ванной, когда купаете ребёнка, или можно набрать в таз   воду. Из бумаги делаем кораблик и опускаем его на воду. Набираем воздух через нос (животик надувается), выдыхаем через рот (животик сдувается). Дуем на кораблик, чтобы он плавал по воде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b="1" i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b="1" i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b="1" i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4850402"/>
            <a:ext cx="2232247" cy="174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4048" y="1916832"/>
            <a:ext cx="403244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«Мыльные пузыри</a:t>
            </a:r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воспользоваться готовыми мыльными пузырями или сделать самим. Важно следить, чтобы ребёнок не надувал щёки при выдувании воздуха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100" name="Picture 4" descr="https://st2.depositphotos.com/1216882/5831/i/950/depositphotos_58316115-stock-photo-small-boy-blowing-up-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r="6803"/>
          <a:stretch/>
        </p:blipFill>
        <p:spPr bwMode="auto">
          <a:xfrm>
            <a:off x="7020272" y="5086598"/>
            <a:ext cx="2016224" cy="1626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arkikrasnogorska.ru/wp-content/uploads/photo-gallery/imported_from_media_libray/leSwr5dnUi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/>
          <a:stretch/>
        </p:blipFill>
        <p:spPr bwMode="auto">
          <a:xfrm>
            <a:off x="4932040" y="4300214"/>
            <a:ext cx="2232248" cy="1649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3688" y="643335"/>
            <a:ext cx="59586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упражнений</a:t>
            </a:r>
            <a:endParaRPr lang="ru-RU" sz="4400" dirty="0"/>
          </a:p>
        </p:txBody>
      </p:sp>
      <p:pic>
        <p:nvPicPr>
          <p:cNvPr id="10" name="Picture 6" descr="https://static6.depositphotos.com/1100400/591/i/950/depositphotos_5918974-stock-photo-blow-up-a-ballo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/>
          <a:stretch/>
        </p:blipFill>
        <p:spPr bwMode="auto">
          <a:xfrm flipH="1">
            <a:off x="0" y="332656"/>
            <a:ext cx="178586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Другая 7">
      <a:dk1>
        <a:srgbClr val="2C2C2C"/>
      </a:dk1>
      <a:lt1>
        <a:srgbClr val="FFFFFF"/>
      </a:lt1>
      <a:dk2>
        <a:srgbClr val="ACD631"/>
      </a:dk2>
      <a:lt2>
        <a:srgbClr val="EEF6D5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496</TotalTime>
  <Words>813</Words>
  <Application>Microsoft Office PowerPoint</Application>
  <PresentationFormat>Экран (4:3)</PresentationFormat>
  <Paragraphs>98</Paragraphs>
  <Slides>19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Wingdings</vt:lpstr>
      <vt:lpstr>Окаймление</vt:lpstr>
      <vt:lpstr>Учимся говорить </vt:lpstr>
      <vt:lpstr>Презентация PowerPoint</vt:lpstr>
      <vt:lpstr>Презентация PowerPoint</vt:lpstr>
      <vt:lpstr>Артикуляционная гимнастика дома</vt:lpstr>
      <vt:lpstr>Примеры упражнений</vt:lpstr>
      <vt:lpstr>Презентация PowerPoint</vt:lpstr>
      <vt:lpstr>Презентация PowerPoint</vt:lpstr>
      <vt:lpstr>Дыхательная гимнастика</vt:lpstr>
      <vt:lpstr>Презентация PowerPoint</vt:lpstr>
      <vt:lpstr>Презентация PowerPoint</vt:lpstr>
      <vt:lpstr>Логоритмика:  развиваем речь с движением</vt:lpstr>
      <vt:lpstr>Фрагмент занятия с использованием логоритмического упражнения учителем-дефектологом</vt:lpstr>
      <vt:lpstr>Пальчиковая гимнастика</vt:lpstr>
      <vt:lpstr>Презентация PowerPoint</vt:lpstr>
      <vt:lpstr>Презентация PowerPoint</vt:lpstr>
      <vt:lpstr>Су-джок терапия</vt:lpstr>
      <vt:lpstr>Как пользоваться  Су-Джок? </vt:lpstr>
      <vt:lpstr>Фрагмент занятия с использованием  Су-Джок учителем-дефектологом</vt:lpstr>
      <vt:lpstr>Спасибо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«Говори правильно!»</dc:title>
  <dc:creator>comp</dc:creator>
  <cp:lastModifiedBy>tania</cp:lastModifiedBy>
  <cp:revision>121</cp:revision>
  <dcterms:created xsi:type="dcterms:W3CDTF">2020-11-10T01:25:57Z</dcterms:created>
  <dcterms:modified xsi:type="dcterms:W3CDTF">2020-11-12T02:15:36Z</dcterms:modified>
</cp:coreProperties>
</file>