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9" r:id="rId10"/>
    <p:sldId id="270" r:id="rId11"/>
    <p:sldId id="271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68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CB03B-2B13-410F-A738-453FFA13EA92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9EF9CE36-3D18-48AE-B52A-58F4E56117ED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Вводную</a:t>
          </a:r>
          <a:endParaRPr lang="ru-RU" sz="28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BA1C9E-7C8C-4AB6-BC00-E2BD264349F2}" type="parTrans" cxnId="{0F49B7A5-29AD-4604-AFDC-8D2C851709B1}">
      <dgm:prSet/>
      <dgm:spPr/>
      <dgm:t>
        <a:bodyPr/>
        <a:lstStyle/>
        <a:p>
          <a:endParaRPr lang="ru-RU"/>
        </a:p>
      </dgm:t>
    </dgm:pt>
    <dgm:pt modelId="{4B51B8A2-097C-4431-928C-B11487D74181}" type="sibTrans" cxnId="{0F49B7A5-29AD-4604-AFDC-8D2C851709B1}">
      <dgm:prSet/>
      <dgm:spPr/>
      <dgm:t>
        <a:bodyPr/>
        <a:lstStyle/>
        <a:p>
          <a:endParaRPr lang="ru-RU"/>
        </a:p>
      </dgm:t>
    </dgm:pt>
    <dgm:pt modelId="{5859345C-6F87-4FEA-8F46-5D1D37D23A29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Основную </a:t>
          </a:r>
          <a:endParaRPr lang="ru-RU" sz="28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3067B6-0CAA-41D9-AD63-C65A786955F5}" type="parTrans" cxnId="{11380C80-4CF0-4CB0-8476-7CD88372E20C}">
      <dgm:prSet/>
      <dgm:spPr/>
      <dgm:t>
        <a:bodyPr/>
        <a:lstStyle/>
        <a:p>
          <a:endParaRPr lang="ru-RU"/>
        </a:p>
      </dgm:t>
    </dgm:pt>
    <dgm:pt modelId="{DDB296FD-2087-4FE9-A908-0EAE8DA07192}" type="sibTrans" cxnId="{11380C80-4CF0-4CB0-8476-7CD88372E20C}">
      <dgm:prSet/>
      <dgm:spPr/>
      <dgm:t>
        <a:bodyPr/>
        <a:lstStyle/>
        <a:p>
          <a:endParaRPr lang="ru-RU"/>
        </a:p>
      </dgm:t>
    </dgm:pt>
    <dgm:pt modelId="{977DC513-A8E7-4D4F-964C-2848925C9E33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Заключительную</a:t>
          </a:r>
          <a:endParaRPr lang="ru-RU" sz="2800" b="1" i="1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8CDCB7-DC84-48D3-8A32-8C673476081C}" type="parTrans" cxnId="{74FDB044-3E93-4C34-93EE-E3614AACFE73}">
      <dgm:prSet/>
      <dgm:spPr/>
      <dgm:t>
        <a:bodyPr/>
        <a:lstStyle/>
        <a:p>
          <a:endParaRPr lang="ru-RU"/>
        </a:p>
      </dgm:t>
    </dgm:pt>
    <dgm:pt modelId="{1E22C9DF-E3A3-4E29-8146-443A2E4978C9}" type="sibTrans" cxnId="{74FDB044-3E93-4C34-93EE-E3614AACFE73}">
      <dgm:prSet/>
      <dgm:spPr/>
      <dgm:t>
        <a:bodyPr/>
        <a:lstStyle/>
        <a:p>
          <a:endParaRPr lang="ru-RU"/>
        </a:p>
      </dgm:t>
    </dgm:pt>
    <dgm:pt modelId="{B0FFA091-4B90-4B61-8D3C-CFF4EC741AC8}" type="pres">
      <dgm:prSet presAssocID="{D98CB03B-2B13-410F-A738-453FFA13EA9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3C748A5-9FDD-4065-963F-732562560E12}" type="pres">
      <dgm:prSet presAssocID="{D98CB03B-2B13-410F-A738-453FFA13EA92}" presName="pyramid" presStyleLbl="node1" presStyleIdx="0" presStyleCnt="1"/>
      <dgm:spPr/>
    </dgm:pt>
    <dgm:pt modelId="{7915636A-3F0F-4C42-9EAE-79ED339AF215}" type="pres">
      <dgm:prSet presAssocID="{D98CB03B-2B13-410F-A738-453FFA13EA92}" presName="theList" presStyleCnt="0"/>
      <dgm:spPr/>
    </dgm:pt>
    <dgm:pt modelId="{201A02E0-4961-4A94-84F0-E2F15E04F8AB}" type="pres">
      <dgm:prSet presAssocID="{9EF9CE36-3D18-48AE-B52A-58F4E56117ED}" presName="aNode" presStyleLbl="fgAcc1" presStyleIdx="0" presStyleCnt="3" custScaleX="1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CC61-93E2-46C4-83DA-BA45FB1AC553}" type="pres">
      <dgm:prSet presAssocID="{9EF9CE36-3D18-48AE-B52A-58F4E56117ED}" presName="aSpace" presStyleCnt="0"/>
      <dgm:spPr/>
    </dgm:pt>
    <dgm:pt modelId="{9C450105-4ADE-4386-8D69-08E4A1417BDB}" type="pres">
      <dgm:prSet presAssocID="{5859345C-6F87-4FEA-8F46-5D1D37D23A29}" presName="aNode" presStyleLbl="fgAcc1" presStyleIdx="1" presStyleCnt="3" custScaleX="1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362CF-9B23-43DA-AAB8-E95AA7B75148}" type="pres">
      <dgm:prSet presAssocID="{5859345C-6F87-4FEA-8F46-5D1D37D23A29}" presName="aSpace" presStyleCnt="0"/>
      <dgm:spPr/>
    </dgm:pt>
    <dgm:pt modelId="{CD356028-E541-4AC9-B394-A407A0563DE8}" type="pres">
      <dgm:prSet presAssocID="{977DC513-A8E7-4D4F-964C-2848925C9E33}" presName="aNode" presStyleLbl="fgAcc1" presStyleIdx="2" presStyleCnt="3" custScaleX="1389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2CE07-BBF8-4480-B932-D1C3EE74FE07}" type="pres">
      <dgm:prSet presAssocID="{977DC513-A8E7-4D4F-964C-2848925C9E33}" presName="aSpace" presStyleCnt="0"/>
      <dgm:spPr/>
    </dgm:pt>
  </dgm:ptLst>
  <dgm:cxnLst>
    <dgm:cxn modelId="{11380C80-4CF0-4CB0-8476-7CD88372E20C}" srcId="{D98CB03B-2B13-410F-A738-453FFA13EA92}" destId="{5859345C-6F87-4FEA-8F46-5D1D37D23A29}" srcOrd="1" destOrd="0" parTransId="{2F3067B6-0CAA-41D9-AD63-C65A786955F5}" sibTransId="{DDB296FD-2087-4FE9-A908-0EAE8DA07192}"/>
    <dgm:cxn modelId="{74FDB044-3E93-4C34-93EE-E3614AACFE73}" srcId="{D98CB03B-2B13-410F-A738-453FFA13EA92}" destId="{977DC513-A8E7-4D4F-964C-2848925C9E33}" srcOrd="2" destOrd="0" parTransId="{B28CDCB7-DC84-48D3-8A32-8C673476081C}" sibTransId="{1E22C9DF-E3A3-4E29-8146-443A2E4978C9}"/>
    <dgm:cxn modelId="{0F49B7A5-29AD-4604-AFDC-8D2C851709B1}" srcId="{D98CB03B-2B13-410F-A738-453FFA13EA92}" destId="{9EF9CE36-3D18-48AE-B52A-58F4E56117ED}" srcOrd="0" destOrd="0" parTransId="{A1BA1C9E-7C8C-4AB6-BC00-E2BD264349F2}" sibTransId="{4B51B8A2-097C-4431-928C-B11487D74181}"/>
    <dgm:cxn modelId="{42E76E73-1AFF-4044-B7CB-FC1C6B398037}" type="presOf" srcId="{977DC513-A8E7-4D4F-964C-2848925C9E33}" destId="{CD356028-E541-4AC9-B394-A407A0563DE8}" srcOrd="0" destOrd="0" presId="urn:microsoft.com/office/officeart/2005/8/layout/pyramid2"/>
    <dgm:cxn modelId="{41FF770F-D1B5-4C28-9C73-06B88C41AD5E}" type="presOf" srcId="{9EF9CE36-3D18-48AE-B52A-58F4E56117ED}" destId="{201A02E0-4961-4A94-84F0-E2F15E04F8AB}" srcOrd="0" destOrd="0" presId="urn:microsoft.com/office/officeart/2005/8/layout/pyramid2"/>
    <dgm:cxn modelId="{5FF3E63F-6EB0-4284-811A-62744ED39FD2}" type="presOf" srcId="{D98CB03B-2B13-410F-A738-453FFA13EA92}" destId="{B0FFA091-4B90-4B61-8D3C-CFF4EC741AC8}" srcOrd="0" destOrd="0" presId="urn:microsoft.com/office/officeart/2005/8/layout/pyramid2"/>
    <dgm:cxn modelId="{E0CE17E7-0017-42CF-AAE3-CB99A9DCB37E}" type="presOf" srcId="{5859345C-6F87-4FEA-8F46-5D1D37D23A29}" destId="{9C450105-4ADE-4386-8D69-08E4A1417BDB}" srcOrd="0" destOrd="0" presId="urn:microsoft.com/office/officeart/2005/8/layout/pyramid2"/>
    <dgm:cxn modelId="{F955900C-2FD7-454A-BAC1-37BEA17ADAE6}" type="presParOf" srcId="{B0FFA091-4B90-4B61-8D3C-CFF4EC741AC8}" destId="{83C748A5-9FDD-4065-963F-732562560E12}" srcOrd="0" destOrd="0" presId="urn:microsoft.com/office/officeart/2005/8/layout/pyramid2"/>
    <dgm:cxn modelId="{AF4D8E1C-95C3-48DE-9D40-E99E78A6B971}" type="presParOf" srcId="{B0FFA091-4B90-4B61-8D3C-CFF4EC741AC8}" destId="{7915636A-3F0F-4C42-9EAE-79ED339AF215}" srcOrd="1" destOrd="0" presId="urn:microsoft.com/office/officeart/2005/8/layout/pyramid2"/>
    <dgm:cxn modelId="{61C78084-F74B-4F48-B118-3E0873B29578}" type="presParOf" srcId="{7915636A-3F0F-4C42-9EAE-79ED339AF215}" destId="{201A02E0-4961-4A94-84F0-E2F15E04F8AB}" srcOrd="0" destOrd="0" presId="urn:microsoft.com/office/officeart/2005/8/layout/pyramid2"/>
    <dgm:cxn modelId="{A6C4013A-3EEB-4FA3-8F3D-28C31ABEB0D1}" type="presParOf" srcId="{7915636A-3F0F-4C42-9EAE-79ED339AF215}" destId="{78B0CC61-93E2-46C4-83DA-BA45FB1AC553}" srcOrd="1" destOrd="0" presId="urn:microsoft.com/office/officeart/2005/8/layout/pyramid2"/>
    <dgm:cxn modelId="{DCBB1587-7D50-4417-AE2C-08029AE43EC6}" type="presParOf" srcId="{7915636A-3F0F-4C42-9EAE-79ED339AF215}" destId="{9C450105-4ADE-4386-8D69-08E4A1417BDB}" srcOrd="2" destOrd="0" presId="urn:microsoft.com/office/officeart/2005/8/layout/pyramid2"/>
    <dgm:cxn modelId="{4A057C0E-F8DB-4D39-878A-4176F8D7B3B6}" type="presParOf" srcId="{7915636A-3F0F-4C42-9EAE-79ED339AF215}" destId="{8BB362CF-9B23-43DA-AAB8-E95AA7B75148}" srcOrd="3" destOrd="0" presId="urn:microsoft.com/office/officeart/2005/8/layout/pyramid2"/>
    <dgm:cxn modelId="{68E5AED0-026F-4E71-9CD8-C846DD4F2AC0}" type="presParOf" srcId="{7915636A-3F0F-4C42-9EAE-79ED339AF215}" destId="{CD356028-E541-4AC9-B394-A407A0563DE8}" srcOrd="4" destOrd="0" presId="urn:microsoft.com/office/officeart/2005/8/layout/pyramid2"/>
    <dgm:cxn modelId="{AC1BC3D9-395E-4415-99C8-BE6E12E60605}" type="presParOf" srcId="{7915636A-3F0F-4C42-9EAE-79ED339AF215}" destId="{33D2CE07-BBF8-4480-B932-D1C3EE74FE07}" srcOrd="5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C748A5-9FDD-4065-963F-732562560E12}">
      <dsp:nvSpPr>
        <dsp:cNvPr id="0" name=""/>
        <dsp:cNvSpPr/>
      </dsp:nvSpPr>
      <dsp:spPr>
        <a:xfrm>
          <a:off x="508067" y="0"/>
          <a:ext cx="4619600" cy="4619600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A02E0-4961-4A94-84F0-E2F15E04F8AB}">
      <dsp:nvSpPr>
        <dsp:cNvPr id="0" name=""/>
        <dsp:cNvSpPr/>
      </dsp:nvSpPr>
      <dsp:spPr>
        <a:xfrm>
          <a:off x="2233774" y="464441"/>
          <a:ext cx="4170925" cy="109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Вводную</a:t>
          </a:r>
          <a:endParaRPr lang="ru-RU" sz="2800" b="1" i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774" y="464441"/>
        <a:ext cx="4170925" cy="1093545"/>
      </dsp:txXfrm>
    </dsp:sp>
    <dsp:sp modelId="{9C450105-4ADE-4386-8D69-08E4A1417BDB}">
      <dsp:nvSpPr>
        <dsp:cNvPr id="0" name=""/>
        <dsp:cNvSpPr/>
      </dsp:nvSpPr>
      <dsp:spPr>
        <a:xfrm>
          <a:off x="2233774" y="1694680"/>
          <a:ext cx="4170925" cy="109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Основную </a:t>
          </a:r>
          <a:endParaRPr lang="ru-RU" sz="2800" b="1" i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774" y="1694680"/>
        <a:ext cx="4170925" cy="1093545"/>
      </dsp:txXfrm>
    </dsp:sp>
    <dsp:sp modelId="{CD356028-E541-4AC9-B394-A407A0563DE8}">
      <dsp:nvSpPr>
        <dsp:cNvPr id="0" name=""/>
        <dsp:cNvSpPr/>
      </dsp:nvSpPr>
      <dsp:spPr>
        <a:xfrm>
          <a:off x="2233774" y="2924919"/>
          <a:ext cx="4170925" cy="1093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Заключительную</a:t>
          </a:r>
          <a:endParaRPr lang="ru-RU" sz="2800" b="1" i="1" kern="1200" dirty="0">
            <a:solidFill>
              <a:srgbClr val="0070C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3774" y="2924919"/>
        <a:ext cx="4170925" cy="1093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7F11627-5982-4133-9227-6EA0CC59081A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BD424F-F668-4593-8EE6-E74A877593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581270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 утренней гимнастики в дошкольных учреждениях</a:t>
            </a:r>
            <a:endParaRPr lang="ru-RU" sz="6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5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Расстановка, раздача предметов, сбор и уборка не должны занимать много времени. В дошкольных учреждениях применяются следующие приемы раздачи предметов:</a:t>
            </a:r>
            <a:endParaRPr lang="ru-RU" sz="2000" b="1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сам подходит к каждому ребенку и дает ему предмет (до построения или после него). Стоя в кругу, воспитатель бросает или катит мяч каждому ребенку; высыпает мячи из корзины, и дети по сигналу воспитателя берут мячи и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выставляет корзины, ящики с мячами, кубиками и другими предметами, и дети по сигналу выходят из строя, берут их и после этого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кладутся на стулья, скамейки. Дети выходят из строя, берут предмет и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 или направляющие колонн выходят по очереди пли одновременно, берут предметы и раздают их детям своей колонны.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выходят из строя все одновременно или колоннами но очереди, берут предметы из стойки (корзины, подставок, стеллажей, сеток) и встают на свое место.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берутся во время ходьбы в колонне по одному.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32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сбора предметов после выполнения упражнения: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собирает предметы, подставляя корзину, ящик.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выходят из строя, кладут предметы в корзину, ящик, поставленные в центре круга, или на стулья и встают на свое место.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выходят из строя, кладут предметы в стойки (стеллажи, сетки) и встают на свое место.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Дежурные, направляющие колонн собирают предметы и кладут их на соответствующее место.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кладут предметы во время ходьбы в колонне по одному. Выбор приема раздачи и сбора предметов обусловливается возрастными особенностями детей, а также их подготовленностью.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8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560840" cy="54836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подборе общеразвивающих упражнений необходимо руководствоваться следующими требованиями: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должны быть для всех групп мышц,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разных исходных положений,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разной интенсивности, темпа;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различными пособиями, ритмично-музыкальным сопровождением,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построениях и обязательно интересными для детей!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48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проведения утренней гимнастики</a:t>
            </a:r>
            <a:endParaRPr lang="ru-RU" sz="28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890080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различные формы проведения утренней гимнастики: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традиционная форма с использованием общеразвивающих упражнений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обыгрывание какого-нибудь сюжета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«На прогулке», «Мы на луг ходили», «Воробушки» и др.;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игрового характера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(из 3-4 подвижных игр);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элементов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ритмической гимнастики, танцевальных движений, хороводов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оздоровительный бег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(проводится на участке в течение 3-5 минут с постепенным увеличением расстояния, интенсивности, времени);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использованием полосы препятствий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(можно создавать различные полосы препятствия с использованием разнообразных модулей);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простейших тренажеров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(детский эспандер, гимнастический ролик и т.д.) и тренажеров сложного устройства («Велосипед», «Гребля», «Беговая дорожка», «Батут» и др.)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82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общеразвивающим упражнениям.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80928"/>
            <a:ext cx="7498080" cy="346747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группах детей раннего возраста общеразвивающие упражнения выполняются с помощью воспитателя. В этих группах широко используются имитации и зрительные ориентиры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71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8933688" y="1417638"/>
            <a:ext cx="1110920" cy="49919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59157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младшей группе воспитатель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называет новое упражнение, затем предлагает детям принять нужное исходное положение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ходу объяснения воспитатель выполняет упражнение вместе с детьми.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стараются подражать правильному образцу. Объяснения, указания усиливают действие показа (образца). Воспитатель предлагает детям занять исходное положение, добивается сходства с образцом (только в основных элементах). По ходу выполнения упражнения воспитатель подбадривает детей, положительно оценивает их старание. Давая общие указания, учитывая типичные ошибки, воспитатель много внимания уделяет отдельным детям. И в младшем возрасте освоению общеразвивающих упражнений помогают имитации, зрительные ориентиры (дотянуться до кубика, предметы (приседание, держась за спинку стула; наклоны, сидя на гимнастической скамейке) 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9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8464" y="274638"/>
            <a:ext cx="185224" cy="8501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277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 воспитатель продолжает добиваться сходства с образцом (в общих чертах, следит за соблюдением направления, амплитуды, способа выполнения упражнения.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этой группе воспитатель делает упражнения вместе с детьми, но уже в меньшей степени (2-3 раза, затем только наблюдает за качеством выполнения упражнения детьми и делает необходимые указания).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52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933688" y="274638"/>
            <a:ext cx="210312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0597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новое упражнение воспитатель сначала называет, затем показывает. Потом еще раз показывает и объясняет. Затем по команде «Исходное положение принять!» дети принимают исходное положение, по команде «Упражнение начинай (начали)!» самостоятельно выполняют его.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начале обучения выполнение сопровождается указаниями, обозначающими части (элементы) упражнения (например, присели, колени в стороны; встали, спина прямая). После указания сочетаются со счетом (например, «раз» присели, «два» встали, спина прямая). В дальнейшем упражнения выполняются только под счет («раз», «два»). Если некоторые дети делают ошибки, воспитатель, не прекращая упражнения всеми детьми, подходит к ребенку и помогает ему выполнить движение правильно (при приседании выпрямить спину).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средней группе повышаются требования к четкости исходного положения, правильного выполнения не только основных, но и второстепенных элементов упражнения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гнуть ноги в коленях) 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119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6456" y="274638"/>
            <a:ext cx="257232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80720"/>
          </a:xfrm>
        </p:spPr>
        <p:txBody>
          <a:bodyPr>
            <a:noAutofit/>
          </a:bodyPr>
          <a:lstStyle/>
          <a:p>
            <a:pPr algn="just"/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старшей группе новое упражнение воспитатель называет, показывает и одновременно объясняет. После этого дается команда «Исходное положение принять! ». По команде «Упражнение начинай!» дети самостоятельно выполняют его.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Несложные упражнения достаточно назвать и объяснить, выполнять их дети могут самостоятельно.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Знакомые упражнения выполняются по одному названию.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необходимости используется показ всего упражнения или отдельных его элементов.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показу и объяснению упражнений привлекаются и дети.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этом возрасте доступна и интересна соревновательная форма проведения общеразвивающих упражнений («Кто лучше выполнит упражнение? ») 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выполнения общеразвивающих упражнений нужно учить детей дышать через нос, не задерживать дыхания, согласовывать ритм его с характером выполняемого упражнения.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63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утренней гимнастики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весны и до поздней осени утреннюю гимнастику проводят на открытом воздухе на площадке, а в дождливую погоду – на террасе. </a:t>
            </a: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зимнее время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снегопад, гололедицу, сильный мороз, усиленный ветер и др.) для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утренней гимнастики используют физкультурный зал или групповую комнату, температура воздуха которой не должна превышать 16 градусов С. Перед занятиями помещение хорошо проветривают и проводят влажную уборку.</a:t>
            </a:r>
          </a:p>
          <a:p>
            <a:pPr algn="just"/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2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.</a:t>
            </a:r>
            <a:r>
              <a:rPr lang="ru-RU" b="1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утренней гимнастики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 утренней гимнастикой стоят совершенно особенные задачи, а именно: 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«разбудить»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ребенка, настроить его на действенный лад, разносторонне, но умеренно влиять на мышечную систему, активизировать деятельность сердечной, дыхательной и других функций организма, стимулировать работу внутренних органов и органов чувств, способствовать формированию правильной осанки, хорошей походки, предупреждать возникновение плоскостопия. [1, 3]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ценна и тем, что у детей 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вырабатывается привычка и потребность каждый день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утрам проделывать физические упражнения. Эта полезная привычка сохраняется у человека на всю жизнь.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позволяет организованно начать день в детском саду, способствует четкому выполнению режима дня.</a:t>
            </a:r>
          </a:p>
        </p:txBody>
      </p:sp>
    </p:spTree>
    <p:extLst>
      <p:ext uri="{BB962C8B-B14F-4D97-AF65-F5344CB8AC3E}">
        <p14:creationId xmlns="" xmlns:p14="http://schemas.microsoft.com/office/powerpoint/2010/main" val="21497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8800" dirty="0" smtClean="0">
                <a:solidFill>
                  <a:srgbClr val="FF0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Благодарю за внимание!</a:t>
            </a:r>
            <a:endParaRPr lang="ru-RU" sz="8800" dirty="0">
              <a:solidFill>
                <a:srgbClr val="FF0000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52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9817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содержание утренней гимнастики</a:t>
            </a:r>
            <a:br>
              <a:rPr lang="ru-RU" sz="40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3523309"/>
              </p:ext>
            </p:extLst>
          </p:nvPr>
        </p:nvGraphicFramePr>
        <p:xfrm>
          <a:off x="1691680" y="1628800"/>
          <a:ext cx="6912768" cy="46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611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5119" y="476672"/>
            <a:ext cx="6773305" cy="142617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  <a:br>
              <a:rPr lang="ru-RU" b="1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40060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Построение;</a:t>
            </a:r>
          </a:p>
          <a:p>
            <a:endParaRPr lang="ru-RU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Различные виды ходьбы;</a:t>
            </a:r>
          </a:p>
          <a:p>
            <a:endParaRPr lang="ru-RU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Постепенный переход на бег. Бег. Ходьба. Дыхательные упражнения;</a:t>
            </a:r>
          </a:p>
          <a:p>
            <a:endParaRPr lang="ru-RU" i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Построение (в круг, звеньями, тройками, колоннами и т. д.) ;</a:t>
            </a:r>
            <a:endParaRPr lang="ru-RU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9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b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marL="82296" indent="0" algn="just"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ОРУ (общеразвивающие упражнения)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для мышц рук и плечевого пояса;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для мышц туловища;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для мышц нижних конечностей;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упражнения в положении сидя и лёжа;</a:t>
            </a:r>
          </a:p>
          <a:p>
            <a:pPr algn="just"/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прыжки;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84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</a:t>
            </a:r>
            <a:b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9176" cy="1584176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упражнения</a:t>
            </a: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348880"/>
            <a:ext cx="72443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выполнения всех обще развивающих упражнений дети младшего возраста выполняют прыжки или бег, переходящие в заключительную ходьбу. Дети старшего возраста выполняют прыжки в сочетании с бегом, затем заключительную ходьбу с выполнением различных заданий. В заключительной части гимнастики проводится ходьба или малоподвижная игра, чтобы восстановить пульс и дыхание. 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4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6280647"/>
              </p:ext>
            </p:extLst>
          </p:nvPr>
        </p:nvGraphicFramePr>
        <p:xfrm>
          <a:off x="457200" y="548682"/>
          <a:ext cx="8229600" cy="56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2057400"/>
                <a:gridCol w="2057400"/>
              </a:tblGrid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Продолжи-</a:t>
                      </a:r>
                    </a:p>
                    <a:p>
                      <a:pPr algn="ctr"/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тельность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ОРУ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Дозировка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раз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раз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 мин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6-8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раз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8-10 раз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810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7-12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мин.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12-14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раз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37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634082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упражнений, составление комплексов</a:t>
            </a:r>
            <a:endParaRPr lang="ru-RU" sz="2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571184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 тот же комплекс повторяется в течение двух недель.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комплексов необходимо чередовать с пособиями и без пособий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и второй младших групп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 упражнения с флажками, погремушками, кубиками.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 флажками, кубиками, ленточками, обручами малого размера, палками, круговой веревкой.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старшего возраста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уметь проделывать упражнения с разными пособиями: с обручами, гимнастическими палками, мячами разного размера, скакалками, круговой веревкой, ленточками.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 для формирования осанки детей и укрепления стопы обязательно.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для утренней гимнастики 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берется из физкультурных занятий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упражнения подбираются из числа рекомендованных программой и методическими пособиями. </a:t>
            </a:r>
          </a:p>
        </p:txBody>
      </p:sp>
    </p:spTree>
    <p:extLst>
      <p:ext uri="{BB962C8B-B14F-4D97-AF65-F5344CB8AC3E}">
        <p14:creationId xmlns="" xmlns:p14="http://schemas.microsoft.com/office/powerpoint/2010/main" val="31334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общеразвивающих упражнений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нужно продумать порядок их раздачи и сбора, 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такое построение группы, чтобы дети не мешали друг другу.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784475" y="-1825277"/>
            <a:ext cx="2286000" cy="133882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760" lvl="0" indent="-283464" algn="ctr">
              <a:spcBef>
                <a:spcPts val="600"/>
              </a:spcBef>
              <a:buClr>
                <a:srgbClr val="7E97AD"/>
              </a:buClr>
              <a:buSzPct val="80000"/>
              <a:buFont typeface="Wingdings 2"/>
              <a:buChar char=""/>
            </a:pP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общеразвивающих упражнений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предметами нужно продумать порядок их раздачи и сбора,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такое построение группы, чтобы дети не мешали друг другу.</a:t>
            </a:r>
            <a:endParaRPr lang="ru-RU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227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1515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Методика проведения утренней гимнастики в дошкольных учреждениях</vt:lpstr>
      <vt:lpstr>.Значение утренней гимнастики</vt:lpstr>
      <vt:lpstr>Структура и содержание утренней гимнастики </vt:lpstr>
      <vt:lpstr>Вводная часть </vt:lpstr>
      <vt:lpstr>Основная часть </vt:lpstr>
      <vt:lpstr>Заключительная часть </vt:lpstr>
      <vt:lpstr>Слайд 7</vt:lpstr>
      <vt:lpstr>Подбор упражнений, составление комплексов</vt:lpstr>
      <vt:lpstr>Слайд 9</vt:lpstr>
      <vt:lpstr>Расстановка, раздача предметов, сбор и уборка не должны занимать много времени. В дошкольных учреждениях применяются следующие приемы раздачи предметов:</vt:lpstr>
      <vt:lpstr>Приемы сбора предметов после выполнения упражнения:</vt:lpstr>
      <vt:lpstr>Слайд 12</vt:lpstr>
      <vt:lpstr>Варианты проведения утренней гимнастики</vt:lpstr>
      <vt:lpstr>Обучение общеразвивающим упражнениям.</vt:lpstr>
      <vt:lpstr>Слайд 15</vt:lpstr>
      <vt:lpstr>Слайд 16</vt:lpstr>
      <vt:lpstr>Слайд 17</vt:lpstr>
      <vt:lpstr>Слайд 18</vt:lpstr>
      <vt:lpstr>Условия проведения утренней гимнастики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проведения утренней гимнастики в дошкольных учреждениях</dc:title>
  <dc:creator>Оксана</dc:creator>
  <cp:lastModifiedBy>Дина</cp:lastModifiedBy>
  <cp:revision>12</cp:revision>
  <dcterms:created xsi:type="dcterms:W3CDTF">2014-10-07T08:18:29Z</dcterms:created>
  <dcterms:modified xsi:type="dcterms:W3CDTF">2017-10-10T02:33:11Z</dcterms:modified>
</cp:coreProperties>
</file>