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3" r:id="rId1"/>
  </p:sldMasterIdLst>
  <p:sldIdLst>
    <p:sldId id="256" r:id="rId2"/>
    <p:sldId id="258" r:id="rId3"/>
    <p:sldId id="267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4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6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6814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52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3303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6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85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3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6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3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1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5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4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5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1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4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789140"/>
            <a:ext cx="7766936" cy="2755726"/>
          </a:xfrm>
        </p:spPr>
        <p:txBody>
          <a:bodyPr/>
          <a:lstStyle/>
          <a:p>
            <a:pPr algn="ctr"/>
            <a:r>
              <a:rPr lang="ru-RU" sz="4800" b="1" dirty="0"/>
              <a:t>Психологический кризис трех лет</a:t>
            </a:r>
            <a:br>
              <a:rPr lang="ru-RU" sz="4800" b="1" dirty="0"/>
            </a:br>
            <a:br>
              <a:rPr lang="ru-RU" sz="4800" dirty="0"/>
            </a:br>
            <a:r>
              <a:rPr lang="ru-RU" sz="4800" i="1" dirty="0"/>
              <a:t>Признаки и особенности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21264" y="4832059"/>
            <a:ext cx="7766936" cy="1370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000" algn="ctr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Педагог – психолог</a:t>
            </a:r>
          </a:p>
          <a:p>
            <a:pPr indent="450000" algn="ctr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Григорьева Юлия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197806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838" y="938490"/>
            <a:ext cx="5960784" cy="625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Строптивость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913" y="2223380"/>
            <a:ext cx="8408709" cy="4100711"/>
          </a:xfrm>
        </p:spPr>
        <p:txBody>
          <a:bodyPr>
            <a:noAutofit/>
          </a:bodyPr>
          <a:lstStyle/>
          <a:p>
            <a:pPr marL="0" indent="45000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Строптивость – это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демонстративное отвержение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 того, что предлагают взрослые. Она является одним из неприятных симптомов кризиса у маленького трехлетнего отпрыска.</a:t>
            </a:r>
          </a:p>
          <a:p>
            <a:pPr marL="0" indent="45000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Строптивость безлична. Если негативизм направлен конкретно против того или иного взрослого, то строптивость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все действия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предлагаются ребёнку.</a:t>
            </a:r>
          </a:p>
        </p:txBody>
      </p:sp>
      <p:pic>
        <p:nvPicPr>
          <p:cNvPr id="2050" name="Picture 2" descr="Возраст стропти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3" y="317696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9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3869" y="754645"/>
            <a:ext cx="6294266" cy="609615"/>
          </a:xfrm>
        </p:spPr>
        <p:txBody>
          <a:bodyPr>
            <a:normAutofit fontScale="90000"/>
          </a:bodyPr>
          <a:lstStyle/>
          <a:p>
            <a:r>
              <a:rPr lang="ru-RU" dirty="0"/>
              <a:t>Бунт (протест)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769" y="1992019"/>
            <a:ext cx="8999366" cy="4257952"/>
          </a:xfrm>
        </p:spPr>
        <p:txBody>
          <a:bodyPr>
            <a:noAutofit/>
          </a:bodyPr>
          <a:lstStyle/>
          <a:p>
            <a:pPr marL="0" indent="45000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Бунт (протест) – это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ребёнка выполнять привычные действия и (или) когда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намеренно делает то, что ему запрещают. Проявляется в желании привлечь больше внимания 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(сопровождаются вспышками гнева или истерикой).</a:t>
            </a:r>
          </a:p>
          <a:p>
            <a:pPr marL="0" indent="45000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Кроха трех лет старается показать родителям, что его желания имеют такой же вес, как и их собственные, поэтому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идет на конфликт по любому поводу.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69" y="211728"/>
            <a:ext cx="2705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2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2005" y="825909"/>
            <a:ext cx="5240849" cy="651224"/>
          </a:xfrm>
        </p:spPr>
        <p:txBody>
          <a:bodyPr/>
          <a:lstStyle/>
          <a:p>
            <a:pPr algn="ctr"/>
            <a:r>
              <a:rPr lang="ru-RU" dirty="0"/>
              <a:t>Самостоятельность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4" y="2367092"/>
            <a:ext cx="8249080" cy="3911160"/>
          </a:xfrm>
        </p:spPr>
        <p:txBody>
          <a:bodyPr>
            <a:noAutofit/>
          </a:bodyPr>
          <a:lstStyle/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– это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без посторонней помощи справиться с необходимыми делами 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(одеться, убрать игрушки на место, расставить тарелки на стол)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проявив ответственность и внимательность. 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самостоятельности ребёнок должен иметь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уверенность, что справится с бытовыми делами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 проявляет любознательность, учится новому, старается понять непонятные вещи, что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 сказывается на формировании его личности.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351421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67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2308" y="354316"/>
            <a:ext cx="6849911" cy="714815"/>
          </a:xfrm>
        </p:spPr>
        <p:txBody>
          <a:bodyPr/>
          <a:lstStyle/>
          <a:p>
            <a:pPr algn="ctr"/>
            <a:r>
              <a:rPr lang="ru-RU" dirty="0"/>
              <a:t>Памятка для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616" y="1216057"/>
            <a:ext cx="9608783" cy="5599522"/>
          </a:xfrm>
        </p:spPr>
        <p:txBody>
          <a:bodyPr>
            <a:noAutofit/>
          </a:bodyPr>
          <a:lstStyle/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Кризис может начаться уже с 2,5 лет, а закончиться в 3,5-4 года.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Постарайтесь выработать правильную линию своего поведения, станьте более гибкими,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расширьте права и обязанности ребенка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Позвольте малышу быть самостоятельным.                                   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вмешивайтесь (по возможности) в дела ребенка, если он не просит. Ребёнок, пыхтя, натягивает куртку, так хочется ему помочь, но он не оценит Вашего стремления, скорее всего, будет громко сопротивляться.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Помните, что ребенок как бы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испытывает Ваш характер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проверяя по несколько раз в день, действительно ли то, что было запрещено утром, запретят и вечером. Проявите твердость.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четкие запреты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их не должно быть слишком много. Этой линии поведения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придерживаться все члены семьи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Помните, что ребенок многие слова и поступки повторяет за Вами, поэтому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за собой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8900" indent="43200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8357" b="22216"/>
          <a:stretch/>
        </p:blipFill>
        <p:spPr>
          <a:xfrm>
            <a:off x="754242" y="207390"/>
            <a:ext cx="1982907" cy="100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33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913" y="1040674"/>
            <a:ext cx="9407951" cy="5510955"/>
          </a:xfrm>
        </p:spPr>
        <p:txBody>
          <a:bodyPr>
            <a:noAutofit/>
          </a:bodyPr>
          <a:lstStyle/>
          <a:p>
            <a:pPr marL="0" indent="450000" algn="just" fontAlgn="base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 вспышках упрямства, гнева попробуйте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отвлечь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малыша на что-нибудь нейтральное.</a:t>
            </a:r>
          </a:p>
          <a:p>
            <a:pPr marL="0" indent="450000" algn="just" fontAlgn="base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Когда ребенок злится, у него истерика, то бесполезно объяснять, что так делать нехорошо, отложите это до тех пор, когда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 успокоится 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спокойном и желательно безлюдном месте). </a:t>
            </a:r>
          </a:p>
          <a:p>
            <a:pPr marL="0" indent="450000" algn="just" fontAlgn="base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игру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сглаживания кризисных вспышек. </a:t>
            </a:r>
            <a:r>
              <a:rPr lang="ru-RU" sz="1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если ребенок отказывается есть </a:t>
            </a:r>
            <a:r>
              <a:rPr lang="ru-RU" sz="19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(умываться, одеваться и т.п.)</a:t>
            </a:r>
            <a:r>
              <a:rPr lang="ru-RU" sz="1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настаивайте</a:t>
            </a:r>
            <a:r>
              <a:rPr lang="ru-RU" sz="1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посадите зайку за стол и пусть малыш его кормит, </a:t>
            </a:r>
            <a:r>
              <a:rPr lang="ru-RU" sz="19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зайка хочет </a:t>
            </a:r>
            <a:r>
              <a:rPr lang="ru-RU" sz="1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по очереди – ложка ему, ложка Саше. </a:t>
            </a:r>
          </a:p>
          <a:p>
            <a:pPr marL="0" indent="450000" algn="just" fontAlgn="base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Для благополучного развития ребенка желательно подчеркивать, какой он уже большой, не «сюсюкаться», не стараться все сделать за малыша.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Разговаривайте с ним, как с равным, как  с человеком, мнение которого Вам интересно.</a:t>
            </a:r>
          </a:p>
          <a:p>
            <a:pPr marL="0" indent="450000" algn="just" fontAlgn="base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Любите ребенка и показывайте ему, что он Вам дорог даже заплаканный, упрямый, капризный.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8357" b="22216"/>
          <a:stretch/>
        </p:blipFill>
        <p:spPr>
          <a:xfrm>
            <a:off x="754242" y="128072"/>
            <a:ext cx="1982907" cy="100866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927256" y="274998"/>
            <a:ext cx="6849911" cy="7148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/>
              <a:t>Памятка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135147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838" y="1211345"/>
            <a:ext cx="9172281" cy="386970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             ЗА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D6A233D-90B7-033B-D2E1-0D580A1FD591}"/>
              </a:ext>
            </a:extLst>
          </p:cNvPr>
          <p:cNvSpPr txBox="1">
            <a:spLocks/>
          </p:cNvSpPr>
          <p:nvPr/>
        </p:nvSpPr>
        <p:spPr>
          <a:xfrm>
            <a:off x="310393" y="5847567"/>
            <a:ext cx="9719726" cy="85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ctr" fontAlgn="base">
              <a:spcBef>
                <a:spcPts val="0"/>
              </a:spcBef>
              <a:buFont typeface="Wingdings 3" charset="2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на консультацию к педагогу-психологу производится по </a:t>
            </a:r>
          </a:p>
          <a:p>
            <a:pPr marL="0" indent="450000" algn="ctr" fontAlgn="base">
              <a:spcBef>
                <a:spcPts val="0"/>
              </a:spcBef>
              <a:buFont typeface="Wingdings 3" charset="2"/>
              <a:buNone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psidsad@yandex.ru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 fontAlgn="base">
              <a:spcBef>
                <a:spcPts val="0"/>
              </a:spcBef>
              <a:buFont typeface="Wingdings 3" charset="2"/>
              <a:buNone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6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6709" y="817833"/>
            <a:ext cx="6376189" cy="703915"/>
          </a:xfrm>
        </p:spPr>
        <p:txBody>
          <a:bodyPr/>
          <a:lstStyle/>
          <a:p>
            <a:pPr algn="ctr"/>
            <a:r>
              <a:rPr lang="ru-RU" dirty="0"/>
              <a:t>Что такое кризис трех лет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60908"/>
            <a:ext cx="8995564" cy="276858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трех лет – это критический возраст ребенка, когда наступает переломный момент в его развитии -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раннего детства в дошкольное.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кризис так или иначе проявляется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этого кризиса закономерно, так как оно проистекает из общих законов развития личности и предпосылки к нему возникают еще в раннем возрасте.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9825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9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5623" y="609600"/>
            <a:ext cx="5834262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Особенности поведения детей в три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641" y="2415382"/>
            <a:ext cx="7552266" cy="4138091"/>
          </a:xfrm>
        </p:spPr>
        <p:txBody>
          <a:bodyPr>
            <a:noAutofit/>
          </a:bodyPr>
          <a:lstStyle/>
          <a:p>
            <a:pPr marL="0" indent="450000" algn="just" fontAlgn="base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Потребность в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 fontAlgn="base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 fontAlgn="base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Стремление к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 fontAlgn="base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 fontAlgn="base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Ребенок начинает говорить о себе не в третьем,               а в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первом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 fontAlgn="base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 fontAlgn="base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Физическое развитие – бурный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рост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 fontAlgn="base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 fontAlgn="base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Ребенок осознает себя как отдельного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              со своими желаниями и особенностями.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4618"/>
            <a:ext cx="2801157" cy="209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3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0752" y="418646"/>
            <a:ext cx="5303250" cy="1830192"/>
          </a:xfrm>
        </p:spPr>
        <p:txBody>
          <a:bodyPr/>
          <a:lstStyle/>
          <a:p>
            <a:pPr algn="ctr"/>
            <a:r>
              <a:rPr lang="ru-RU" dirty="0"/>
              <a:t>Что характерно </a:t>
            </a:r>
            <a:br>
              <a:rPr lang="ru-RU" dirty="0"/>
            </a:br>
            <a:r>
              <a:rPr lang="ru-RU" dirty="0"/>
              <a:t>для кризиса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074" y="2624052"/>
            <a:ext cx="8596668" cy="3880773"/>
          </a:xfrm>
        </p:spPr>
        <p:txBody>
          <a:bodyPr>
            <a:normAutofit/>
          </a:bodyPr>
          <a:lstStyle/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Постепенное увеличение самостоятельных действий ребенка, осознания им собственных сил и возможностей приводит к тому, что ребенок все чаще начинает произносить знакомое каждой маме: </a:t>
            </a:r>
          </a:p>
          <a:p>
            <a:pPr marL="0" indent="450000" algn="ctr" fontAlgn="base">
              <a:spcBef>
                <a:spcPts val="0"/>
              </a:spcBef>
              <a:buNone/>
            </a:pPr>
            <a:r>
              <a:rPr lang="ru-RU" sz="5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сам».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именно эти слова, как правило, и открывают кризис трех лет.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17" y="339031"/>
            <a:ext cx="3118052" cy="19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0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114" y="820483"/>
            <a:ext cx="6766601" cy="6347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Признаки кризиса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3431203" cy="37495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Негативизм.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Упрямство.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Деспотизм.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Обесценивание.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Строптивость.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Бунт (протест).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60462"/>
            <a:ext cx="1754780" cy="1754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415" y="2160589"/>
            <a:ext cx="5553937" cy="357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4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6234" y="875429"/>
            <a:ext cx="5349251" cy="766872"/>
          </a:xfrm>
        </p:spPr>
        <p:txBody>
          <a:bodyPr/>
          <a:lstStyle/>
          <a:p>
            <a:pPr algn="ctr"/>
            <a:r>
              <a:rPr lang="ru-RU" dirty="0"/>
              <a:t>Негативизм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723" y="2517732"/>
            <a:ext cx="7828762" cy="4121062"/>
          </a:xfrm>
        </p:spPr>
        <p:txBody>
          <a:bodyPr>
            <a:normAutofit/>
          </a:bodyPr>
          <a:lstStyle/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Негативизм – это стремление ребенка сделать              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наоборот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совсем не так, как ему говорят мама или папа.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Негативизм у ребенка, переживающего кризис трех лет, может доходить до крайних проявлений, он может утверждать, что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белое – это чёрное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груша – это картошка и т. д.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AutoShape 4" descr="Кризис 3 лет у ребенка: советы психологов родителям. Какие причины и как  пережить."/>
          <p:cNvSpPr>
            <a:spLocks noChangeAspect="1" noChangeArrowheads="1"/>
          </p:cNvSpPr>
          <p:nvPr/>
        </p:nvSpPr>
        <p:spPr bwMode="auto">
          <a:xfrm>
            <a:off x="155574" y="-144463"/>
            <a:ext cx="13422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ризис 3 лет у ребенка: советы психологов родителям. Какие причины и как  пережить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87328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1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8424" y="852487"/>
            <a:ext cx="4571072" cy="800949"/>
          </a:xfrm>
        </p:spPr>
        <p:txBody>
          <a:bodyPr/>
          <a:lstStyle/>
          <a:p>
            <a:pPr algn="ctr"/>
            <a:r>
              <a:rPr lang="ru-RU" dirty="0"/>
              <a:t>Упрямство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00" y="2557050"/>
            <a:ext cx="9357751" cy="4078567"/>
          </a:xfrm>
        </p:spPr>
        <p:txBody>
          <a:bodyPr>
            <a:noAutofit/>
          </a:bodyPr>
          <a:lstStyle/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Упрямство – это реакция ребенка, который настаивает на чем-то не потому, что ему очень этого хочется, а потому, что он сам об этом сказал взрослым и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требует, чтобы с его мнением считались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 может отказаться от своего первоначального решения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при изменившихся обстоятельствах 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(ему не так уж сильно хочется, или совсем не хочется, или давно расхотелось)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упрямства в том, что ребенок не желает отступать от первоначального решения, он буквально связан им.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01" y="127654"/>
            <a:ext cx="2397430" cy="24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6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1959" y="972583"/>
            <a:ext cx="7055355" cy="641148"/>
          </a:xfrm>
        </p:spPr>
        <p:txBody>
          <a:bodyPr/>
          <a:lstStyle/>
          <a:p>
            <a:pPr algn="ctr"/>
            <a:r>
              <a:rPr lang="ru-RU" dirty="0"/>
              <a:t>Деспотизм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885" y="2625491"/>
            <a:ext cx="9427430" cy="3483077"/>
          </a:xfrm>
        </p:spPr>
        <p:txBody>
          <a:bodyPr>
            <a:normAutofit fontScale="92500" lnSpcReduction="10000"/>
          </a:bodyPr>
          <a:lstStyle/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Деспотизм – у ребенка появляется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проявлять власть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окружающим (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малютки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подчинить своей воле 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Ребенок начинает управлять чаще всего мамой, и решать, куда ей можно ходить, а куда нет. 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Этот симптом может проявляться в семье, где у родителей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маленький ребенок, и (или)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взрослые балуют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его. 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маленький сын требует, чтобы мать не выходила из комнаты и сидела (спала) рядом. Этим дети стараются вернуть состояние младенчества, когда родители им предоставляли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по первому требованию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85" y="452362"/>
            <a:ext cx="2372075" cy="168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8117" y="888429"/>
            <a:ext cx="5157858" cy="710152"/>
          </a:xfrm>
        </p:spPr>
        <p:txBody>
          <a:bodyPr/>
          <a:lstStyle/>
          <a:p>
            <a:r>
              <a:rPr lang="ru-RU" dirty="0"/>
              <a:t>Обесценивание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998" y="2477583"/>
            <a:ext cx="8926977" cy="3583852"/>
          </a:xfrm>
        </p:spPr>
        <p:txBody>
          <a:bodyPr>
            <a:noAutofit/>
          </a:bodyPr>
          <a:lstStyle/>
          <a:p>
            <a:pPr marL="0" indent="45000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Обесценивание  -  это резкое изменение отношения ребёнка к тому, что раньше для него было важным 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(любимые игрушки, книги, занятия, а также сами взрослые). </a:t>
            </a:r>
          </a:p>
          <a:p>
            <a:pPr marL="0" indent="45000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в кривлянии, обзывании, поломке игрушек: то есть, малыш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показывает, что уже не нуждается в том, что раньше ему было дорого.</a:t>
            </a:r>
          </a:p>
          <a:p>
            <a:pPr marL="0" indent="450000" algn="just" fontAlgn="base">
              <a:lnSpc>
                <a:spcPct val="160000"/>
              </a:lnSpc>
              <a:spcBef>
                <a:spcPts val="0"/>
              </a:spcBef>
              <a:buNone/>
            </a:pP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sun9-68.userapi.com/impg/VVPOvCiUqOCxIvzoPKSKlM4BwCZu6ryCBSX_wQ/yRtsFUOC7Uk.jpg?size=1026x555&amp;quality=96&amp;sign=dcbdc7abcae718b8c6fcafd8681f40c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98" y="207390"/>
            <a:ext cx="3016830" cy="20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12141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</TotalTime>
  <Words>1028</Words>
  <Application>Microsoft Office PowerPoint</Application>
  <PresentationFormat>Широкоэкранный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Trebuchet MS</vt:lpstr>
      <vt:lpstr>Wingdings</vt:lpstr>
      <vt:lpstr>Wingdings 3</vt:lpstr>
      <vt:lpstr>Аспект</vt:lpstr>
      <vt:lpstr>Психологический кризис трех лет  Признаки и особенности</vt:lpstr>
      <vt:lpstr>Что такое кризис трех лет?</vt:lpstr>
      <vt:lpstr>Особенности поведения детей в три года</vt:lpstr>
      <vt:lpstr>Что характерно  для кризиса?</vt:lpstr>
      <vt:lpstr>Признаки кризиса</vt:lpstr>
      <vt:lpstr>Негативизм</vt:lpstr>
      <vt:lpstr>Упрямство</vt:lpstr>
      <vt:lpstr>Деспотизм </vt:lpstr>
      <vt:lpstr>Обесценивание</vt:lpstr>
      <vt:lpstr>Строптивость </vt:lpstr>
      <vt:lpstr>Бунт (протест)</vt:lpstr>
      <vt:lpstr>Самостоятельность </vt:lpstr>
      <vt:lpstr>Памятка для родителей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Кризис трех лет</dc:title>
  <dc:creator>Office</dc:creator>
  <cp:lastModifiedBy>184 irkmdou</cp:lastModifiedBy>
  <cp:revision>32</cp:revision>
  <dcterms:created xsi:type="dcterms:W3CDTF">2021-06-26T11:30:57Z</dcterms:created>
  <dcterms:modified xsi:type="dcterms:W3CDTF">2024-03-21T06:19:36Z</dcterms:modified>
</cp:coreProperties>
</file>