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5"/>
  </p:notesMasterIdLst>
  <p:handoutMasterIdLst>
    <p:handoutMasterId r:id="rId16"/>
  </p:handoutMasterIdLst>
  <p:sldIdLst>
    <p:sldId id="256" r:id="rId2"/>
    <p:sldId id="263" r:id="rId3"/>
    <p:sldId id="269" r:id="rId4"/>
    <p:sldId id="257" r:id="rId5"/>
    <p:sldId id="258" r:id="rId6"/>
    <p:sldId id="261" r:id="rId7"/>
    <p:sldId id="259" r:id="rId8"/>
    <p:sldId id="260" r:id="rId9"/>
    <p:sldId id="262"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35" autoAdjust="0"/>
  </p:normalViewPr>
  <p:slideViewPr>
    <p:cSldViewPr>
      <p:cViewPr varScale="1">
        <p:scale>
          <a:sx n="65" d="100"/>
          <a:sy n="65" d="100"/>
        </p:scale>
        <p:origin x="-121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4" d="100"/>
          <a:sy n="104" d="100"/>
        </p:scale>
        <p:origin x="-4503" y="-11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6CFADE-D9F8-4FC2-BCF7-1B94AC2C16AA}" type="datetimeFigureOut">
              <a:rPr lang="ru-RU" smtClean="0"/>
              <a:pPr/>
              <a:t>29.09.2023</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9B6977-80A1-4FF0-A88E-BA397D0B7D44}" type="slidenum">
              <a:rPr lang="ru-RU" smtClean="0"/>
              <a:pPr/>
              <a:t>‹#›</a:t>
            </a:fld>
            <a:endParaRPr lang="ru-RU"/>
          </a:p>
        </p:txBody>
      </p:sp>
    </p:spTree>
    <p:extLst>
      <p:ext uri="{BB962C8B-B14F-4D97-AF65-F5344CB8AC3E}">
        <p14:creationId xmlns:p14="http://schemas.microsoft.com/office/powerpoint/2010/main" xmlns="" val="691265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83B631-36F2-4E1D-A956-69CF0665326B}" type="datetimeFigureOut">
              <a:rPr lang="ru-RU" smtClean="0"/>
              <a:pPr/>
              <a:t>29.09.2023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CE39FE-01DB-4DD8-83FD-8F22B370DFAF}" type="slidenum">
              <a:rPr lang="ru-RU" smtClean="0"/>
              <a:pPr/>
              <a:t>‹#›</a:t>
            </a:fld>
            <a:endParaRPr lang="ru-RU"/>
          </a:p>
        </p:txBody>
      </p:sp>
    </p:spTree>
    <p:extLst>
      <p:ext uri="{BB962C8B-B14F-4D97-AF65-F5344CB8AC3E}">
        <p14:creationId xmlns:p14="http://schemas.microsoft.com/office/powerpoint/2010/main" xmlns="" val="1535335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ACE39FE-01DB-4DD8-83FD-8F22B370DFAF}" type="slidenum">
              <a:rPr lang="ru-RU" smtClean="0"/>
              <a:pPr/>
              <a:t>1</a:t>
            </a:fld>
            <a:endParaRPr lang="ru-RU"/>
          </a:p>
        </p:txBody>
      </p:sp>
    </p:spTree>
    <p:extLst>
      <p:ext uri="{BB962C8B-B14F-4D97-AF65-F5344CB8AC3E}">
        <p14:creationId xmlns:p14="http://schemas.microsoft.com/office/powerpoint/2010/main" xmlns="" val="3266119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 огромным</a:t>
            </a:r>
            <a:r>
              <a:rPr lang="ru-RU" baseline="0" dirty="0" smtClean="0"/>
              <a:t> интересом и желанием на наши занятия откликнулись родители и мы провели с ними мастер - класс по данной теме. Что вызвало немало положительных откликов и пожеланий о продолжении работы в данном направлении – в коррекционной работе. В данное время мы накапливаем интересующий нас материал  по профилактике и коррекции нарушений осанки , материал будет предложен родителям как рекомендательный</a:t>
            </a:r>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11</a:t>
            </a:fld>
            <a:endParaRPr lang="ru-RU"/>
          </a:p>
        </p:txBody>
      </p:sp>
    </p:spTree>
    <p:extLst>
      <p:ext uri="{BB962C8B-B14F-4D97-AF65-F5344CB8AC3E}">
        <p14:creationId xmlns:p14="http://schemas.microsoft.com/office/powerpoint/2010/main" xmlns="" val="2927977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Основываясь</a:t>
            </a:r>
            <a:r>
              <a:rPr lang="ru-RU" baseline="0" dirty="0" smtClean="0"/>
              <a:t> на опыте нашей работы, мы можем утверждать, что положительные эмоции, приятные ощущения и мышечная радость, которая тоже присутствует на таких занятиях, являются самой хорошей и полезной помощью в данном случае. Все задания выполняем в проветренном помещении босиком.</a:t>
            </a:r>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12</a:t>
            </a:fld>
            <a:endParaRPr lang="ru-RU"/>
          </a:p>
        </p:txBody>
      </p:sp>
    </p:spTree>
    <p:extLst>
      <p:ext uri="{BB962C8B-B14F-4D97-AF65-F5344CB8AC3E}">
        <p14:creationId xmlns:p14="http://schemas.microsoft.com/office/powerpoint/2010/main" xmlns="" val="2004527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Чтобы исключить возникновение плоскостопия, нужно придерживаться некоторых правил:1-</a:t>
            </a:r>
            <a:r>
              <a:rPr lang="ru-RU" baseline="0" dirty="0" smtClean="0"/>
              <a:t> полезная ежедневная зарядка(различные виды ходьбы, собрать мелкие предметы пальцами ног, скомкать бумагу, покатать стопами мяч, шишки), 2- спорт( НЕЛЬЗЯ БЕГ, РИТМИЧЕСКАЯ ГИМНАСТИКА), лучше всего подойдет ПЛАВАНИЕ; 3-прфилактический массаж –улучшает кровообращение, тонизирует мышцы; 4-лечебные каждодневные теплые ванны с морской солью; 5- правильная кожаная  обувь( наличие задника, каблучка и супинатора обязательно).</a:t>
            </a:r>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13</a:t>
            </a:fld>
            <a:endParaRPr lang="ru-RU"/>
          </a:p>
        </p:txBody>
      </p:sp>
    </p:spTree>
    <p:extLst>
      <p:ext uri="{BB962C8B-B14F-4D97-AF65-F5344CB8AC3E}">
        <p14:creationId xmlns:p14="http://schemas.microsoft.com/office/powerpoint/2010/main" xmlns="" val="823282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Порой родители не осознают серьезность этого заболевания, так как  со стороны этого не заметно поначалу и, на первый взгляд, не оказывает значительного негативного влияния на ребенка. Однако это заблуждение может привести к печальным последствиям. Плоскостопие нарушает «рессорные» функции стопы, почти пропадает амортизация, и при ходьбе вся «отдача» (встряска) достается голени и тазобедренному суставу, что может привести к более «взрослым» заболеваниям ОДА и позвоночника (артрозам, сколиозам). Мы используем некоторые приемы, направленные на укрепление мышц, которые подтягивают свод стопы, улучшают  ее кровоснабжение, оказывают мягкое воздействие на суставы и связочный аппарат.</a:t>
            </a:r>
          </a:p>
          <a:p>
            <a:r>
              <a:rPr lang="ru-RU" sz="1200" kern="1200" dirty="0" smtClean="0">
                <a:solidFill>
                  <a:schemeClr val="tx1"/>
                </a:solidFill>
                <a:latin typeface="+mn-lt"/>
                <a:ea typeface="+mn-ea"/>
                <a:cs typeface="+mn-cs"/>
              </a:rPr>
              <a:t>Родители должны помнить, что  плоскостопие - это недуг, который при отсутствии адекватной терапии приводит к серьезным осложнениям и сильной деформации костей стопы</a:t>
            </a:r>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2</a:t>
            </a:fld>
            <a:endParaRPr lang="ru-RU"/>
          </a:p>
        </p:txBody>
      </p:sp>
    </p:spTree>
    <p:extLst>
      <p:ext uri="{BB962C8B-B14F-4D97-AF65-F5344CB8AC3E}">
        <p14:creationId xmlns:p14="http://schemas.microsoft.com/office/powerpoint/2010/main" xmlns="" val="976102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Приведем простой тест </a:t>
            </a:r>
            <a:r>
              <a:rPr lang="ru-RU" baseline="0" dirty="0" smtClean="0"/>
              <a:t> для проверки наличия или исключения плоскостопия: если намазать стопу ребенка краской или мазлом и сделать отпечаток  на чистом  листе бумаги ( бумага лежит на ровной поверхности,  ребенок опирается на ногу всей массой тела), то вы получите наглядную картинку стопы со всеми изъянами. Если отпечаталась только пятка , внешний контур стопы и передняя часть с пальцами- все в порядке. А если на рисунке вся стопа или лишь средняя часть – это плоскостопие. Таким образом проводят предварительную диагностику детям школьного возраста. У малышей диагностирует этот диагноз врач – ортопед.</a:t>
            </a:r>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4</a:t>
            </a:fld>
            <a:endParaRPr lang="ru-RU"/>
          </a:p>
        </p:txBody>
      </p:sp>
    </p:spTree>
    <p:extLst>
      <p:ext uri="{BB962C8B-B14F-4D97-AF65-F5344CB8AC3E}">
        <p14:creationId xmlns:p14="http://schemas.microsoft.com/office/powerpoint/2010/main" xmlns="" val="3444178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Приведем простой тест </a:t>
            </a:r>
            <a:r>
              <a:rPr lang="ru-RU" baseline="0" dirty="0" smtClean="0"/>
              <a:t> для проверки наличия или исключения плоскостопия: если намазать стопу ребенка краской или мазлом и сделать отпечаток  на чистом  листе бумаги ( бумага лежит на ровной поверхности,  ребенок опирается на ногу всей массой тела), то вы получите наглядную картинку стопы со всеми изъянами. Если отпечаталась только пятка , внешний контур стопы и передняя часть с пальцами- все в порядке. А если на рисунке вся стопа или лишь средняя часть – это плоскостопие. Таким образом проводят предварительную диагностику детям школьного возраста. У малышей диагностирует этот диагноз врач – ортопед. </a:t>
            </a:r>
            <a:endParaRPr lang="ru-RU" dirty="0" smtClean="0"/>
          </a:p>
          <a:p>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5</a:t>
            </a:fld>
            <a:endParaRPr lang="ru-RU"/>
          </a:p>
        </p:txBody>
      </p:sp>
    </p:spTree>
    <p:extLst>
      <p:ext uri="{BB962C8B-B14F-4D97-AF65-F5344CB8AC3E}">
        <p14:creationId xmlns:p14="http://schemas.microsoft.com/office/powerpoint/2010/main" xmlns="" val="542990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6</a:t>
            </a:fld>
            <a:endParaRPr lang="ru-RU"/>
          </a:p>
        </p:txBody>
      </p:sp>
    </p:spTree>
    <p:extLst>
      <p:ext uri="{BB962C8B-B14F-4D97-AF65-F5344CB8AC3E}">
        <p14:creationId xmlns:p14="http://schemas.microsoft.com/office/powerpoint/2010/main" xmlns="" val="3631921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7</a:t>
            </a:fld>
            <a:endParaRPr lang="ru-RU"/>
          </a:p>
        </p:txBody>
      </p:sp>
    </p:spTree>
    <p:extLst>
      <p:ext uri="{BB962C8B-B14F-4D97-AF65-F5344CB8AC3E}">
        <p14:creationId xmlns:p14="http://schemas.microsoft.com/office/powerpoint/2010/main" xmlns="" val="1255344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8</a:t>
            </a:fld>
            <a:endParaRPr lang="ru-RU"/>
          </a:p>
        </p:txBody>
      </p:sp>
    </p:spTree>
    <p:extLst>
      <p:ext uri="{BB962C8B-B14F-4D97-AF65-F5344CB8AC3E}">
        <p14:creationId xmlns:p14="http://schemas.microsoft.com/office/powerpoint/2010/main" xmlns="" val="1849545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Все упражнения и приемы , </a:t>
            </a:r>
            <a:r>
              <a:rPr lang="ru-RU" baseline="0" dirty="0" smtClean="0"/>
              <a:t>которые мы вам предлагаем  и демонстрируем </a:t>
            </a:r>
            <a:r>
              <a:rPr lang="ru-RU" baseline="0" dirty="0" err="1" smtClean="0"/>
              <a:t>опробированы</a:t>
            </a:r>
            <a:r>
              <a:rPr lang="ru-RU" baseline="0" dirty="0" smtClean="0"/>
              <a:t> нами  на занятия по физической культуре, на гимнастике после дневного сна в группах, на прогулке  на участках в теплый период и на спортивной площадке летом и весной, когда это нам позволяет делать мягкая подошва обуви. В группах мы ходим по  самодельным сенсорным дорожкам (из подручного и нетрадиционного материала), палкам, веревкам, канату. В спортивном зале спектр инвентаря можно расширить и увеличить в размерах: гимнастическая стенка, ходунки, ребристые дорожки различной длины, также идут в ход еловые шишки, яичные ячейки и бухгалтерские счеты наших бабушек.</a:t>
            </a:r>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9</a:t>
            </a:fld>
            <a:endParaRPr lang="ru-RU"/>
          </a:p>
        </p:txBody>
      </p:sp>
    </p:spTree>
    <p:extLst>
      <p:ext uri="{BB962C8B-B14F-4D97-AF65-F5344CB8AC3E}">
        <p14:creationId xmlns:p14="http://schemas.microsoft.com/office/powerpoint/2010/main" xmlns="" val="1360738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10</a:t>
            </a:fld>
            <a:endParaRPr lang="ru-RU"/>
          </a:p>
        </p:txBody>
      </p:sp>
    </p:spTree>
    <p:extLst>
      <p:ext uri="{BB962C8B-B14F-4D97-AF65-F5344CB8AC3E}">
        <p14:creationId xmlns:p14="http://schemas.microsoft.com/office/powerpoint/2010/main" xmlns="" val="3205779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69EDAE7D-28A1-49D5-9104-91DC1C12DE1D}" type="datetimeFigureOut">
              <a:rPr lang="ru-RU" smtClean="0"/>
              <a:pPr/>
              <a:t>29.09.2023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FF6449FD-4349-4519-8F12-CC98FEFDCC3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9EDAE7D-28A1-49D5-9104-91DC1C12DE1D}" type="datetimeFigureOut">
              <a:rPr lang="ru-RU" smtClean="0"/>
              <a:pPr/>
              <a:t>29.09.2023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6449FD-4349-4519-8F12-CC98FEFDCC3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9EDAE7D-28A1-49D5-9104-91DC1C12DE1D}" type="datetimeFigureOut">
              <a:rPr lang="ru-RU" smtClean="0"/>
              <a:pPr/>
              <a:t>29.09.2023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6449FD-4349-4519-8F12-CC98FEFDCC3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9EDAE7D-28A1-49D5-9104-91DC1C12DE1D}" type="datetimeFigureOut">
              <a:rPr lang="ru-RU" smtClean="0"/>
              <a:pPr/>
              <a:t>29.09.2023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6449FD-4349-4519-8F12-CC98FEFDCC3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9EDAE7D-28A1-49D5-9104-91DC1C12DE1D}" type="datetimeFigureOut">
              <a:rPr lang="ru-RU" smtClean="0"/>
              <a:pPr/>
              <a:t>29.09.2023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6449FD-4349-4519-8F12-CC98FEFDCC3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9EDAE7D-28A1-49D5-9104-91DC1C12DE1D}" type="datetimeFigureOut">
              <a:rPr lang="ru-RU" smtClean="0"/>
              <a:pPr/>
              <a:t>29.09.2023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6449FD-4349-4519-8F12-CC98FEFDCC3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9EDAE7D-28A1-49D5-9104-91DC1C12DE1D}" type="datetimeFigureOut">
              <a:rPr lang="ru-RU" smtClean="0"/>
              <a:pPr/>
              <a:t>29.09.2023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F6449FD-4349-4519-8F12-CC98FEFDCC3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9EDAE7D-28A1-49D5-9104-91DC1C12DE1D}" type="datetimeFigureOut">
              <a:rPr lang="ru-RU" smtClean="0"/>
              <a:pPr/>
              <a:t>29.09.2023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F6449FD-4349-4519-8F12-CC98FEFDCC3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9EDAE7D-28A1-49D5-9104-91DC1C12DE1D}" type="datetimeFigureOut">
              <a:rPr lang="ru-RU" smtClean="0"/>
              <a:pPr/>
              <a:t>29.09.2023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F6449FD-4349-4519-8F12-CC98FEFDCC3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9EDAE7D-28A1-49D5-9104-91DC1C12DE1D}" type="datetimeFigureOut">
              <a:rPr lang="ru-RU" smtClean="0"/>
              <a:pPr/>
              <a:t>29.09.2023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6449FD-4349-4519-8F12-CC98FEFDCC3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9EDAE7D-28A1-49D5-9104-91DC1C12DE1D}" type="datetimeFigureOut">
              <a:rPr lang="ru-RU" smtClean="0"/>
              <a:pPr/>
              <a:t>29.09.2023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FF6449FD-4349-4519-8F12-CC98FEFDCC37}"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94000"/>
            <a:lum/>
          </a:blip>
          <a:srcRect/>
          <a:tile tx="0" ty="0" sx="100000" sy="100000" flip="xy" algn="tl"/>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EDAE7D-28A1-49D5-9104-91DC1C12DE1D}" type="datetimeFigureOut">
              <a:rPr lang="ru-RU" smtClean="0"/>
              <a:pPr/>
              <a:t>29.09.2023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6449FD-4349-4519-8F12-CC98FEFDCC37}"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click02.begun.ru/click.jsp?url=TFYuZKmvrq8ZFydDRhjiaFhmnbX3hf51i7t4wwFFU9q0uTxSIe-X6zhHu-Er2rdS*4ZncX01UAoLA0XeqQPW1aqivMCIFtlLAWTTRD-VpGayzgwgkQEUQc1BFBKb2dcq4P8ngecaMTlSiPB*BY6kEVNblVL8YEFq*7i78jfxrlHIEAxNDp2-DBiHQ5KxWm1RzX5PcbAm*ZiUANJJk0mjXQyX48DeI-3bFGd6vpVWXCYehqnOClcXTA5WDELUIAZ14tHDGXg*CfuY0fIg*CPfR0MLpVD5jOtrqDbhtk2bI-juTxaGVSBL-jBgP*Avq6qIFaqJkW-dQfW42DQ4bXc6Ci1JFpX5vQyJN4-QnA"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1071546"/>
            <a:ext cx="6715172" cy="4214842"/>
          </a:xfrm>
        </p:spPr>
        <p:txBody>
          <a:bodyPr>
            <a:normAutofit fontScale="90000"/>
          </a:bodyPr>
          <a:lstStyle/>
          <a:p>
            <a:pPr algn="ctr"/>
            <a:r>
              <a:rPr lang="ru-RU" sz="3600" b="1" dirty="0" smtClean="0">
                <a:solidFill>
                  <a:srgbClr val="FF3300"/>
                </a:solidFill>
                <a:latin typeface="+mn-lt"/>
              </a:rPr>
              <a:t>Профилактика плоскостопия у детей дошкольного возраста</a:t>
            </a:r>
            <a:br>
              <a:rPr lang="ru-RU" sz="3600" b="1" dirty="0" smtClean="0">
                <a:solidFill>
                  <a:srgbClr val="FF3300"/>
                </a:solidFill>
                <a:latin typeface="+mn-lt"/>
              </a:rPr>
            </a:br>
            <a:r>
              <a:rPr lang="ru-RU" sz="3600" b="1" dirty="0" smtClean="0">
                <a:solidFill>
                  <a:srgbClr val="FF3300"/>
                </a:solidFill>
                <a:latin typeface="+mn-lt"/>
              </a:rPr>
              <a:t/>
            </a:r>
            <a:br>
              <a:rPr lang="ru-RU" sz="3600" b="1" dirty="0" smtClean="0">
                <a:solidFill>
                  <a:srgbClr val="FF3300"/>
                </a:solidFill>
                <a:latin typeface="+mn-lt"/>
              </a:rPr>
            </a:br>
            <a:r>
              <a:rPr lang="ru-RU" sz="3600" b="1" dirty="0" smtClean="0">
                <a:solidFill>
                  <a:srgbClr val="FF3300"/>
                </a:solidFill>
                <a:latin typeface="+mn-lt"/>
              </a:rPr>
              <a:t/>
            </a:r>
            <a:br>
              <a:rPr lang="ru-RU" sz="3600" b="1" dirty="0" smtClean="0">
                <a:solidFill>
                  <a:srgbClr val="FF3300"/>
                </a:solidFill>
                <a:latin typeface="+mn-lt"/>
              </a:rPr>
            </a:br>
            <a:r>
              <a:rPr lang="ru-RU" sz="3600" b="1" dirty="0" smtClean="0">
                <a:solidFill>
                  <a:srgbClr val="FF3300"/>
                </a:solidFill>
                <a:latin typeface="+mn-lt"/>
              </a:rPr>
              <a:t/>
            </a:r>
            <a:br>
              <a:rPr lang="ru-RU" sz="3600" b="1" dirty="0" smtClean="0">
                <a:solidFill>
                  <a:srgbClr val="FF3300"/>
                </a:solidFill>
                <a:latin typeface="+mn-lt"/>
              </a:rPr>
            </a:br>
            <a:r>
              <a:rPr lang="ru-RU" sz="3600" b="1" dirty="0" smtClean="0">
                <a:solidFill>
                  <a:srgbClr val="FF3300"/>
                </a:solidFill>
                <a:latin typeface="+mn-lt"/>
              </a:rPr>
              <a:t/>
            </a:r>
            <a:br>
              <a:rPr lang="ru-RU" sz="3600" b="1" dirty="0" smtClean="0">
                <a:solidFill>
                  <a:srgbClr val="FF3300"/>
                </a:solidFill>
                <a:latin typeface="+mn-lt"/>
              </a:rPr>
            </a:br>
            <a:r>
              <a:rPr lang="ru-RU" sz="3600" b="1" dirty="0" smtClean="0">
                <a:solidFill>
                  <a:srgbClr val="0070C0"/>
                </a:solidFill>
                <a:latin typeface="+mn-lt"/>
              </a:rPr>
              <a:t/>
            </a:r>
            <a:br>
              <a:rPr lang="ru-RU" sz="3600" b="1" dirty="0" smtClean="0">
                <a:solidFill>
                  <a:srgbClr val="0070C0"/>
                </a:solidFill>
                <a:latin typeface="+mn-lt"/>
              </a:rPr>
            </a:br>
            <a:r>
              <a:rPr lang="ru-RU" sz="2000" b="1" dirty="0" smtClean="0">
                <a:solidFill>
                  <a:srgbClr val="0070C0"/>
                </a:solidFill>
                <a:latin typeface="+mn-lt"/>
              </a:rPr>
              <a:t/>
            </a:r>
            <a:br>
              <a:rPr lang="ru-RU" sz="2000" b="1" dirty="0" smtClean="0">
                <a:solidFill>
                  <a:srgbClr val="0070C0"/>
                </a:solidFill>
                <a:latin typeface="+mn-lt"/>
              </a:rPr>
            </a:br>
            <a:endParaRPr lang="ru-RU" sz="3600" b="1" dirty="0">
              <a:solidFill>
                <a:srgbClr val="0070C0"/>
              </a:solidFill>
              <a:latin typeface="+mn-lt"/>
            </a:endParaRPr>
          </a:p>
        </p:txBody>
      </p:sp>
      <p:pic>
        <p:nvPicPr>
          <p:cNvPr id="1026" name="Picture 2" descr="F:\ploskostopie2[1].jpg"/>
          <p:cNvPicPr>
            <a:picLocks noChangeAspect="1" noChangeArrowheads="1"/>
          </p:cNvPicPr>
          <p:nvPr/>
        </p:nvPicPr>
        <p:blipFill>
          <a:blip r:embed="rId3" cstate="print"/>
          <a:srcRect/>
          <a:stretch>
            <a:fillRect/>
          </a:stretch>
        </p:blipFill>
        <p:spPr bwMode="auto">
          <a:xfrm>
            <a:off x="611560" y="2276872"/>
            <a:ext cx="3429024" cy="3214710"/>
          </a:xfrm>
          <a:prstGeom prst="rect">
            <a:avLst/>
          </a:prstGeom>
          <a:solidFill>
            <a:srgbClr val="FFFFFF">
              <a:shade val="85000"/>
            </a:srgbClr>
          </a:solidFill>
          <a:ln w="3175" cap="sq">
            <a:solidFill>
              <a:srgbClr val="FF33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626" name="Rectangle 2"/>
          <p:cNvSpPr>
            <a:spLocks noChangeArrowheads="1"/>
          </p:cNvSpPr>
          <p:nvPr/>
        </p:nvSpPr>
        <p:spPr bwMode="auto">
          <a:xfrm rot="10800000" flipV="1">
            <a:off x="4139952" y="2804535"/>
            <a:ext cx="4320480"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lang="ru-RU" sz="2800" b="1" dirty="0" err="1" smtClean="0">
                <a:latin typeface="Times New Roman" pitchFamily="18" charset="0"/>
                <a:ea typeface="Calibri" pitchFamily="34" charset="0"/>
                <a:cs typeface="Times New Roman" pitchFamily="18" charset="0"/>
              </a:rPr>
              <a:t>Залуцкая</a:t>
            </a:r>
            <a:r>
              <a:rPr lang="ru-RU" sz="2800" b="1" dirty="0" smtClean="0">
                <a:latin typeface="Times New Roman" pitchFamily="18" charset="0"/>
                <a:ea typeface="Calibri" pitchFamily="34" charset="0"/>
                <a:cs typeface="Times New Roman" pitchFamily="18" charset="0"/>
              </a:rPr>
              <a:t> Светлана Геннадьевна</a:t>
            </a:r>
            <a:endPar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инструктор по физической культуре Муниципального </a:t>
            </a:r>
            <a:r>
              <a:rPr lang="ru-RU" dirty="0" smtClean="0">
                <a:latin typeface="Times New Roman" pitchFamily="18" charset="0"/>
                <a:ea typeface="Calibri" pitchFamily="34" charset="0"/>
                <a:cs typeface="Times New Roman" pitchFamily="18" charset="0"/>
              </a:rPr>
              <a:t>Бюджетного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ru-RU" dirty="0" smtClean="0">
                <a:latin typeface="Times New Roman" pitchFamily="18" charset="0"/>
                <a:ea typeface="Calibri" pitchFamily="34" charset="0"/>
                <a:cs typeface="Times New Roman" pitchFamily="18" charset="0"/>
              </a:rPr>
              <a:t>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ошкольного </a:t>
            </a:r>
            <a:r>
              <a:rPr lang="ru-RU" dirty="0" smtClean="0">
                <a:latin typeface="Times New Roman" pitchFamily="18" charset="0"/>
                <a:ea typeface="Calibri" pitchFamily="34" charset="0"/>
                <a:cs typeface="Times New Roman" pitchFamily="18" charset="0"/>
              </a:rPr>
              <a:t>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бразовательного</a:t>
            </a:r>
            <a:r>
              <a:rPr kumimoji="0" lang="ru-RU"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lang="ru-RU" dirty="0" smtClean="0">
                <a:latin typeface="Times New Roman" pitchFamily="18" charset="0"/>
                <a:ea typeface="Calibri" pitchFamily="34" charset="0"/>
                <a:cs typeface="Times New Roman" pitchFamily="18" charset="0"/>
              </a:rPr>
              <a:t>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чреждения </a:t>
            </a:r>
            <a:r>
              <a:rPr lang="ru-RU" dirty="0" smtClean="0">
                <a:latin typeface="Times New Roman" pitchFamily="18" charset="0"/>
                <a:ea typeface="Calibri" pitchFamily="34" charset="0"/>
                <a:cs typeface="Times New Roman" pitchFamily="18" charset="0"/>
              </a:rPr>
              <a:t>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етский сад </a:t>
            </a:r>
            <a:r>
              <a:rPr lang="ru-RU" dirty="0" smtClean="0">
                <a:latin typeface="Times New Roman" pitchFamily="18" charset="0"/>
                <a:ea typeface="Calibri" pitchFamily="34" charset="0"/>
                <a:cs typeface="Times New Roman" pitchFamily="18" charset="0"/>
              </a:rPr>
              <a:t>№</a:t>
            </a:r>
            <a:r>
              <a:rPr lang="ru-RU" dirty="0" smtClean="0">
                <a:latin typeface="Times New Roman" pitchFamily="18" charset="0"/>
                <a:ea typeface="Calibri" pitchFamily="34" charset="0"/>
                <a:cs typeface="Times New Roman" pitchFamily="18" charset="0"/>
              </a:rPr>
              <a:t>186</a:t>
            </a:r>
          </a:p>
          <a:p>
            <a:pPr marL="0" marR="0" lvl="0" indent="449263" algn="ctr" defTabSz="914400" rtl="0" eaLnBrk="1" fontAlgn="base" latinLnBrk="0" hangingPunct="1">
              <a:lnSpc>
                <a:spcPct val="100000"/>
              </a:lnSpc>
              <a:spcBef>
                <a:spcPct val="0"/>
              </a:spcBef>
              <a:spcAft>
                <a:spcPct val="0"/>
              </a:spcAft>
              <a:buClrTx/>
              <a:buSzTx/>
              <a:buFontTx/>
              <a:buNone/>
              <a:tabLst/>
            </a:pPr>
            <a:r>
              <a:rPr lang="ru-RU" dirty="0" smtClean="0">
                <a:latin typeface="Times New Roman" pitchFamily="18" charset="0"/>
                <a:ea typeface="Calibri" pitchFamily="34" charset="0"/>
                <a:cs typeface="Times New Roman" pitchFamily="18" charset="0"/>
              </a:rPr>
              <a:t> </a:t>
            </a:r>
            <a:r>
              <a:rPr lang="ru-RU" dirty="0" smtClean="0">
                <a:latin typeface="Times New Roman" pitchFamily="18" charset="0"/>
                <a:ea typeface="Calibri" pitchFamily="34" charset="0"/>
                <a:cs typeface="Times New Roman" pitchFamily="18" charset="0"/>
              </a:rPr>
              <a:t>г. Иркутска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46"/>
            <a:ext cx="7186634" cy="5253054"/>
          </a:xfrm>
        </p:spPr>
        <p:txBody>
          <a:bodyPr>
            <a:normAutofit/>
          </a:bodyPr>
          <a:lstStyle/>
          <a:p>
            <a:pPr>
              <a:buNone/>
            </a:pPr>
            <a:r>
              <a:rPr lang="ru-RU" sz="2400" dirty="0" smtClean="0"/>
              <a:t>2. Прокатывание предметов ногами(подошвами):</a:t>
            </a:r>
          </a:p>
          <a:p>
            <a:r>
              <a:rPr lang="ru-RU" sz="2400" dirty="0" smtClean="0"/>
              <a:t>на счетах;</a:t>
            </a:r>
          </a:p>
          <a:p>
            <a:r>
              <a:rPr lang="ru-RU" sz="2400" dirty="0" smtClean="0"/>
              <a:t>игольчатых мячиков;</a:t>
            </a:r>
          </a:p>
          <a:p>
            <a:r>
              <a:rPr lang="ru-RU" sz="2400" dirty="0" smtClean="0"/>
              <a:t>палочек;</a:t>
            </a:r>
          </a:p>
          <a:p>
            <a:r>
              <a:rPr lang="ru-RU" sz="2400" dirty="0" smtClean="0"/>
              <a:t>мелких шариков.</a:t>
            </a:r>
          </a:p>
          <a:p>
            <a:pPr>
              <a:buNone/>
            </a:pPr>
            <a:r>
              <a:rPr lang="ru-RU" sz="2400" dirty="0" smtClean="0"/>
              <a:t>3. Собирание пальцами ног:</a:t>
            </a:r>
          </a:p>
          <a:p>
            <a:r>
              <a:rPr lang="ru-RU" sz="2400" dirty="0" smtClean="0"/>
              <a:t>шишек;</a:t>
            </a:r>
          </a:p>
          <a:p>
            <a:r>
              <a:rPr lang="ru-RU" sz="2400" dirty="0" smtClean="0"/>
              <a:t>мелких игрушек (от Киндера).</a:t>
            </a:r>
          </a:p>
          <a:p>
            <a:pPr>
              <a:buNone/>
            </a:pPr>
            <a:r>
              <a:rPr lang="ru-RU" sz="2400" dirty="0" smtClean="0"/>
              <a:t>4. </a:t>
            </a:r>
            <a:r>
              <a:rPr lang="ru-RU" sz="2400" dirty="0" err="1" smtClean="0"/>
              <a:t>Самомассаж</a:t>
            </a:r>
            <a:r>
              <a:rPr lang="ru-RU" sz="2400" dirty="0" smtClean="0"/>
              <a:t>:</a:t>
            </a:r>
          </a:p>
          <a:p>
            <a:r>
              <a:rPr lang="ru-RU" sz="2400" dirty="0" smtClean="0"/>
              <a:t>ежиками;</a:t>
            </a:r>
          </a:p>
          <a:p>
            <a:r>
              <a:rPr lang="ru-RU" sz="2400" dirty="0" smtClean="0"/>
              <a:t>шишками.</a:t>
            </a:r>
            <a:endParaRPr lang="ru-RU" sz="2400" dirty="0"/>
          </a:p>
        </p:txBody>
      </p:sp>
      <p:pic>
        <p:nvPicPr>
          <p:cNvPr id="4099" name="Picture 3" descr="F:\DSC_0001-300x278[1].jpg"/>
          <p:cNvPicPr>
            <a:picLocks noChangeAspect="1" noChangeArrowheads="1"/>
          </p:cNvPicPr>
          <p:nvPr/>
        </p:nvPicPr>
        <p:blipFill>
          <a:blip r:embed="rId3" cstate="print"/>
          <a:srcRect/>
          <a:stretch>
            <a:fillRect/>
          </a:stretch>
        </p:blipFill>
        <p:spPr bwMode="auto">
          <a:xfrm>
            <a:off x="5857884" y="4429132"/>
            <a:ext cx="2214558" cy="2052157"/>
          </a:xfrm>
          <a:prstGeom prst="rect">
            <a:avLst/>
          </a:prstGeom>
          <a:noFill/>
        </p:spPr>
      </p:pic>
      <p:pic>
        <p:nvPicPr>
          <p:cNvPr id="4100" name="Picture 4" descr="H:\DCIM\103MSDCF\DSC05534.JPG"/>
          <p:cNvPicPr>
            <a:picLocks noChangeAspect="1" noChangeArrowheads="1"/>
          </p:cNvPicPr>
          <p:nvPr/>
        </p:nvPicPr>
        <p:blipFill>
          <a:blip r:embed="rId4" cstate="print"/>
          <a:srcRect/>
          <a:stretch>
            <a:fillRect/>
          </a:stretch>
        </p:blipFill>
        <p:spPr bwMode="auto">
          <a:xfrm>
            <a:off x="4929190" y="1571612"/>
            <a:ext cx="3714744" cy="2468430"/>
          </a:xfrm>
          <a:prstGeom prst="rect">
            <a:avLst/>
          </a:prstGeom>
          <a:ln>
            <a:noFill/>
          </a:ln>
          <a:effectLst>
            <a:softEdge rad="112500"/>
          </a:effectLst>
        </p:spPr>
      </p:pic>
      <p:pic>
        <p:nvPicPr>
          <p:cNvPr id="4101" name="Picture 5" descr="F:\getBlogImage[1].jpg"/>
          <p:cNvPicPr>
            <a:picLocks noChangeAspect="1" noChangeArrowheads="1"/>
          </p:cNvPicPr>
          <p:nvPr/>
        </p:nvPicPr>
        <p:blipFill>
          <a:blip r:embed="rId5" cstate="print"/>
          <a:srcRect/>
          <a:stretch>
            <a:fillRect/>
          </a:stretch>
        </p:blipFill>
        <p:spPr bwMode="auto">
          <a:xfrm>
            <a:off x="2808608" y="4572008"/>
            <a:ext cx="2763503" cy="210026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229600" cy="5395930"/>
          </a:xfrm>
        </p:spPr>
        <p:txBody>
          <a:bodyPr/>
          <a:lstStyle/>
          <a:p>
            <a:pPr>
              <a:buNone/>
            </a:pPr>
            <a:r>
              <a:rPr lang="ru-RU" dirty="0" smtClean="0"/>
              <a:t>5. Лазание по гимнастической стенке.</a:t>
            </a:r>
          </a:p>
          <a:p>
            <a:pPr>
              <a:buNone/>
            </a:pPr>
            <a:r>
              <a:rPr lang="ru-RU" dirty="0" smtClean="0"/>
              <a:t>6. Массаж, гидромассаж.</a:t>
            </a:r>
          </a:p>
          <a:p>
            <a:pPr>
              <a:buNone/>
            </a:pPr>
            <a:r>
              <a:rPr lang="ru-RU" dirty="0" smtClean="0"/>
              <a:t>7. «Гусеница» пальцами ног, собираем дорожки из ткани.</a:t>
            </a:r>
          </a:p>
          <a:p>
            <a:pPr>
              <a:buNone/>
            </a:pPr>
            <a:r>
              <a:rPr lang="ru-RU" dirty="0" smtClean="0"/>
              <a:t>8. Солевые ванны ежедневно (на даче).</a:t>
            </a:r>
          </a:p>
          <a:p>
            <a:pPr>
              <a:buNone/>
            </a:pPr>
            <a:r>
              <a:rPr lang="ru-RU" dirty="0" smtClean="0"/>
              <a:t>9. Тропа здоровья (организовывать летом).</a:t>
            </a:r>
          </a:p>
          <a:p>
            <a:pPr>
              <a:buNone/>
            </a:pPr>
            <a:endParaRPr lang="ru-RU" dirty="0"/>
          </a:p>
        </p:txBody>
      </p:sp>
      <p:pic>
        <p:nvPicPr>
          <p:cNvPr id="5123" name="Picture 3" descr="F:\1[1].jpg"/>
          <p:cNvPicPr>
            <a:picLocks noChangeAspect="1" noChangeArrowheads="1"/>
          </p:cNvPicPr>
          <p:nvPr/>
        </p:nvPicPr>
        <p:blipFill>
          <a:blip r:embed="rId3" cstate="print"/>
          <a:srcRect/>
          <a:stretch>
            <a:fillRect/>
          </a:stretch>
        </p:blipFill>
        <p:spPr bwMode="auto">
          <a:xfrm>
            <a:off x="4643438" y="3929066"/>
            <a:ext cx="4145597" cy="250525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58204" cy="5538806"/>
          </a:xfrm>
        </p:spPr>
        <p:txBody>
          <a:bodyPr>
            <a:normAutofit/>
          </a:bodyPr>
          <a:lstStyle/>
          <a:p>
            <a:pPr>
              <a:buNone/>
            </a:pPr>
            <a:r>
              <a:rPr lang="ru-RU" sz="2000" dirty="0" smtClean="0"/>
              <a:t>Исходное положение: упор сидя сзади</a:t>
            </a:r>
          </a:p>
          <a:p>
            <a:r>
              <a:rPr lang="ru-RU" sz="2000" dirty="0" smtClean="0"/>
              <a:t>круговые вращение стопой;</a:t>
            </a:r>
          </a:p>
          <a:p>
            <a:r>
              <a:rPr lang="ru-RU" sz="2000" dirty="0" smtClean="0"/>
              <a:t>пальцы ног на себя, от себя;</a:t>
            </a:r>
          </a:p>
          <a:p>
            <a:r>
              <a:rPr lang="ru-RU" sz="2000" dirty="0" smtClean="0"/>
              <a:t>пятки вместе, носки врозь;</a:t>
            </a:r>
          </a:p>
          <a:p>
            <a:r>
              <a:rPr lang="ru-RU" sz="2000" dirty="0" smtClean="0"/>
              <a:t>носки вместе, пятки врозь.</a:t>
            </a:r>
          </a:p>
          <a:p>
            <a:pPr>
              <a:buNone/>
            </a:pPr>
            <a:r>
              <a:rPr lang="ru-RU" sz="2000" dirty="0" smtClean="0"/>
              <a:t>И.П. О.С.</a:t>
            </a:r>
          </a:p>
          <a:p>
            <a:r>
              <a:rPr lang="ru-RU" sz="2000" dirty="0" smtClean="0"/>
              <a:t>подъемы на носки;</a:t>
            </a:r>
          </a:p>
          <a:p>
            <a:r>
              <a:rPr lang="ru-RU" sz="2000" dirty="0" smtClean="0"/>
              <a:t>перекаты на пятки;</a:t>
            </a:r>
          </a:p>
          <a:p>
            <a:r>
              <a:rPr lang="ru-RU" sz="2000" dirty="0" smtClean="0"/>
              <a:t>поочередное поднимание носков и пяток с одновременным движением стоп наружу до широкой стойки, обратно вернуться тем же способом в И.П.;</a:t>
            </a:r>
          </a:p>
          <a:p>
            <a:r>
              <a:rPr lang="ru-RU" sz="2000" dirty="0" smtClean="0"/>
              <a:t>приседания с подъемом на носки, руки на пояс, вперед.</a:t>
            </a:r>
          </a:p>
          <a:p>
            <a:endParaRPr lang="ru-RU" sz="2000" dirty="0" smtClean="0"/>
          </a:p>
          <a:p>
            <a:pPr>
              <a:buNone/>
            </a:pPr>
            <a:r>
              <a:rPr lang="ru-RU" sz="2000" dirty="0" smtClean="0"/>
              <a:t>Все упражнения выполняются босиком, в проветренном помещении  по 20 раз каждое.</a:t>
            </a:r>
            <a:endParaRPr lang="ru-RU" sz="2000" dirty="0"/>
          </a:p>
        </p:txBody>
      </p:sp>
      <p:pic>
        <p:nvPicPr>
          <p:cNvPr id="6146" name="Picture 2" descr="F:\kosolapie06[1].jpg"/>
          <p:cNvPicPr>
            <a:picLocks noChangeAspect="1" noChangeArrowheads="1"/>
          </p:cNvPicPr>
          <p:nvPr/>
        </p:nvPicPr>
        <p:blipFill>
          <a:blip r:embed="rId3" cstate="print"/>
          <a:srcRect/>
          <a:stretch>
            <a:fillRect/>
          </a:stretch>
        </p:blipFill>
        <p:spPr bwMode="auto">
          <a:xfrm>
            <a:off x="5572132" y="642918"/>
            <a:ext cx="2571756" cy="310753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85720" y="1357298"/>
            <a:ext cx="8572560" cy="2071702"/>
          </a:xfrm>
        </p:spPr>
        <p:txBody>
          <a:bodyPr>
            <a:noAutofit/>
          </a:bodyPr>
          <a:lstStyle/>
          <a:p>
            <a:pPr algn="ctr"/>
            <a:r>
              <a:rPr lang="ru-RU" sz="6000" b="1" dirty="0" smtClean="0">
                <a:solidFill>
                  <a:srgbClr val="FF3300"/>
                </a:solidFill>
              </a:rPr>
              <a:t>Спасибо за внимание!</a:t>
            </a:r>
            <a:endParaRPr lang="ru-RU" sz="6000" b="1" dirty="0">
              <a:solidFill>
                <a:srgbClr val="FF3300"/>
              </a:solidFill>
            </a:endParaRPr>
          </a:p>
        </p:txBody>
      </p:sp>
      <p:pic>
        <p:nvPicPr>
          <p:cNvPr id="7170" name="Picture 2" descr="F:\ploskostopie2[1].png"/>
          <p:cNvPicPr>
            <a:picLocks noChangeAspect="1" noChangeArrowheads="1"/>
          </p:cNvPicPr>
          <p:nvPr/>
        </p:nvPicPr>
        <p:blipFill>
          <a:blip r:embed="rId3" cstate="print"/>
          <a:srcRect/>
          <a:stretch>
            <a:fillRect/>
          </a:stretch>
        </p:blipFill>
        <p:spPr bwMode="auto">
          <a:xfrm>
            <a:off x="3357554" y="4000504"/>
            <a:ext cx="2286001" cy="2286001"/>
          </a:xfrm>
          <a:prstGeom prst="rect">
            <a:avLst/>
          </a:prstGeom>
          <a:solidFill>
            <a:srgbClr val="FFFFFF">
              <a:shade val="85000"/>
            </a:srgbClr>
          </a:solidFill>
          <a:ln w="88900" cap="sq">
            <a:solidFill>
              <a:srgbClr val="FF33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171" name="Picture 3" descr="F:\DSC_0001-300x278[1].jpg"/>
          <p:cNvPicPr>
            <a:picLocks noChangeAspect="1" noChangeArrowheads="1"/>
          </p:cNvPicPr>
          <p:nvPr/>
        </p:nvPicPr>
        <p:blipFill>
          <a:blip r:embed="rId4" cstate="print"/>
          <a:srcRect/>
          <a:stretch>
            <a:fillRect/>
          </a:stretch>
        </p:blipFill>
        <p:spPr bwMode="auto">
          <a:xfrm>
            <a:off x="642910" y="4000504"/>
            <a:ext cx="1932404" cy="1790694"/>
          </a:xfrm>
          <a:prstGeom prst="rect">
            <a:avLst/>
          </a:prstGeom>
          <a:noFill/>
        </p:spPr>
      </p:pic>
      <p:pic>
        <p:nvPicPr>
          <p:cNvPr id="7172" name="Picture 4" descr="F:\DSC_0001-300x278[1].jpg"/>
          <p:cNvPicPr>
            <a:picLocks noChangeAspect="1" noChangeArrowheads="1"/>
          </p:cNvPicPr>
          <p:nvPr/>
        </p:nvPicPr>
        <p:blipFill>
          <a:blip r:embed="rId4" cstate="print"/>
          <a:srcRect/>
          <a:stretch>
            <a:fillRect/>
          </a:stretch>
        </p:blipFill>
        <p:spPr bwMode="auto">
          <a:xfrm>
            <a:off x="6286512" y="3939544"/>
            <a:ext cx="1957083" cy="181356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96086"/>
          </a:xfrm>
        </p:spPr>
        <p:txBody>
          <a:bodyPr>
            <a:normAutofit fontScale="90000"/>
          </a:bodyPr>
          <a:lstStyle/>
          <a:p>
            <a:r>
              <a:rPr lang="ru-RU" dirty="0" smtClean="0">
                <a:solidFill>
                  <a:srgbClr val="FF0000"/>
                </a:solidFill>
                <a:latin typeface="+mn-lt"/>
              </a:rPr>
              <a:t>Что такое плоскостопие?</a:t>
            </a:r>
            <a:endParaRPr lang="ru-RU" dirty="0">
              <a:solidFill>
                <a:srgbClr val="FF0000"/>
              </a:solidFill>
              <a:latin typeface="+mn-lt"/>
            </a:endParaRPr>
          </a:p>
        </p:txBody>
      </p:sp>
      <p:sp>
        <p:nvSpPr>
          <p:cNvPr id="3" name="Содержимое 2"/>
          <p:cNvSpPr>
            <a:spLocks noGrp="1"/>
          </p:cNvSpPr>
          <p:nvPr>
            <p:ph idx="1"/>
          </p:nvPr>
        </p:nvSpPr>
        <p:spPr>
          <a:xfrm>
            <a:off x="457200" y="1714488"/>
            <a:ext cx="5400684" cy="4610112"/>
          </a:xfrm>
        </p:spPr>
        <p:txBody>
          <a:bodyPr>
            <a:normAutofit/>
          </a:bodyPr>
          <a:lstStyle/>
          <a:p>
            <a:r>
              <a:rPr lang="ru-RU" b="1" dirty="0" smtClean="0">
                <a:solidFill>
                  <a:srgbClr val="FF0000"/>
                </a:solidFill>
              </a:rPr>
              <a:t>Плоскостопие</a:t>
            </a:r>
            <a:r>
              <a:rPr lang="ru-RU" dirty="0" smtClean="0">
                <a:solidFill>
                  <a:srgbClr val="FF0000"/>
                </a:solidFill>
              </a:rPr>
              <a:t> </a:t>
            </a:r>
            <a:r>
              <a:rPr lang="ru-RU" dirty="0" smtClean="0"/>
              <a:t>– одно из самых распространенных заболеваний опорно-двигательного аппарата у детей. Это деформация стопы с уплощением ее свода (у детей обычно деформируется продольный свод, из-за чего подошва становится плоской и всей своей поверхностью касается пола).</a:t>
            </a:r>
            <a:endParaRPr lang="ru-RU" dirty="0"/>
          </a:p>
        </p:txBody>
      </p:sp>
      <p:pic>
        <p:nvPicPr>
          <p:cNvPr id="2054" name="Picture 6" descr="plosk3"/>
          <p:cNvPicPr>
            <a:picLocks noChangeAspect="1" noChangeArrowheads="1"/>
          </p:cNvPicPr>
          <p:nvPr/>
        </p:nvPicPr>
        <p:blipFill>
          <a:blip r:embed="rId3" cstate="print"/>
          <a:srcRect/>
          <a:stretch>
            <a:fillRect/>
          </a:stretch>
        </p:blipFill>
        <p:spPr bwMode="auto">
          <a:xfrm>
            <a:off x="5857884" y="1785926"/>
            <a:ext cx="2531079" cy="4279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8477280" cy="4714884"/>
          </a:xfrm>
        </p:spPr>
        <p:txBody>
          <a:bodyPr anchor="ctr">
            <a:noAutofit/>
          </a:bodyPr>
          <a:lstStyle/>
          <a:p>
            <a:r>
              <a:rPr lang="ru-RU" sz="3200" dirty="0" smtClean="0">
                <a:solidFill>
                  <a:srgbClr val="FF0000"/>
                </a:solidFill>
                <a:latin typeface="Arial" pitchFamily="34" charset="0"/>
                <a:cs typeface="Arial" pitchFamily="34" charset="0"/>
              </a:rPr>
              <a:t>Плоская стопа и дефекты осанки.</a:t>
            </a:r>
            <a:br>
              <a:rPr lang="ru-RU" sz="3200" dirty="0" smtClean="0">
                <a:solidFill>
                  <a:srgbClr val="FF0000"/>
                </a:solidFill>
                <a:latin typeface="Arial" pitchFamily="34" charset="0"/>
                <a:cs typeface="Arial" pitchFamily="34" charset="0"/>
              </a:rPr>
            </a:b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dirty="0" smtClean="0">
                <a:latin typeface="Arial" pitchFamily="34" charset="0"/>
                <a:cs typeface="Arial" pitchFamily="34" charset="0"/>
              </a:rPr>
              <a:t> </a:t>
            </a:r>
            <a:br>
              <a:rPr lang="ru-RU" sz="1800" dirty="0" smtClean="0">
                <a:latin typeface="Arial" pitchFamily="34" charset="0"/>
                <a:cs typeface="Arial" pitchFamily="34" charset="0"/>
              </a:rPr>
            </a:br>
            <a:r>
              <a:rPr lang="ru-RU" sz="2000" dirty="0" smtClean="0">
                <a:latin typeface="+mn-lt"/>
                <a:cs typeface="Arial" pitchFamily="34" charset="0"/>
              </a:rPr>
              <a:t>Форма стопы имеет прямую связь с осанкой ребенка. Почти у всех детей с плоской стопой бывает и неправильная осанка.</a:t>
            </a:r>
            <a:br>
              <a:rPr lang="ru-RU" sz="2000" dirty="0" smtClean="0">
                <a:latin typeface="+mn-lt"/>
                <a:cs typeface="Arial" pitchFamily="34" charset="0"/>
              </a:rPr>
            </a:br>
            <a:r>
              <a:rPr lang="ru-RU" sz="2000" dirty="0" smtClean="0">
                <a:latin typeface="+mn-lt"/>
                <a:cs typeface="Arial" pitchFamily="34" charset="0"/>
              </a:rPr>
              <a:t> плоскостопие является причиной </a:t>
            </a:r>
            <a:r>
              <a:rPr lang="ru-RU" sz="3200" u="sng" dirty="0" smtClean="0">
                <a:solidFill>
                  <a:srgbClr val="FF0000"/>
                </a:solidFill>
                <a:latin typeface="+mn-lt"/>
                <a:cs typeface="Arial" pitchFamily="34" charset="0"/>
                <a:hlinkClick r:id="rId2"/>
              </a:rPr>
              <a:t>искривления позвоночника</a:t>
            </a:r>
            <a:r>
              <a:rPr lang="ru-RU" sz="2000" dirty="0" smtClean="0">
                <a:solidFill>
                  <a:srgbClr val="FF0000"/>
                </a:solidFill>
                <a:latin typeface="+mn-lt"/>
                <a:cs typeface="Arial" pitchFamily="34" charset="0"/>
              </a:rPr>
              <a:t> </a:t>
            </a:r>
            <a:r>
              <a:rPr lang="ru-RU" sz="2000" dirty="0" smtClean="0">
                <a:latin typeface="+mn-lt"/>
                <a:cs typeface="Arial" pitchFamily="34" charset="0"/>
              </a:rPr>
              <a:t>и других серьезных нарушений осанки. </a:t>
            </a:r>
            <a:endParaRPr lang="ru-RU" sz="2000" dirty="0">
              <a:latin typeface="+mn-lt"/>
              <a:cs typeface="Arial" pitchFamily="34" charset="0"/>
            </a:endParaRPr>
          </a:p>
        </p:txBody>
      </p:sp>
      <p:pic>
        <p:nvPicPr>
          <p:cNvPr id="3" name="Picture 2" descr="d1d6e238796508d447ffb5a1be403203"/>
          <p:cNvPicPr>
            <a:picLocks noChangeAspect="1" noChangeArrowheads="1"/>
          </p:cNvPicPr>
          <p:nvPr/>
        </p:nvPicPr>
        <p:blipFill>
          <a:blip r:embed="rId3" cstate="print"/>
          <a:srcRect/>
          <a:stretch>
            <a:fillRect/>
          </a:stretch>
        </p:blipFill>
        <p:spPr bwMode="auto">
          <a:xfrm>
            <a:off x="6000760" y="3500438"/>
            <a:ext cx="1928826" cy="295028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704088"/>
            <a:ext cx="8229600" cy="938962"/>
          </a:xfrm>
        </p:spPr>
        <p:txBody>
          <a:bodyPr>
            <a:normAutofit/>
          </a:bodyPr>
          <a:lstStyle/>
          <a:p>
            <a:pPr algn="ctr"/>
            <a:r>
              <a:rPr lang="ru-RU" sz="4400" dirty="0" smtClean="0">
                <a:solidFill>
                  <a:srgbClr val="FF0000"/>
                </a:solidFill>
                <a:latin typeface="+mn-lt"/>
              </a:rPr>
              <a:t>Формирование детской стопы</a:t>
            </a:r>
            <a:endParaRPr lang="ru-RU" sz="4400" dirty="0">
              <a:solidFill>
                <a:srgbClr val="FF0000"/>
              </a:solidFill>
              <a:latin typeface="+mn-lt"/>
            </a:endParaRPr>
          </a:p>
        </p:txBody>
      </p:sp>
      <p:sp>
        <p:nvSpPr>
          <p:cNvPr id="6" name="Содержимое 5"/>
          <p:cNvSpPr>
            <a:spLocks noGrp="1"/>
          </p:cNvSpPr>
          <p:nvPr>
            <p:ph idx="1"/>
          </p:nvPr>
        </p:nvSpPr>
        <p:spPr>
          <a:xfrm>
            <a:off x="357158" y="1928802"/>
            <a:ext cx="8229600" cy="4389120"/>
          </a:xfrm>
        </p:spPr>
        <p:txBody>
          <a:bodyPr>
            <a:normAutofit/>
          </a:bodyPr>
          <a:lstStyle/>
          <a:p>
            <a:pPr>
              <a:buClr>
                <a:srgbClr val="FF0000"/>
              </a:buClr>
              <a:buFont typeface="Wingdings" pitchFamily="2" charset="2"/>
              <a:buChar char="v"/>
            </a:pPr>
            <a:r>
              <a:rPr lang="ru-RU" sz="1800" dirty="0" smtClean="0"/>
              <a:t>У детей до 2-х лет наблюдается физиологическое плоскостопие, т.е. практически отсутствует свод стопы. </a:t>
            </a:r>
            <a:endParaRPr lang="ru-RU" sz="1800" dirty="0"/>
          </a:p>
        </p:txBody>
      </p:sp>
      <p:sp>
        <p:nvSpPr>
          <p:cNvPr id="7" name="Прямоугольник 6"/>
          <p:cNvSpPr/>
          <p:nvPr/>
        </p:nvSpPr>
        <p:spPr>
          <a:xfrm>
            <a:off x="428596" y="2928934"/>
            <a:ext cx="7572428" cy="2308324"/>
          </a:xfrm>
          <a:prstGeom prst="rect">
            <a:avLst/>
          </a:prstGeom>
        </p:spPr>
        <p:txBody>
          <a:bodyPr wrap="square">
            <a:spAutoFit/>
          </a:bodyPr>
          <a:lstStyle/>
          <a:p>
            <a:pPr>
              <a:buClr>
                <a:srgbClr val="FF0000"/>
              </a:buClr>
              <a:buFont typeface="Wingdings" pitchFamily="2" charset="2"/>
              <a:buChar char="v"/>
            </a:pPr>
            <a:r>
              <a:rPr lang="ru-RU" dirty="0" smtClean="0"/>
              <a:t>  К 2-3 годам кости становятся более прочными, крепнут связки и мышцы, и стопа начинает приобретать «взрослую» форму. Ребенок теперь хорошо стоит на ногах и может совершать долгие пешие прогулки. </a:t>
            </a:r>
          </a:p>
          <a:p>
            <a:pPr>
              <a:buFont typeface="Courier New" pitchFamily="49" charset="0"/>
              <a:buChar char="o"/>
            </a:pPr>
            <a:endParaRPr lang="ru-RU" dirty="0" smtClean="0"/>
          </a:p>
          <a:p>
            <a:pPr>
              <a:buClr>
                <a:srgbClr val="FF0000"/>
              </a:buClr>
              <a:buFont typeface="Wingdings" pitchFamily="2" charset="2"/>
              <a:buChar char="v"/>
            </a:pPr>
            <a:r>
              <a:rPr lang="ru-RU" dirty="0" smtClean="0"/>
              <a:t>  Процесс формирования стопы продолжается до 5-6 лет. Только после этого возраста можно с определенностью говорить о наличии или отсутствии плоскостопия у ребенка.</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e786e1d67ab8.jpg"/>
          <p:cNvPicPr>
            <a:picLocks noChangeAspect="1"/>
          </p:cNvPicPr>
          <p:nvPr/>
        </p:nvPicPr>
        <p:blipFill>
          <a:blip r:embed="rId3" cstate="print"/>
          <a:stretch>
            <a:fillRect/>
          </a:stretch>
        </p:blipFill>
        <p:spPr>
          <a:xfrm>
            <a:off x="857224" y="1428736"/>
            <a:ext cx="3214690" cy="2143127"/>
          </a:xfrm>
          <a:prstGeom prst="rect">
            <a:avLst/>
          </a:prstGeom>
          <a:ln>
            <a:noFill/>
          </a:ln>
          <a:effectLst>
            <a:softEdge rad="112500"/>
          </a:effectLst>
        </p:spPr>
      </p:pic>
      <p:pic>
        <p:nvPicPr>
          <p:cNvPr id="1026" name="Picture 2" descr="d1d6e238796508d447ffb5a1be403203"/>
          <p:cNvPicPr>
            <a:picLocks noChangeAspect="1" noChangeArrowheads="1"/>
          </p:cNvPicPr>
          <p:nvPr/>
        </p:nvPicPr>
        <p:blipFill>
          <a:blip r:embed="rId4" cstate="print"/>
          <a:srcRect/>
          <a:stretch>
            <a:fillRect/>
          </a:stretch>
        </p:blipFill>
        <p:spPr bwMode="auto">
          <a:xfrm>
            <a:off x="5715008" y="3143248"/>
            <a:ext cx="2132233" cy="3183536"/>
          </a:xfrm>
          <a:prstGeom prst="rect">
            <a:avLst/>
          </a:prstGeom>
          <a:ln>
            <a:noFill/>
          </a:ln>
          <a:effectLst>
            <a:softEdge rad="112500"/>
          </a:effectLst>
        </p:spPr>
      </p:pic>
      <p:pic>
        <p:nvPicPr>
          <p:cNvPr id="5" name="Picture 10" descr="new_pa16"/>
          <p:cNvPicPr>
            <a:picLocks noChangeAspect="1" noChangeArrowheads="1"/>
          </p:cNvPicPr>
          <p:nvPr/>
        </p:nvPicPr>
        <p:blipFill>
          <a:blip r:embed="rId5" cstate="print"/>
          <a:srcRect/>
          <a:stretch>
            <a:fillRect/>
          </a:stretch>
        </p:blipFill>
        <p:spPr>
          <a:xfrm rot="1075108">
            <a:off x="5768881" y="1066092"/>
            <a:ext cx="1667090" cy="1786320"/>
          </a:xfrm>
          <a:prstGeom prst="rect">
            <a:avLst/>
          </a:prstGeom>
          <a:noFill/>
        </p:spPr>
      </p:pic>
      <p:pic>
        <p:nvPicPr>
          <p:cNvPr id="6" name="Picture 11" descr="new_pa15"/>
          <p:cNvPicPr>
            <a:picLocks noGrp="1" noChangeAspect="1" noChangeArrowheads="1"/>
          </p:cNvPicPr>
          <p:nvPr>
            <p:ph idx="1"/>
          </p:nvPr>
        </p:nvPicPr>
        <p:blipFill>
          <a:blip r:embed="rId6" cstate="print"/>
          <a:srcRect/>
          <a:stretch>
            <a:fillRect/>
          </a:stretch>
        </p:blipFill>
        <p:spPr bwMode="auto">
          <a:xfrm rot="1136070">
            <a:off x="1622975" y="4348995"/>
            <a:ext cx="1831624" cy="1943007"/>
          </a:xfrm>
          <a:prstGeom prst="rect">
            <a:avLst/>
          </a:prstGeom>
          <a:noFill/>
          <a:ln w="9525">
            <a:noFill/>
            <a:miter lim="800000"/>
            <a:headEnd/>
            <a:tailEnd/>
          </a:ln>
        </p:spPr>
      </p:pic>
    </p:spTree>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010400"/>
          </a:xfrm>
        </p:spPr>
        <p:txBody>
          <a:bodyPr>
            <a:normAutofit/>
          </a:bodyPr>
          <a:lstStyle/>
          <a:p>
            <a:pPr algn="ctr"/>
            <a:r>
              <a:rPr lang="ru-RU" sz="4400" dirty="0" smtClean="0">
                <a:solidFill>
                  <a:srgbClr val="FF0000"/>
                </a:solidFill>
                <a:latin typeface="+mn-lt"/>
              </a:rPr>
              <a:t>Признаки плоскостопия</a:t>
            </a:r>
            <a:endParaRPr lang="ru-RU" sz="4400" dirty="0">
              <a:solidFill>
                <a:srgbClr val="FF0000"/>
              </a:solidFill>
              <a:latin typeface="+mn-lt"/>
            </a:endParaRPr>
          </a:p>
        </p:txBody>
      </p:sp>
      <p:sp>
        <p:nvSpPr>
          <p:cNvPr id="3" name="Содержимое 2"/>
          <p:cNvSpPr>
            <a:spLocks noGrp="1"/>
          </p:cNvSpPr>
          <p:nvPr>
            <p:ph idx="1"/>
          </p:nvPr>
        </p:nvSpPr>
        <p:spPr/>
        <p:txBody>
          <a:bodyPr>
            <a:normAutofit fontScale="85000" lnSpcReduction="10000"/>
          </a:bodyPr>
          <a:lstStyle/>
          <a:p>
            <a:r>
              <a:rPr lang="ru-RU" dirty="0" smtClean="0"/>
              <a:t>быстрая утомляемость ног; </a:t>
            </a:r>
          </a:p>
          <a:p>
            <a:r>
              <a:rPr lang="ru-RU" dirty="0" smtClean="0"/>
              <a:t>к вечеру возможное появление отека стоп, которого не будет утром;</a:t>
            </a:r>
          </a:p>
          <a:p>
            <a:r>
              <a:rPr lang="ru-RU" dirty="0" smtClean="0"/>
              <a:t> ноющие боли при стоянии или ходьбе в голенях и стопах;</a:t>
            </a:r>
          </a:p>
          <a:p>
            <a:r>
              <a:rPr lang="ru-RU" dirty="0" smtClean="0"/>
              <a:t>быстрое изнашивание внутренней стороны подошвы; </a:t>
            </a:r>
          </a:p>
          <a:p>
            <a:r>
              <a:rPr lang="ru-RU" dirty="0" smtClean="0"/>
              <a:t> ребенок ходит с широко наставленными ногами, слегка сгибая ноги в коленях, развернув стопы; </a:t>
            </a:r>
          </a:p>
          <a:p>
            <a:r>
              <a:rPr lang="ru-RU" dirty="0" smtClean="0"/>
              <a:t> стопа имеет неправильную форму или становится шире;</a:t>
            </a:r>
          </a:p>
          <a:p>
            <a:r>
              <a:rPr lang="ru-RU" dirty="0" smtClean="0"/>
              <a:t> врастание ногтей пальцев ног в кожу;</a:t>
            </a:r>
          </a:p>
          <a:p>
            <a:r>
              <a:rPr lang="ru-RU" dirty="0" smtClean="0"/>
              <a:t>искривление пальцев ног;</a:t>
            </a:r>
          </a:p>
          <a:p>
            <a:r>
              <a:rPr lang="ru-RU" dirty="0" smtClean="0"/>
              <a:t> появление мозолей.</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938962"/>
          </a:xfrm>
        </p:spPr>
        <p:txBody>
          <a:bodyPr>
            <a:normAutofit/>
          </a:bodyPr>
          <a:lstStyle/>
          <a:p>
            <a:r>
              <a:rPr lang="ru-RU" sz="4400" dirty="0" smtClean="0">
                <a:solidFill>
                  <a:srgbClr val="FF0000"/>
                </a:solidFill>
                <a:latin typeface="+mn-lt"/>
              </a:rPr>
              <a:t>Причины плоскостопия у детей</a:t>
            </a:r>
            <a:endParaRPr lang="ru-RU" sz="4400" dirty="0">
              <a:solidFill>
                <a:srgbClr val="FF0000"/>
              </a:solidFill>
              <a:latin typeface="+mn-lt"/>
            </a:endParaRPr>
          </a:p>
        </p:txBody>
      </p:sp>
      <p:sp>
        <p:nvSpPr>
          <p:cNvPr id="3" name="Содержимое 2"/>
          <p:cNvSpPr>
            <a:spLocks noGrp="1"/>
          </p:cNvSpPr>
          <p:nvPr>
            <p:ph idx="1"/>
          </p:nvPr>
        </p:nvSpPr>
        <p:spPr>
          <a:xfrm>
            <a:off x="457200" y="1935480"/>
            <a:ext cx="8229600" cy="2636528"/>
          </a:xfrm>
        </p:spPr>
        <p:txBody>
          <a:bodyPr>
            <a:normAutofit fontScale="92500" lnSpcReduction="20000"/>
          </a:bodyPr>
          <a:lstStyle/>
          <a:p>
            <a:r>
              <a:rPr lang="ru-RU" dirty="0" smtClean="0"/>
              <a:t>лишний вес;</a:t>
            </a:r>
          </a:p>
          <a:p>
            <a:r>
              <a:rPr lang="ru-RU" dirty="0" smtClean="0"/>
              <a:t>рахит;</a:t>
            </a:r>
          </a:p>
          <a:p>
            <a:r>
              <a:rPr lang="ru-RU" dirty="0" smtClean="0"/>
              <a:t>травмы стопы;</a:t>
            </a:r>
          </a:p>
          <a:p>
            <a:r>
              <a:rPr lang="ru-RU" dirty="0" smtClean="0"/>
              <a:t>врожденная слабость мышц и связок стопы;</a:t>
            </a:r>
          </a:p>
          <a:p>
            <a:r>
              <a:rPr lang="ru-RU" dirty="0" smtClean="0"/>
              <a:t> паралич мышц ног.</a:t>
            </a:r>
          </a:p>
          <a:p>
            <a:r>
              <a:rPr lang="ru-RU" dirty="0" smtClean="0"/>
              <a:t>наследственность</a:t>
            </a:r>
          </a:p>
          <a:p>
            <a:r>
              <a:rPr lang="ru-RU" dirty="0" smtClean="0"/>
              <a:t>чрезмерная гибкость</a:t>
            </a:r>
          </a:p>
          <a:p>
            <a:pPr algn="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4000" dirty="0" smtClean="0">
                <a:solidFill>
                  <a:srgbClr val="FF0000"/>
                </a:solidFill>
                <a:latin typeface="+mn-lt"/>
              </a:rPr>
              <a:t>10 факторов развития плоскостопия</a:t>
            </a:r>
            <a:endParaRPr lang="ru-RU" sz="4000" dirty="0">
              <a:solidFill>
                <a:srgbClr val="FF0000"/>
              </a:solidFill>
              <a:latin typeface="+mn-lt"/>
            </a:endParaRPr>
          </a:p>
        </p:txBody>
      </p:sp>
      <p:sp>
        <p:nvSpPr>
          <p:cNvPr id="3" name="Содержимое 2"/>
          <p:cNvSpPr>
            <a:spLocks noGrp="1"/>
          </p:cNvSpPr>
          <p:nvPr>
            <p:ph idx="1"/>
          </p:nvPr>
        </p:nvSpPr>
        <p:spPr/>
        <p:txBody>
          <a:bodyPr>
            <a:normAutofit fontScale="92500" lnSpcReduction="20000"/>
          </a:bodyPr>
          <a:lstStyle/>
          <a:p>
            <a:pPr lvl="0"/>
            <a:r>
              <a:rPr lang="ru-RU" dirty="0" smtClean="0"/>
              <a:t>Недоразвитие мышц стопы;</a:t>
            </a:r>
          </a:p>
          <a:p>
            <a:pPr lvl="0"/>
            <a:r>
              <a:rPr lang="ru-RU" dirty="0" smtClean="0"/>
              <a:t>Слабость мышечно-связочного аппарата стопы, может быть в результате рахита;</a:t>
            </a:r>
          </a:p>
          <a:p>
            <a:pPr lvl="0"/>
            <a:r>
              <a:rPr lang="ru-RU" dirty="0" smtClean="0"/>
              <a:t>Большие физические нагрузки;</a:t>
            </a:r>
          </a:p>
          <a:p>
            <a:pPr lvl="0"/>
            <a:r>
              <a:rPr lang="ru-RU" dirty="0" smtClean="0"/>
              <a:t>Излишний вес;</a:t>
            </a:r>
          </a:p>
          <a:p>
            <a:pPr lvl="0"/>
            <a:r>
              <a:rPr lang="ru-RU" dirty="0" smtClean="0"/>
              <a:t>Длительное пребывание в постели (в результате болезни);</a:t>
            </a:r>
          </a:p>
          <a:p>
            <a:pPr lvl="0"/>
            <a:r>
              <a:rPr lang="ru-RU" dirty="0" smtClean="0"/>
              <a:t>Ношение неправильно подобранной обуви;</a:t>
            </a:r>
          </a:p>
          <a:p>
            <a:pPr lvl="0"/>
            <a:r>
              <a:rPr lang="ru-RU" dirty="0" smtClean="0"/>
              <a:t>Косолапость;</a:t>
            </a:r>
          </a:p>
          <a:p>
            <a:pPr lvl="0"/>
            <a:r>
              <a:rPr lang="ru-RU" dirty="0" smtClean="0"/>
              <a:t>Х-образная форма ног;</a:t>
            </a:r>
          </a:p>
          <a:p>
            <a:pPr lvl="0"/>
            <a:r>
              <a:rPr lang="ru-RU" dirty="0" smtClean="0"/>
              <a:t>Травмы стопы, голеностопного сустава, лодыжки;</a:t>
            </a:r>
          </a:p>
          <a:p>
            <a:pPr lvl="0"/>
            <a:r>
              <a:rPr lang="ru-RU" dirty="0" smtClean="0"/>
              <a:t>Наследственная предрасположенность.</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867524"/>
          </a:xfrm>
        </p:spPr>
        <p:txBody>
          <a:bodyPr>
            <a:noAutofit/>
          </a:bodyPr>
          <a:lstStyle/>
          <a:p>
            <a:pPr algn="ctr"/>
            <a:r>
              <a:rPr lang="ru-RU" sz="3200" dirty="0" smtClean="0">
                <a:solidFill>
                  <a:srgbClr val="FF0000"/>
                </a:solidFill>
                <a:latin typeface="+mn-lt"/>
              </a:rPr>
              <a:t>Упражнения по профилактике плоскостопия</a:t>
            </a:r>
            <a:endParaRPr lang="ru-RU" sz="3200" dirty="0">
              <a:solidFill>
                <a:srgbClr val="FF0000"/>
              </a:solidFill>
              <a:latin typeface="+mn-lt"/>
            </a:endParaRPr>
          </a:p>
        </p:txBody>
      </p:sp>
      <p:sp>
        <p:nvSpPr>
          <p:cNvPr id="3" name="Содержимое 2"/>
          <p:cNvSpPr>
            <a:spLocks noGrp="1"/>
          </p:cNvSpPr>
          <p:nvPr>
            <p:ph idx="1"/>
          </p:nvPr>
        </p:nvSpPr>
        <p:spPr>
          <a:xfrm>
            <a:off x="500034" y="1714488"/>
            <a:ext cx="5929354" cy="4531996"/>
          </a:xfrm>
        </p:spPr>
        <p:txBody>
          <a:bodyPr>
            <a:normAutofit fontScale="85000" lnSpcReduction="10000"/>
          </a:bodyPr>
          <a:lstStyle/>
          <a:p>
            <a:pPr>
              <a:buNone/>
            </a:pPr>
            <a:r>
              <a:rPr lang="ru-RU" sz="2400" dirty="0" smtClean="0"/>
              <a:t>1.  Ходьба:</a:t>
            </a:r>
          </a:p>
          <a:p>
            <a:r>
              <a:rPr lang="ru-RU" sz="2400" dirty="0" smtClean="0"/>
              <a:t>на месте, не отрывая носки от пола;</a:t>
            </a:r>
          </a:p>
          <a:p>
            <a:r>
              <a:rPr lang="ru-RU" sz="2400" dirty="0" smtClean="0"/>
              <a:t>на носках, в приседе на носках, в </a:t>
            </a:r>
            <a:r>
              <a:rPr lang="ru-RU" sz="2400" dirty="0" err="1" smtClean="0"/>
              <a:t>полуприседе</a:t>
            </a:r>
            <a:r>
              <a:rPr lang="ru-RU" sz="2400" dirty="0" smtClean="0"/>
              <a:t>;</a:t>
            </a:r>
          </a:p>
          <a:p>
            <a:r>
              <a:rPr lang="ru-RU" sz="2400" dirty="0" smtClean="0"/>
              <a:t>на пятках;</a:t>
            </a:r>
          </a:p>
          <a:p>
            <a:r>
              <a:rPr lang="ru-RU" sz="2400" dirty="0" smtClean="0"/>
              <a:t>перекатом с пятки на носок;</a:t>
            </a:r>
          </a:p>
          <a:p>
            <a:r>
              <a:rPr lang="ru-RU" sz="2400" dirty="0" smtClean="0"/>
              <a:t>на внешней стороне стопы;</a:t>
            </a:r>
          </a:p>
          <a:p>
            <a:r>
              <a:rPr lang="ru-RU" sz="2400" dirty="0" smtClean="0"/>
              <a:t>приставным шагом по:</a:t>
            </a:r>
          </a:p>
          <a:p>
            <a:pPr>
              <a:buNone/>
            </a:pPr>
            <a:r>
              <a:rPr lang="ru-RU" sz="2400" dirty="0" smtClean="0"/>
              <a:t>-обручу</a:t>
            </a:r>
          </a:p>
          <a:p>
            <a:pPr>
              <a:buNone/>
            </a:pPr>
            <a:r>
              <a:rPr lang="ru-RU" sz="2400" dirty="0" smtClean="0"/>
              <a:t>-палке, веревке, канату</a:t>
            </a:r>
          </a:p>
          <a:p>
            <a:pPr>
              <a:buNone/>
            </a:pPr>
            <a:r>
              <a:rPr lang="ru-RU" sz="2400" dirty="0" smtClean="0"/>
              <a:t>-ребристой дорожке</a:t>
            </a:r>
          </a:p>
          <a:p>
            <a:r>
              <a:rPr lang="ru-RU" sz="2400" dirty="0" smtClean="0"/>
              <a:t>по кочкам;</a:t>
            </a:r>
          </a:p>
          <a:p>
            <a:r>
              <a:rPr lang="ru-RU" sz="2400" dirty="0" smtClean="0"/>
              <a:t>по ребристой дорожке, по упаковке от яиц;</a:t>
            </a:r>
          </a:p>
          <a:p>
            <a:r>
              <a:rPr lang="ru-RU" sz="2400" dirty="0" smtClean="0"/>
              <a:t>по сенсорным дорожкам (в группе).</a:t>
            </a:r>
          </a:p>
          <a:p>
            <a:endParaRPr lang="ru-RU" sz="1600" dirty="0" smtClean="0"/>
          </a:p>
          <a:p>
            <a:endParaRPr lang="ru-RU" sz="16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361</TotalTime>
  <Words>1088</Words>
  <Application>Microsoft Office PowerPoint</Application>
  <PresentationFormat>Экран (4:3)</PresentationFormat>
  <Paragraphs>104</Paragraphs>
  <Slides>13</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Поток</vt:lpstr>
      <vt:lpstr>Профилактика плоскостопия у детей дошкольного возраста       </vt:lpstr>
      <vt:lpstr>Что такое плоскостопие?</vt:lpstr>
      <vt:lpstr>Плоская стопа и дефекты осанки.    Форма стопы имеет прямую связь с осанкой ребенка. Почти у всех детей с плоской стопой бывает и неправильная осанка.  плоскостопие является причиной искривления позвоночника и других серьезных нарушений осанки. </vt:lpstr>
      <vt:lpstr>Формирование детской стопы</vt:lpstr>
      <vt:lpstr>Слайд 5</vt:lpstr>
      <vt:lpstr>Признаки плоскостопия</vt:lpstr>
      <vt:lpstr>Причины плоскостопия у детей</vt:lpstr>
      <vt:lpstr>10 факторов развития плоскостопия</vt:lpstr>
      <vt:lpstr>Упражнения по профилактике плоскостопия</vt:lpstr>
      <vt:lpstr>Слайд 10</vt:lpstr>
      <vt:lpstr>Слайд 11</vt:lpstr>
      <vt:lpstr>Слайд 12</vt:lpstr>
      <vt:lpstr>Спасибо за внимание!</vt:lpstr>
    </vt:vector>
  </TitlesOfParts>
  <Company>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Профилактика плоскостопия у детей дошкольного возраста</dc:title>
  <dc:creator>хозяин</dc:creator>
  <cp:lastModifiedBy>админ</cp:lastModifiedBy>
  <cp:revision>43</cp:revision>
  <dcterms:created xsi:type="dcterms:W3CDTF">2012-04-09T15:10:56Z</dcterms:created>
  <dcterms:modified xsi:type="dcterms:W3CDTF">2023-09-29T08:47:11Z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253545</vt:lpwstr>
  </property>
  <property fmtid="{D5CDD505-2E9C-101B-9397-08002B2CF9AE}" pid="3" name="NXPowerLiteSettings">
    <vt:lpwstr>F6000400038000</vt:lpwstr>
  </property>
  <property fmtid="{D5CDD505-2E9C-101B-9397-08002B2CF9AE}" pid="4" name="NXPowerLiteVersion">
    <vt:lpwstr>D4.3.1</vt:lpwstr>
  </property>
</Properties>
</file>