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</p:sldMasterIdLst>
  <p:sldIdLst>
    <p:sldId id="266" r:id="rId2"/>
    <p:sldId id="258" r:id="rId3"/>
    <p:sldId id="257" r:id="rId4"/>
    <p:sldId id="256" r:id="rId5"/>
    <p:sldId id="259" r:id="rId6"/>
    <p:sldId id="260" r:id="rId7"/>
    <p:sldId id="261" r:id="rId8"/>
    <p:sldId id="262" r:id="rId9"/>
    <p:sldId id="263" r:id="rId10"/>
    <p:sldId id="264" r:id="rId11"/>
    <p:sldId id="267" r:id="rId12"/>
    <p:sldId id="268" r:id="rId13"/>
    <p:sldId id="269" r:id="rId14"/>
    <p:sldId id="270" r:id="rId15"/>
    <p:sldId id="271" r:id="rId16"/>
    <p:sldId id="272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1275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707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6923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120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340806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32651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279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483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0584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78493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65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3743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5024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962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3279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619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94F5CD-DA58-4D56-A68B-8901569CCD25}" type="datetimeFigureOut">
              <a:rPr lang="ru-RU" smtClean="0"/>
              <a:t>09.12.2024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9319692-1F2A-458A-8A4E-78CD0328AF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367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png"/><Relationship Id="rId7" Type="http://schemas.microsoft.com/office/2007/relationships/hdphoto" Target="../media/hdphoto3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hdphoto4.wdp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microsoft.com/office/2007/relationships/hdphoto" Target="../media/hdphoto5.wdp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8.png"/><Relationship Id="rId4" Type="http://schemas.microsoft.com/office/2007/relationships/hdphoto" Target="../media/hdphoto2.wdp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dirty="0" smtClean="0"/>
              <a:t>Комплекс интерактивных игр </a:t>
            </a:r>
            <a:r>
              <a:rPr lang="ru-RU" sz="4000" dirty="0"/>
              <a:t>для детей, имеющих речевые нарушения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04547" y="3242852"/>
            <a:ext cx="8623372" cy="1096899"/>
          </a:xfrm>
        </p:spPr>
        <p:txBody>
          <a:bodyPr/>
          <a:lstStyle/>
          <a:p>
            <a:r>
              <a:rPr lang="ru-RU" dirty="0"/>
              <a:t>Авторы – разработчики : Смолина Надежда Михайловна (учитель- логопед) </a:t>
            </a:r>
          </a:p>
          <a:p>
            <a:r>
              <a:rPr lang="ru-RU" dirty="0"/>
              <a:t> Маслова Ольга Викторовна (учитель логопед)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4212221" y="5670985"/>
            <a:ext cx="2946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>
                <a:solidFill>
                  <a:schemeClr val="bg2">
                    <a:lumMod val="75000"/>
                  </a:schemeClr>
                </a:solidFill>
              </a:rPr>
              <a:t>МБДОУ № 186 </a:t>
            </a:r>
            <a:r>
              <a:rPr lang="ru-RU" dirty="0" err="1" smtClean="0">
                <a:solidFill>
                  <a:schemeClr val="bg2">
                    <a:lumMod val="75000"/>
                  </a:schemeClr>
                </a:solidFill>
              </a:rPr>
              <a:t>г.Иркутска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37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ulture.ru/storage/images/e828106fd205daa891ee2e971c1c2aa5/e4295c878089b57acea2d6f5d5cbd6c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8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rylik.ru/uploads/posts/2015-08/1439792616_leave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1" b="99214" l="0" r="99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48" y="463012"/>
            <a:ext cx="2212239" cy="2099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https://clipart-best.com/img/green-leaves/green-leaves-clip-art-17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82" y="4055524"/>
            <a:ext cx="2212239" cy="2116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https://img2.freepng.ru/20180714/kqx/kisspng-leaf-tree-red-oak-leaf-5b4aa99e6878b7.3671494215316197424279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581" l="10000" r="8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" r="11310" b="468"/>
          <a:stretch/>
        </p:blipFill>
        <p:spPr bwMode="auto">
          <a:xfrm>
            <a:off x="9574714" y="327498"/>
            <a:ext cx="2617286" cy="237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6" descr="https://img2.freepng.ru/20180517/koe/kisspng-weeping-willow-tree-trunk-branch-willow-tree-5afdb806661c44.434626791526577158418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96" y="264672"/>
            <a:ext cx="4989556" cy="620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89986" y="5815240"/>
            <a:ext cx="307983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ИВА</a:t>
            </a:r>
            <a:endParaRPr lang="ru-RU" dirty="0"/>
          </a:p>
        </p:txBody>
      </p:sp>
      <p:pic>
        <p:nvPicPr>
          <p:cNvPr id="11" name="Picture 10" descr="http://s2.hostingkartinok.com/uploads/images/2012/07/b10803a17079ff6f80c1876fb0632de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93" y="3296391"/>
            <a:ext cx="2984711" cy="228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6891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40716 -0.25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65" y="-1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93143" y="2654790"/>
            <a:ext cx="8580860" cy="1224191"/>
          </a:xfrm>
        </p:spPr>
        <p:txBody>
          <a:bodyPr/>
          <a:lstStyle/>
          <a:p>
            <a:r>
              <a:rPr lang="ru-RU" dirty="0" smtClean="0"/>
              <a:t>Накорми ёжика и мишку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</a:t>
            </a:r>
            <a:r>
              <a:rPr lang="ru-RU" sz="2400" dirty="0" smtClean="0"/>
              <a:t>ля </a:t>
            </a:r>
            <a:r>
              <a:rPr lang="ru-RU" sz="2400" dirty="0" smtClean="0"/>
              <a:t>детей 4-5 лет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205869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Инструкция к игре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Цель</a:t>
            </a:r>
            <a:r>
              <a:rPr lang="ru-RU" dirty="0" smtClean="0"/>
              <a:t> игры: развитие лексико-грамматической стороны речи через уточнение падежей (родительный, дательный).</a:t>
            </a:r>
          </a:p>
          <a:p>
            <a:r>
              <a:rPr lang="ru-RU" b="1" dirty="0" smtClean="0"/>
              <a:t>Ход</a:t>
            </a:r>
            <a:r>
              <a:rPr lang="ru-RU" dirty="0" smtClean="0"/>
              <a:t> игры: вы предлагаете ребёнку отдать все ягоды мишке, а затем все грибы ёжику. </a:t>
            </a:r>
          </a:p>
          <a:p>
            <a:r>
              <a:rPr lang="ru-RU" dirty="0" smtClean="0"/>
              <a:t>Порядок ягод: брусника, малина, черника, земляника.</a:t>
            </a:r>
          </a:p>
          <a:p>
            <a:r>
              <a:rPr lang="ru-RU" dirty="0" smtClean="0"/>
              <a:t>Это брусника, отдам её мишке. </a:t>
            </a:r>
          </a:p>
          <a:p>
            <a:r>
              <a:rPr lang="ru-RU" dirty="0" smtClean="0"/>
              <a:t>Порядок грибов: по порядку от верхнего к нижнему.</a:t>
            </a:r>
          </a:p>
          <a:p>
            <a:r>
              <a:rPr lang="ru-RU" dirty="0" smtClean="0"/>
              <a:t>Для детей постарше можно сварить варенье: из брусники варенье какое? </a:t>
            </a:r>
            <a:r>
              <a:rPr lang="ru-RU" smtClean="0"/>
              <a:t>Брусничное варенье. 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91127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img2.goodfon.ru/original/1400x1050/e/d2/art-polyana-brevno-koster-pru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289"/>
            <a:ext cx="12192000" cy="6876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C:\Users\Мария\Desktop\png-clipart-bear-giant-panda-cartoon-illustration-cute-cartoon-bear-cartoon-character-mammal.pn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81" l="10000" r="90000">
                        <a14:foregroundMark x1="34778" y1="9172" x2="34778" y2="9172"/>
                        <a14:foregroundMark x1="37333" y1="6115" x2="37333" y2="61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3124" y="310897"/>
            <a:ext cx="3475574" cy="3156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880" y="3979963"/>
            <a:ext cx="2687392" cy="2770507"/>
          </a:xfrm>
          <a:prstGeom prst="rect">
            <a:avLst/>
          </a:prstGeom>
        </p:spPr>
      </p:pic>
      <p:pic>
        <p:nvPicPr>
          <p:cNvPr id="1028" name="Picture 4" descr="https://bipbap.ru/wp-content/uploads/2017/11/AdL_bears_el6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920" y="2958754"/>
            <a:ext cx="1071597" cy="1329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bipbap.ru/wp-content/uploads/2017/11/25-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186" y="1541955"/>
            <a:ext cx="1100892" cy="121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91647" y="3918242"/>
            <a:ext cx="1004012" cy="1108747"/>
          </a:xfrm>
          <a:prstGeom prst="rect">
            <a:avLst/>
          </a:prstGeom>
        </p:spPr>
      </p:pic>
      <p:pic>
        <p:nvPicPr>
          <p:cNvPr id="13" name="Picture 6" descr="https://ds05.infourok.ru/uploads/ex/0cc6/000c072d-16bf3e79/3/hello_html_213775ad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66" y="4799867"/>
            <a:ext cx="1319901" cy="1582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s://clipart-best.com/img/blueberries/blueberries-clip-art-25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46" y="3292584"/>
            <a:ext cx="1493370" cy="110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s://www.nicepng.com/png/full/71-711147_png-clip-art-image-gallery-yopriceville-high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91059">
            <a:off x="114795" y="1257224"/>
            <a:ext cx="925788" cy="104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www.clipartmax.com/png/full/66-661894_free-clipart-of-a-strawberry-plant-clip-art-strawberry-pla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196" y="938657"/>
            <a:ext cx="1139164" cy="1466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4" descr="https://img-fotki.yandex.ru/get/9496/16969765.22d/0_8f767_db0e9cfd_orig.pn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609" b="1895"/>
          <a:stretch/>
        </p:blipFill>
        <p:spPr bwMode="auto">
          <a:xfrm>
            <a:off x="1443301" y="103941"/>
            <a:ext cx="1635903" cy="115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908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0.75052 0.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26" y="1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7.40741E-7 L 0.79127 -0.1981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57" y="-99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7 L 0.67565 -0.3192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776" y="-1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0.32513 0.2618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13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96296E-6 L 0.52317 0.5509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59" y="27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7.40741E-7 L 0.34141 0.239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70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3.33333E-6 L 0.51615 0.1555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07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22222E-6 L 0.85391 -0.126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695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93143" y="2654790"/>
            <a:ext cx="8580860" cy="1224191"/>
          </a:xfrm>
        </p:spPr>
        <p:txBody>
          <a:bodyPr/>
          <a:lstStyle/>
          <a:p>
            <a:r>
              <a:rPr lang="ru-RU" dirty="0" smtClean="0"/>
              <a:t>Собери грибочки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/>
              <a:t>Д</a:t>
            </a:r>
            <a:r>
              <a:rPr lang="ru-RU" sz="2400" dirty="0" smtClean="0"/>
              <a:t>ля </a:t>
            </a:r>
            <a:r>
              <a:rPr lang="ru-RU" sz="2400" dirty="0" smtClean="0"/>
              <a:t>детей 3-4 лет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682066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Инструкция к игре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Цель</a:t>
            </a:r>
            <a:r>
              <a:rPr lang="ru-RU" dirty="0" smtClean="0"/>
              <a:t> игры: развитие лексико-грамматической стороны речи через уточнение понятий «большой», «маленький».</a:t>
            </a:r>
          </a:p>
          <a:p>
            <a:r>
              <a:rPr lang="ru-RU" b="1" dirty="0" smtClean="0"/>
              <a:t>Ход</a:t>
            </a:r>
            <a:r>
              <a:rPr lang="ru-RU" dirty="0" smtClean="0"/>
              <a:t> игры: вы предлагаете ребёнку рассортировать грибы.</a:t>
            </a:r>
          </a:p>
          <a:p>
            <a:r>
              <a:rPr lang="ru-RU" dirty="0" smtClean="0"/>
              <a:t>Большие грибы необходимо переместить в ведро.</a:t>
            </a:r>
          </a:p>
          <a:p>
            <a:r>
              <a:rPr lang="ru-RU" dirty="0" smtClean="0"/>
              <a:t>Маленькие грибы необходимо переместить в лукошко.</a:t>
            </a:r>
          </a:p>
          <a:p>
            <a:r>
              <a:rPr lang="ru-RU" dirty="0"/>
              <a:t>Н</a:t>
            </a:r>
            <a:r>
              <a:rPr lang="ru-RU" dirty="0" smtClean="0"/>
              <a:t>еобходимо нажимать на грибочки в соответствии с цифрами (от первого номера).</a:t>
            </a:r>
          </a:p>
          <a:p>
            <a:r>
              <a:rPr lang="ru-RU" dirty="0" smtClean="0"/>
              <a:t>При сортировке нужно просить ребёнка говорить: Вот цифра один. Это большой гриб. Кладу его в ведро. И </a:t>
            </a:r>
            <a:r>
              <a:rPr lang="ru-RU" smtClean="0"/>
              <a:t>так далее.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85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2" name="Picture 10" descr="https://million-wallpapers.ru/wallpapers/0/83/448077089475704/prevosxodnyj-solnechnyj-d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i.pinimg.com/originals/14/fe/59/14fe59ecfdb0f6f10d9242295f93a37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808" y="3533231"/>
            <a:ext cx="3040109" cy="3273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pngimg.com/uploads/bucket/bucket_PNG776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4" y="3328416"/>
            <a:ext cx="2700683" cy="347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Группа 5"/>
          <p:cNvGrpSpPr/>
          <p:nvPr/>
        </p:nvGrpSpPr>
        <p:grpSpPr>
          <a:xfrm>
            <a:off x="5980137" y="3835781"/>
            <a:ext cx="762498" cy="945734"/>
            <a:chOff x="5980137" y="3835781"/>
            <a:chExt cx="762498" cy="945734"/>
          </a:xfrm>
        </p:grpSpPr>
        <p:pic>
          <p:nvPicPr>
            <p:cNvPr id="15" name="Picture 4" descr="https://bipbap.ru/wp-content/uploads/2017/11/AdL_bears_el60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80137" y="3835781"/>
              <a:ext cx="762498" cy="945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6245950" y="4331338"/>
              <a:ext cx="26899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1</a:t>
              </a:r>
              <a:endParaRPr lang="ru-RU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666139" y="142939"/>
            <a:ext cx="2294730" cy="2846178"/>
            <a:chOff x="666139" y="142939"/>
            <a:chExt cx="2294730" cy="2846178"/>
          </a:xfrm>
        </p:grpSpPr>
        <p:pic>
          <p:nvPicPr>
            <p:cNvPr id="16" name="Picture 4" descr="https://bipbap.ru/wp-content/uploads/2017/11/AdL_bears_el6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6139" y="142939"/>
              <a:ext cx="2294730" cy="28461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545336" y="1890249"/>
              <a:ext cx="73152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2</a:t>
              </a:r>
              <a:endParaRPr lang="ru-RU" sz="2800" dirty="0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96659" y="1967119"/>
            <a:ext cx="866630" cy="1032799"/>
            <a:chOff x="96659" y="1967119"/>
            <a:chExt cx="866630" cy="1032799"/>
          </a:xfrm>
        </p:grpSpPr>
        <p:pic>
          <p:nvPicPr>
            <p:cNvPr id="10" name="Picture 16" descr="https://img2.pngio.com/boletus-mushroom-png-clipart-best-web-clipart-boletus-png-3463_4127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59" y="1967119"/>
              <a:ext cx="866630" cy="1032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367469" y="2517284"/>
              <a:ext cx="2986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3</a:t>
              </a:r>
              <a:endParaRPr lang="ru-RU" dirty="0"/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2813230" y="791382"/>
            <a:ext cx="2036201" cy="2197735"/>
            <a:chOff x="2813230" y="791382"/>
            <a:chExt cx="2036201" cy="2197735"/>
          </a:xfrm>
        </p:grpSpPr>
        <p:pic>
          <p:nvPicPr>
            <p:cNvPr id="11" name="Picture 22" descr="https://nachalo4ka.ru/wp-content/uploads/2014/08/161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3230" y="791382"/>
              <a:ext cx="2036201" cy="2197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414860" y="2151859"/>
              <a:ext cx="6840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800" dirty="0" smtClean="0"/>
                <a:t>4</a:t>
              </a:r>
              <a:endParaRPr lang="ru-RU" sz="2800" dirty="0"/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4060008" y="2608204"/>
            <a:ext cx="2262361" cy="2232197"/>
            <a:chOff x="4024893" y="2549318"/>
            <a:chExt cx="2262361" cy="2232197"/>
          </a:xfrm>
        </p:grpSpPr>
        <p:pic>
          <p:nvPicPr>
            <p:cNvPr id="13" name="Picture 24" descr="https://img-fotki.yandex.ru/get/4810/200418627.c/0_109a6e_d48efb2d_orig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4893" y="2549318"/>
              <a:ext cx="2262361" cy="22321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061624" y="3972502"/>
              <a:ext cx="353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dirty="0" smtClean="0"/>
                <a:t>5</a:t>
              </a:r>
              <a:endParaRPr lang="ru-RU" sz="2400" dirty="0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722816" y="2134076"/>
            <a:ext cx="1106556" cy="1194340"/>
            <a:chOff x="6722816" y="2134076"/>
            <a:chExt cx="1106556" cy="1194340"/>
          </a:xfrm>
        </p:grpSpPr>
        <p:pic>
          <p:nvPicPr>
            <p:cNvPr id="12" name="Picture 22" descr="https://nachalo4ka.ru/wp-content/uploads/2014/08/161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2816" y="2134076"/>
              <a:ext cx="1106556" cy="1194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004304" y="2886616"/>
              <a:ext cx="448056" cy="3686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dirty="0" smtClean="0"/>
                <a:t>6</a:t>
              </a:r>
              <a:endParaRPr lang="ru-RU" dirty="0"/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10977180" y="3429000"/>
            <a:ext cx="1101693" cy="1087004"/>
            <a:chOff x="10977180" y="3429000"/>
            <a:chExt cx="1101693" cy="1087004"/>
          </a:xfrm>
        </p:grpSpPr>
        <p:pic>
          <p:nvPicPr>
            <p:cNvPr id="14" name="Picture 24" descr="https://img-fotki.yandex.ru/get/4810/200418627.c/0_109a6e_d48efb2d_orig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77180" y="3429000"/>
              <a:ext cx="1101693" cy="1087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Box 23"/>
            <p:cNvSpPr txBox="1"/>
            <p:nvPr/>
          </p:nvSpPr>
          <p:spPr>
            <a:xfrm>
              <a:off x="11432561" y="4018668"/>
              <a:ext cx="2269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 smtClean="0"/>
                <a:t>8</a:t>
              </a:r>
              <a:endParaRPr lang="ru-RU" dirty="0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8819113" y="878170"/>
            <a:ext cx="2009804" cy="2395167"/>
            <a:chOff x="7167836" y="619349"/>
            <a:chExt cx="2009804" cy="2395167"/>
          </a:xfrm>
        </p:grpSpPr>
        <p:pic>
          <p:nvPicPr>
            <p:cNvPr id="29" name="Picture 16" descr="https://img2.pngio.com/boletus-mushroom-png-clipart-best-web-clipart-boletus-png-3463_4127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836" y="619349"/>
              <a:ext cx="2009804" cy="23951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0" name="TextBox 29"/>
            <p:cNvSpPr txBox="1"/>
            <p:nvPr/>
          </p:nvSpPr>
          <p:spPr>
            <a:xfrm>
              <a:off x="7810610" y="2051536"/>
              <a:ext cx="6835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dirty="0" smtClean="0"/>
                <a:t>7</a:t>
              </a:r>
              <a:endParaRPr lang="ru-RU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382947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7.40741E-7 L 0.30704 0.1636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52" y="8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0.00091 0.4775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23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2.96296E-6 L 0.34466 2.96296E-6 C 0.49896 2.96296E-6 0.68932 0.1375 0.68932 0.2493 L 0.68932 0.49884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466" y="24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L -0.09023 0.4548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8" y="2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-0.3388 0.0990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40" y="4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85185E-6 L 0.17006 0.260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03" y="13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901 3.7037E-6 L -0.20117 0.12083 C -0.10716 0.14629 -0.05404 0.18449 -0.05404 0.2243 C -0.05404 0.26944 -0.10716 0.30555 -0.20117 0.33101 L -0.61901 0.45208 " pathEditMode="relative" rAng="0" ptsTypes="AAAAA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242" y="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33333E-6 L -0.27226 0.2155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20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42613" y="1309566"/>
            <a:ext cx="8580860" cy="1224191"/>
          </a:xfrm>
        </p:spPr>
        <p:txBody>
          <a:bodyPr/>
          <a:lstStyle/>
          <a:p>
            <a:r>
              <a:rPr lang="ru-RU" dirty="0" smtClean="0"/>
              <a:t>Каждому жёлудю </a:t>
            </a:r>
            <a:br>
              <a:rPr lang="ru-RU" dirty="0" smtClean="0"/>
            </a:br>
            <a:r>
              <a:rPr lang="ru-RU" dirty="0" smtClean="0"/>
              <a:t>своё лукошко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04044" y="2983518"/>
            <a:ext cx="7766936" cy="1096899"/>
          </a:xfrm>
        </p:spPr>
        <p:txBody>
          <a:bodyPr>
            <a:normAutofit/>
          </a:bodyPr>
          <a:lstStyle/>
          <a:p>
            <a:r>
              <a:rPr lang="ru-RU" sz="2400" dirty="0"/>
              <a:t>Д</a:t>
            </a:r>
            <a:r>
              <a:rPr lang="ru-RU" sz="2400" dirty="0" smtClean="0"/>
              <a:t>ля </a:t>
            </a:r>
            <a:r>
              <a:rPr lang="ru-RU" sz="2400" dirty="0" smtClean="0"/>
              <a:t>детей 6-7 </a:t>
            </a:r>
            <a:r>
              <a:rPr lang="ru-RU" sz="2400" dirty="0" smtClean="0"/>
              <a:t>лет</a:t>
            </a:r>
          </a:p>
          <a:p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505808" y="5627078"/>
            <a:ext cx="6163408" cy="7913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73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Инструкция к игре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Цель</a:t>
            </a:r>
            <a:r>
              <a:rPr lang="ru-RU" dirty="0" smtClean="0"/>
              <a:t> игры: дифференциация звуков С-Ш в слогах.</a:t>
            </a:r>
          </a:p>
          <a:p>
            <a:r>
              <a:rPr lang="ru-RU" b="1" dirty="0" smtClean="0"/>
              <a:t>Ход</a:t>
            </a:r>
            <a:r>
              <a:rPr lang="ru-RU" dirty="0" smtClean="0"/>
              <a:t> игры: вы предлагаете ребёнку собрать в корзинку все жёлуди по порядку (сверху вниз). </a:t>
            </a:r>
            <a:endParaRPr lang="ru-RU" dirty="0"/>
          </a:p>
          <a:p>
            <a:r>
              <a:rPr lang="ru-RU" dirty="0" smtClean="0"/>
              <a:t>Сперва нужно узнать, что за буквы написаны на корзинках.</a:t>
            </a:r>
          </a:p>
          <a:p>
            <a:r>
              <a:rPr lang="ru-RU" dirty="0" smtClean="0"/>
              <a:t>Дальше нужно прочитать слог, написанный на самом верхнем жёлуде. ША – первый звук Ш, значит этот жёлудь мы собираем в первую корзинку (нажимает на него).</a:t>
            </a:r>
          </a:p>
          <a:p>
            <a:r>
              <a:rPr lang="ru-RU" smtClean="0"/>
              <a:t>И так далее.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0139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astromega.ru/wp-content/uploads/2018/05/20141106-182408-456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7.pngegg.com/pngimages/959/138/png-clipart-brown-woven-basket-illustration-gift-basket-hamper-craft-empty-easter-basket-holidays-bask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90000" l="7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3557"/>
            <a:ext cx="2815390" cy="28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e7.pngegg.com/pngimages/959/138/png-clipart-brown-woven-basket-illustration-gift-basket-hamper-craft-empty-easter-basket-holidays-baske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90000" l="7222" r="95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9949" y="4403557"/>
            <a:ext cx="2815390" cy="281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Группа 15"/>
          <p:cNvGrpSpPr/>
          <p:nvPr/>
        </p:nvGrpSpPr>
        <p:grpSpPr>
          <a:xfrm>
            <a:off x="6805339" y="1670702"/>
            <a:ext cx="1489012" cy="1332274"/>
            <a:chOff x="6874182" y="1799259"/>
            <a:chExt cx="1489012" cy="1332274"/>
          </a:xfrm>
        </p:grpSpPr>
        <p:pic>
          <p:nvPicPr>
            <p:cNvPr id="9" name="Picture 4" descr="https://pngimg.com/uploads/acorn/acorn_PNG370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5528">
              <a:off x="6874182" y="1799259"/>
              <a:ext cx="1489012" cy="1332274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7261793" y="2465396"/>
              <a:ext cx="991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solidFill>
                    <a:schemeClr val="bg1"/>
                  </a:solidFill>
                </a:rPr>
                <a:t>Ж</a:t>
              </a:r>
              <a:r>
                <a:rPr lang="ru-RU" sz="3200" b="1" dirty="0" smtClean="0">
                  <a:solidFill>
                    <a:schemeClr val="bg1"/>
                  </a:solidFill>
                </a:rPr>
                <a:t>А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163268" y="929396"/>
            <a:ext cx="1489012" cy="1332274"/>
            <a:chOff x="4065277" y="1087024"/>
            <a:chExt cx="1489012" cy="1332274"/>
          </a:xfrm>
        </p:grpSpPr>
        <p:pic>
          <p:nvPicPr>
            <p:cNvPr id="11" name="Picture 4" descr="https://pngimg.com/uploads/acorn/acorn_PNG370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5528">
              <a:off x="4065277" y="1087024"/>
              <a:ext cx="1489012" cy="1332274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450007" y="1677331"/>
              <a:ext cx="991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ЖО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636238" y="63571"/>
            <a:ext cx="1489012" cy="1332274"/>
            <a:chOff x="5631297" y="177819"/>
            <a:chExt cx="1489012" cy="1332274"/>
          </a:xfrm>
        </p:grpSpPr>
        <p:pic>
          <p:nvPicPr>
            <p:cNvPr id="10" name="Picture 4" descr="https://pngimg.com/uploads/acorn/acorn_PNG370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5528">
              <a:off x="5631297" y="177819"/>
              <a:ext cx="1489012" cy="1332274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6058827" y="835842"/>
              <a:ext cx="991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ША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5351494" y="2412221"/>
            <a:ext cx="1489012" cy="1332274"/>
            <a:chOff x="5351494" y="2412221"/>
            <a:chExt cx="1489012" cy="1332274"/>
          </a:xfrm>
        </p:grpSpPr>
        <p:pic>
          <p:nvPicPr>
            <p:cNvPr id="12" name="Picture 4" descr="https://pngimg.com/uploads/acorn/acorn_PNG370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5528">
              <a:off x="5351494" y="2412221"/>
              <a:ext cx="1489012" cy="1332274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761051" y="3066388"/>
              <a:ext cx="991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ШУ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Группа 23"/>
          <p:cNvGrpSpPr/>
          <p:nvPr/>
        </p:nvGrpSpPr>
        <p:grpSpPr>
          <a:xfrm>
            <a:off x="3427409" y="2934777"/>
            <a:ext cx="1489012" cy="1332274"/>
            <a:chOff x="3427409" y="2934777"/>
            <a:chExt cx="1489012" cy="1332274"/>
          </a:xfrm>
        </p:grpSpPr>
        <p:pic>
          <p:nvPicPr>
            <p:cNvPr id="13" name="Picture 4" descr="https://pngimg.com/uploads/acorn/acorn_PNG370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5528">
              <a:off x="3427409" y="2934777"/>
              <a:ext cx="1489012" cy="1332274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/>
            <p:cNvSpPr txBox="1"/>
            <p:nvPr/>
          </p:nvSpPr>
          <p:spPr>
            <a:xfrm>
              <a:off x="3799664" y="3535758"/>
              <a:ext cx="991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ШО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6793729" y="3832012"/>
            <a:ext cx="1489012" cy="1332274"/>
            <a:chOff x="6793729" y="3832012"/>
            <a:chExt cx="1489012" cy="1332274"/>
          </a:xfrm>
        </p:grpSpPr>
        <p:pic>
          <p:nvPicPr>
            <p:cNvPr id="14" name="Picture 4" descr="https://pngimg.com/uploads/acorn/acorn_PNG370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5528">
              <a:off x="6793729" y="3832012"/>
              <a:ext cx="1489012" cy="1332274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7193004" y="4498149"/>
              <a:ext cx="991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ЖУ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907774" y="4259974"/>
            <a:ext cx="1489012" cy="1332274"/>
            <a:chOff x="4907774" y="4259974"/>
            <a:chExt cx="1489012" cy="1332274"/>
          </a:xfrm>
        </p:grpSpPr>
        <p:pic>
          <p:nvPicPr>
            <p:cNvPr id="15" name="Picture 4" descr="https://pngimg.com/uploads/acorn/acorn_PNG37021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25528">
              <a:off x="4907774" y="4259974"/>
              <a:ext cx="1489012" cy="1332274"/>
            </a:xfrm>
            <a:prstGeom prst="rect">
              <a:avLst/>
            </a:prstGeom>
            <a:ln>
              <a:noFill/>
            </a:ln>
            <a:effectLst>
              <a:glow rad="139700">
                <a:schemeClr val="accent4">
                  <a:satMod val="175000"/>
                  <a:alpha val="40000"/>
                </a:schemeClr>
              </a:glow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5290820" y="4868343"/>
              <a:ext cx="9914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 smtClean="0">
                  <a:solidFill>
                    <a:schemeClr val="bg1"/>
                  </a:solidFill>
                </a:rPr>
                <a:t>ЖИ</a:t>
              </a:r>
              <a:endParaRPr lang="ru-RU" sz="3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08246" y="6159135"/>
            <a:ext cx="79889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</a:rPr>
              <a:t>Ш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81648" y="6159135"/>
            <a:ext cx="798897" cy="58477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Ж</a:t>
            </a:r>
          </a:p>
        </p:txBody>
      </p:sp>
    </p:spTree>
    <p:extLst>
      <p:ext uri="{BB962C8B-B14F-4D97-AF65-F5344CB8AC3E}">
        <p14:creationId xmlns:p14="http://schemas.microsoft.com/office/powerpoint/2010/main" val="1644308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38778E-17 L -0.46485 0.72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242" y="3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0.54011 0.6122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05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2292 0.466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2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-0.33477 0.337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45" y="16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-0.24818 0.16829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409" y="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0.31888 0.1611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37" y="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3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93143" y="2672375"/>
            <a:ext cx="8580860" cy="1224191"/>
          </a:xfrm>
        </p:spPr>
        <p:txBody>
          <a:bodyPr/>
          <a:lstStyle/>
          <a:p>
            <a:r>
              <a:rPr lang="ru-RU" dirty="0" smtClean="0"/>
              <a:t>С какого дерева листок?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Для </a:t>
            </a:r>
            <a:r>
              <a:rPr lang="ru-RU" sz="2400" dirty="0" smtClean="0"/>
              <a:t>детей </a:t>
            </a:r>
            <a:r>
              <a:rPr lang="ru-RU" sz="2400" dirty="0" smtClean="0"/>
              <a:t>5-6 лет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19492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Инструкция к игре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 smtClean="0"/>
              <a:t>Цель</a:t>
            </a:r>
            <a:r>
              <a:rPr lang="ru-RU" dirty="0" smtClean="0"/>
              <a:t> игры: развитие лексико-грамматической стороны речи через работу с прилагательными и предлогами.</a:t>
            </a:r>
          </a:p>
          <a:p>
            <a:r>
              <a:rPr lang="ru-RU" b="1" dirty="0" smtClean="0"/>
              <a:t>Ход</a:t>
            </a:r>
            <a:r>
              <a:rPr lang="ru-RU" dirty="0" smtClean="0"/>
              <a:t> игры: вы предлагаете ребёнку назвать дерево, растущее на полянке. Если нажать один раз на экран, появится табличка с названием. С читающими детьми можно прочитать её.</a:t>
            </a:r>
          </a:p>
          <a:p>
            <a:r>
              <a:rPr lang="ru-RU" dirty="0" smtClean="0"/>
              <a:t>После вы предлагаете выбрать и нажать на листочек, который упал с представленного дерева.</a:t>
            </a:r>
          </a:p>
          <a:p>
            <a:r>
              <a:rPr lang="ru-RU" dirty="0" smtClean="0"/>
              <a:t>Спросить: с какого дерева упал листочек? С берёзы. Значит этот лист какой? Берёзовый.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90181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ulture.ru/storage/images/e828106fd205daa891ee2e971c1c2aa5/e4295c878089b57acea2d6f5d5cbd6c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8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s7.hostingkartinok.com/uploads/images/2014/10/fdc3df0523701404cfa61e524e4e0479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5" r="34008" b="1695"/>
          <a:stretch/>
        </p:blipFill>
        <p:spPr bwMode="auto">
          <a:xfrm>
            <a:off x="8887934" y="-189354"/>
            <a:ext cx="2710508" cy="69703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rylik.ru/uploads/posts/2015-08/1439792616_leaves-09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1" b="99214" l="0" r="99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545" y="298383"/>
            <a:ext cx="2212239" cy="2099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6" descr="https://clipart-best.com/img/green-leaves/green-leaves-clip-art-17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061" y="981776"/>
            <a:ext cx="2212239" cy="2116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https://img2.freepng.ru/20180714/kqx/kisspng-leaf-tree-red-oak-leaf-5b4aa99e6878b7.367149421531619742427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581" l="10000" r="8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" r="11310" b="468"/>
          <a:stretch/>
        </p:blipFill>
        <p:spPr bwMode="auto">
          <a:xfrm>
            <a:off x="5708566" y="3002294"/>
            <a:ext cx="2617286" cy="237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http://s2.hostingkartinok.com/uploads/images/2012/07/b10803a17079ff6f80c1876fb0632dec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675" y="3950633"/>
            <a:ext cx="2984711" cy="228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2" name="TextBox 11"/>
          <p:cNvSpPr txBox="1"/>
          <p:nvPr/>
        </p:nvSpPr>
        <p:spPr>
          <a:xfrm>
            <a:off x="6905129" y="5775257"/>
            <a:ext cx="307983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БЕРЁЗА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653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22222E-6 L 0.19271 2.22222E-6 C 0.27891 2.22222E-6 0.38542 0.04213 0.38542 0.07662 L 0.38542 0.15324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71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www.culture.ru/storage/images/e828106fd205daa891ee2e971c1c2aa5/e4295c878089b57acea2d6f5d5cbd6c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8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http://s2.hostingkartinok.com/uploads/images/2012/07/b10803a17079ff6f80c1876fb0632dec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89" y="3429000"/>
            <a:ext cx="2984711" cy="228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6" name="Picture 6" descr="https://clipart-best.com/img/green-leaves/green-leaves-clip-art-17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2" y="1032434"/>
            <a:ext cx="2212239" cy="2116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4" descr="http://rylik.ru/uploads/posts/2015-08/1439792616_leaves-0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01" b="99214" l="0" r="99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394" y="261381"/>
            <a:ext cx="2212239" cy="2099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" name="Picture 12" descr="https://w7.pngwing.com/pngs/344/753/png-transparent-a-tree-a-tree-trees-leaves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00" y="-420303"/>
            <a:ext cx="5563320" cy="5563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8312441" y="5253624"/>
            <a:ext cx="307983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ДУБ</a:t>
            </a:r>
            <a:endParaRPr lang="ru-RU" dirty="0"/>
          </a:p>
        </p:txBody>
      </p:sp>
      <p:pic>
        <p:nvPicPr>
          <p:cNvPr id="8" name="Picture 8" descr="https://img2.freepng.ru/20180714/kqx/kisspng-leaf-tree-red-oak-leaf-5b4aa99e6878b7.367149421531619742427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581" l="10000" r="8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" r="11310" b="468"/>
          <a:stretch/>
        </p:blipFill>
        <p:spPr bwMode="auto">
          <a:xfrm>
            <a:off x="669753" y="3957515"/>
            <a:ext cx="2617286" cy="237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39791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48148E-6 L 4.16667E-7 -0.16366 C 4.16667E-7 -0.23704 0.17852 -0.32708 0.32344 -0.32708 L 0.647 -0.32708 " pathEditMode="relative" rAng="0" ptsTypes="AA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44" y="-16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culture.ru/storage/images/e828106fd205daa891ee2e971c1c2aa5/e4295c878089b57acea2d6f5d5cbd6cb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873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://rylik.ru/uploads/posts/2015-08/1439792616_leaves-0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01" b="99214" l="0" r="994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8548" y="463012"/>
            <a:ext cx="2212239" cy="20999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Picture 8" descr="https://img2.freepng.ru/20180714/kqx/kisspng-leaf-tree-red-oak-leaf-5b4aa99e6878b7.367149421531619742427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581" l="10000" r="8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002" t="1" r="11310" b="468"/>
          <a:stretch/>
        </p:blipFill>
        <p:spPr bwMode="auto">
          <a:xfrm>
            <a:off x="9574714" y="327497"/>
            <a:ext cx="2617286" cy="2371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10" descr="http://s2.hostingkartinok.com/uploads/images/2012/07/b10803a17079ff6f80c1876fb0632de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393" y="3296391"/>
            <a:ext cx="2984711" cy="22862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3" name="Picture 14" descr="http://rylik.ru/uploads/posts/2015-11/1448612731_trees-13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70" y="0"/>
            <a:ext cx="4475343" cy="6592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https://clipart-best.com/img/green-leaves/green-leaves-clip-art-17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9882" y="4055524"/>
            <a:ext cx="2212239" cy="2116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/>
          <p:cNvSpPr txBox="1"/>
          <p:nvPr/>
        </p:nvSpPr>
        <p:spPr>
          <a:xfrm>
            <a:off x="2888369" y="5802061"/>
            <a:ext cx="307983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5400" dirty="0" smtClean="0"/>
              <a:t>КЛЁН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700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85185E-6 L -0.69427 -0.32014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714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Грань">
  <a:themeElements>
    <a:clrScheme name="Бегущая строка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45</TotalTime>
  <Words>403</Words>
  <Application>Microsoft Office PowerPoint</Application>
  <PresentationFormat>Широкоэкранный</PresentationFormat>
  <Paragraphs>58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0" baseType="lpstr">
      <vt:lpstr>Arial</vt:lpstr>
      <vt:lpstr>Trebuchet MS</vt:lpstr>
      <vt:lpstr>Wingdings 3</vt:lpstr>
      <vt:lpstr>Грань</vt:lpstr>
      <vt:lpstr>Комплекс интерактивных игр для детей, имеющих речевые нарушения </vt:lpstr>
      <vt:lpstr>Каждому жёлудю  своё лукошко</vt:lpstr>
      <vt:lpstr> Инструкция к игре </vt:lpstr>
      <vt:lpstr>Презентация PowerPoint</vt:lpstr>
      <vt:lpstr>С какого дерева листок?</vt:lpstr>
      <vt:lpstr> Инструкция к игре </vt:lpstr>
      <vt:lpstr>Презентация PowerPoint</vt:lpstr>
      <vt:lpstr>Презентация PowerPoint</vt:lpstr>
      <vt:lpstr>Презентация PowerPoint</vt:lpstr>
      <vt:lpstr>Презентация PowerPoint</vt:lpstr>
      <vt:lpstr>Накорми ёжика и мишку</vt:lpstr>
      <vt:lpstr> Инструкция к игре </vt:lpstr>
      <vt:lpstr>Презентация PowerPoint</vt:lpstr>
      <vt:lpstr>Собери грибочки</vt:lpstr>
      <vt:lpstr> Инструкция к игре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Мария</dc:creator>
  <cp:lastModifiedBy>user</cp:lastModifiedBy>
  <cp:revision>9</cp:revision>
  <dcterms:created xsi:type="dcterms:W3CDTF">2021-03-22T07:52:32Z</dcterms:created>
  <dcterms:modified xsi:type="dcterms:W3CDTF">2024-12-09T02:51:21Z</dcterms:modified>
</cp:coreProperties>
</file>