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02" r:id="rId3"/>
    <p:sldId id="259" r:id="rId4"/>
    <p:sldId id="305" r:id="rId5"/>
    <p:sldId id="308" r:id="rId6"/>
    <p:sldId id="309" r:id="rId7"/>
    <p:sldId id="310" r:id="rId8"/>
    <p:sldId id="284" r:id="rId9"/>
    <p:sldId id="303" r:id="rId10"/>
    <p:sldId id="276" r:id="rId11"/>
    <p:sldId id="306" r:id="rId12"/>
    <p:sldId id="289" r:id="rId13"/>
    <p:sldId id="291" r:id="rId14"/>
    <p:sldId id="292" r:id="rId15"/>
    <p:sldId id="293" r:id="rId16"/>
    <p:sldId id="285" r:id="rId17"/>
    <p:sldId id="295" r:id="rId18"/>
    <p:sldId id="307" r:id="rId19"/>
    <p:sldId id="271" r:id="rId20"/>
    <p:sldId id="304" r:id="rId21"/>
    <p:sldId id="299" r:id="rId22"/>
    <p:sldId id="300" r:id="rId23"/>
    <p:sldId id="311" r:id="rId24"/>
    <p:sldId id="288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B2B71-9F9F-4814-94D1-E14CD9FF12A9}" type="datetimeFigureOut">
              <a:rPr lang="en-US"/>
              <a:pPr>
                <a:defRPr/>
              </a:pPr>
              <a:t>1/1/2004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0E3C3-CCB0-40F9-9EA7-DC0B0D66B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4052E-4E58-469A-821B-73B940697582}" type="datetimeFigureOut">
              <a:rPr lang="en-US"/>
              <a:pPr>
                <a:defRPr/>
              </a:pPr>
              <a:t>1/1/2004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E6DCB-2C0D-43C8-8AD8-F2DC48BD5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F7FAC-1916-47FC-B889-E92221876645}" type="datetimeFigureOut">
              <a:rPr lang="en-US"/>
              <a:pPr>
                <a:defRPr/>
              </a:pPr>
              <a:t>1/1/2004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2ACBE-5E7A-40B7-910D-E6A38321B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DF92-8B98-4120-B216-2122F2AD9890}" type="datetimeFigureOut">
              <a:rPr lang="en-US"/>
              <a:pPr>
                <a:defRPr/>
              </a:pPr>
              <a:t>1/1/2004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E58D4-6988-4849-92D1-1E5990C2C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FE304-0F7E-429F-AD2D-546655242C4E}" type="datetimeFigureOut">
              <a:rPr lang="en-US"/>
              <a:pPr>
                <a:defRPr/>
              </a:pPr>
              <a:t>1/1/2004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3777D-45ED-4E50-A4AA-5075D37CE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D1BD-1C72-41AC-9369-2B08911D4C38}" type="datetimeFigureOut">
              <a:rPr lang="en-US"/>
              <a:pPr>
                <a:defRPr/>
              </a:pPr>
              <a:t>1/1/2004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A4084-EFCB-4AE3-81E6-285951D2E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BC743-30BA-448B-96F0-CFE415234D7E}" type="datetimeFigureOut">
              <a:rPr lang="en-US"/>
              <a:pPr>
                <a:defRPr/>
              </a:pPr>
              <a:t>1/1/2004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E5AC4-1304-4E75-9245-4319159BE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089E5-2A77-466F-AFD6-98DF3F0AA648}" type="datetimeFigureOut">
              <a:rPr lang="en-US"/>
              <a:pPr>
                <a:defRPr/>
              </a:pPr>
              <a:t>1/1/2004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467E-ECE5-401E-B105-964BD670F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CD2D5-A202-4AB6-8BC5-D9115DFC393F}" type="datetimeFigureOut">
              <a:rPr lang="en-US"/>
              <a:pPr>
                <a:defRPr/>
              </a:pPr>
              <a:t>1/1/2004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3BFE7-6709-4422-B981-2DB71CAA4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86196-C751-4701-9774-1E575BDE30F1}" type="datetimeFigureOut">
              <a:rPr lang="en-US"/>
              <a:pPr>
                <a:defRPr/>
              </a:pPr>
              <a:t>1/1/2004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27B2D-6D50-42A1-8E4E-AE74FCD68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ED608-A49E-47F9-A7E8-FF3A08B5E7D4}" type="datetimeFigureOut">
              <a:rPr lang="en-US"/>
              <a:pPr>
                <a:defRPr/>
              </a:pPr>
              <a:t>1/1/2004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E8054-CEE6-4F21-AF0D-ED5F9AE04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08E996-BA9C-4821-94EB-7FF8A9D4CE50}" type="datetimeFigureOut">
              <a:rPr lang="en-US"/>
              <a:pPr>
                <a:defRPr/>
              </a:pPr>
              <a:t>1/1/2004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9D2914-FBEF-4D61-8770-0DC446373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Users\Алексей\Downloads\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609600" y="533400"/>
            <a:ext cx="6477000" cy="53340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  <p:sp>
        <p:nvSpPr>
          <p:cNvPr id="13315" name="TextBox 14"/>
          <p:cNvSpPr txBox="1">
            <a:spLocks noChangeArrowheads="1"/>
          </p:cNvSpPr>
          <p:nvPr/>
        </p:nvSpPr>
        <p:spPr bwMode="auto">
          <a:xfrm>
            <a:off x="2438400" y="1295400"/>
            <a:ext cx="42672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муниципальное бюджетное дошкольное образовательное учреждение </a:t>
            </a:r>
            <a:endParaRPr lang="ru-RU" sz="1400">
              <a:latin typeface="Calibri" pitchFamily="34" charset="0"/>
            </a:endParaRPr>
          </a:p>
          <a:p>
            <a:pPr algn="ctr"/>
            <a:r>
              <a:rPr lang="ru-RU" sz="1400" b="1">
                <a:latin typeface="Calibri" pitchFamily="34" charset="0"/>
              </a:rPr>
              <a:t>города Иркутска детский сад № 188</a:t>
            </a:r>
            <a:endParaRPr lang="ru-RU" sz="1400">
              <a:latin typeface="Calibri" pitchFamily="34" charset="0"/>
            </a:endParaRPr>
          </a:p>
          <a:p>
            <a:endParaRPr lang="ru-RU" sz="1000">
              <a:latin typeface="Calibri" pitchFamily="34" charset="0"/>
            </a:endParaRPr>
          </a:p>
        </p:txBody>
      </p:sp>
      <p:sp>
        <p:nvSpPr>
          <p:cNvPr id="13316" name="TextBox 18"/>
          <p:cNvSpPr txBox="1">
            <a:spLocks noChangeArrowheads="1"/>
          </p:cNvSpPr>
          <p:nvPr/>
        </p:nvSpPr>
        <p:spPr bwMode="auto">
          <a:xfrm>
            <a:off x="4495800" y="4191000"/>
            <a:ext cx="21336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Calibri" pitchFamily="34" charset="0"/>
              </a:rPr>
              <a:t>Воспитатели :</a:t>
            </a:r>
          </a:p>
          <a:p>
            <a:pPr algn="ctr"/>
            <a:r>
              <a:rPr lang="ru-RU" sz="1200" b="1">
                <a:latin typeface="Calibri" pitchFamily="34" charset="0"/>
              </a:rPr>
              <a:t> В.К.К._</a:t>
            </a:r>
          </a:p>
          <a:p>
            <a:pPr algn="ctr"/>
            <a:r>
              <a:rPr lang="ru-RU" sz="1400" b="1">
                <a:latin typeface="Calibri" pitchFamily="34" charset="0"/>
              </a:rPr>
              <a:t>Тычинина Н.А. </a:t>
            </a:r>
          </a:p>
          <a:p>
            <a:pPr algn="ctr"/>
            <a:r>
              <a:rPr lang="ru-RU" sz="1400" b="1">
                <a:latin typeface="Calibri" pitchFamily="34" charset="0"/>
              </a:rPr>
              <a:t>Будаева В.А</a:t>
            </a:r>
            <a:r>
              <a:rPr lang="ru-RU" sz="1400">
                <a:latin typeface="Calibri" pitchFamily="34" charset="0"/>
              </a:rPr>
              <a:t>.</a:t>
            </a: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 flipH="1">
            <a:off x="1371600" y="2133600"/>
            <a:ext cx="533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b="1">
                <a:ea typeface="Calibri" pitchFamily="34" charset="0"/>
                <a:cs typeface="Times New Roman" pitchFamily="18" charset="0"/>
              </a:rPr>
              <a:t>Театральное искусство как форма развития познавательной активности дошкольников.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Алексей\Downloads\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ая выноска 2"/>
          <p:cNvSpPr/>
          <p:nvPr/>
        </p:nvSpPr>
        <p:spPr>
          <a:xfrm>
            <a:off x="5791200" y="1600200"/>
            <a:ext cx="3124200" cy="2057400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5486400" y="3810000"/>
            <a:ext cx="3352800" cy="2286000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2" name="Picture 4" descr="C:\Users\Алексей\Desktop\группа капелька 2018-1019\для Натал Александровны\праздн овощей\DSC032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8100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 descr="C:\Users\Алексей\Desktop\группа капелька 2018-1019\для Натал Александровны\праздн овощей\DSC032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828800"/>
            <a:ext cx="313055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Горизонтальный свиток 7"/>
          <p:cNvSpPr/>
          <p:nvPr/>
        </p:nvSpPr>
        <p:spPr>
          <a:xfrm>
            <a:off x="228600" y="0"/>
            <a:ext cx="8610600" cy="18288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Опыт работы показывает, что развитие театральной деятельности в дошкольных учреждениях и накопления эмоционально чувствительного опыта у детей - длительная работа , которая требует участие родителей. Важно участие родителей в тематических вечерах, в которых родители и дети являются равноправными участниками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Содержимое 3" descr="H:\для Натал Александровны\праздн овощей\DSC03248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91000" y="228600"/>
            <a:ext cx="4800600" cy="3733800"/>
          </a:xfrm>
        </p:spPr>
      </p:pic>
      <p:pic>
        <p:nvPicPr>
          <p:cNvPr id="24578" name="Рисунок 4" descr="H:\для Натал Александровны\праздн овощей\DSC032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276600"/>
            <a:ext cx="4494213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Волна 5"/>
          <p:cNvSpPr/>
          <p:nvPr/>
        </p:nvSpPr>
        <p:spPr>
          <a:xfrm>
            <a:off x="533400" y="381000"/>
            <a:ext cx="3657600" cy="2362200"/>
          </a:xfrm>
          <a:prstGeom prst="wav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7030A0"/>
                </a:solidFill>
              </a:rPr>
              <a:t>«Осенняя ярмарка»</a:t>
            </a:r>
          </a:p>
        </p:txBody>
      </p:sp>
      <p:pic>
        <p:nvPicPr>
          <p:cNvPr id="24580" name="Рисунок 6" descr="http://sadik-svetlyach.ucoz.ru/novocti/novyj_risun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81000"/>
            <a:ext cx="36496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22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D:\работа дс 188\DSC0778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381000"/>
            <a:ext cx="5080000" cy="3810000"/>
          </a:xfrm>
        </p:spPr>
      </p:pic>
      <p:pic>
        <p:nvPicPr>
          <p:cNvPr id="25602" name="Рисунок 4" descr="D:\работа дс 188\DSC078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200400"/>
            <a:ext cx="426402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Горизонтальный свиток 5"/>
          <p:cNvSpPr/>
          <p:nvPr/>
        </p:nvSpPr>
        <p:spPr>
          <a:xfrm>
            <a:off x="5410200" y="0"/>
            <a:ext cx="3429000" cy="31242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спортивное развлечения «Путешествие по железной дороге»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 descr="H:\для Натал Александровны\день матери\DSC032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4724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2" descr="H:\для Натал Александровны\день матери\IMG-33875111655bac65bf3f39953f7dd8e4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429000"/>
            <a:ext cx="4264025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4" descr="http://kak2z.ru/my_img/img/2015/11/29/949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28600"/>
            <a:ext cx="4343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81000" y="228600"/>
            <a:ext cx="70104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Здравствуй, праздник новогодний, 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Праздник ёлки и зимы! 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Всех друзей своих сегодня 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Позовём на ёлку мы.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«Встреча с дедом морозом»</a:t>
            </a:r>
          </a:p>
        </p:txBody>
      </p:sp>
      <p:pic>
        <p:nvPicPr>
          <p:cNvPr id="27650" name="Рисунок 3" descr="H:\для Натал Александровны\новый год\DSC036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76400"/>
            <a:ext cx="42640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4" descr="F:\для Натал Александровны\новый год\DSC036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828800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5" descr="F:\для Натал Александровны\новый год\DSC036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733800"/>
            <a:ext cx="3962400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6" descr="F:\для Натал Александровны\новый год\DSC036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4876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28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4419600" cy="914400"/>
          </a:xfrm>
        </p:spPr>
        <p:txBody>
          <a:bodyPr/>
          <a:lstStyle/>
          <a:p>
            <a:pPr eaLnBrk="1" hangingPunct="1"/>
            <a:r>
              <a:rPr lang="ru-RU" sz="1800" smtClean="0"/>
              <a:t>«Путешествие в космическое пространство»</a:t>
            </a:r>
          </a:p>
        </p:txBody>
      </p:sp>
      <p:pic>
        <p:nvPicPr>
          <p:cNvPr id="28674" name="Содержимое 3" descr="D:\фото 188сад\DSC0828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781800" y="3200400"/>
            <a:ext cx="2133600" cy="1828800"/>
          </a:xfrm>
        </p:spPr>
      </p:pic>
      <p:pic>
        <p:nvPicPr>
          <p:cNvPr id="28675" name="Рисунок 4" descr="D:\фото 188сад\DSC082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352800"/>
            <a:ext cx="3810000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5" descr="D:\фото 188сад\DSC082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191000"/>
            <a:ext cx="26670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7" descr="D:\фото 188сад\DSC0826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990600"/>
            <a:ext cx="33369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Содержимое 3" descr="D:\фото 188сад\DSC08275.JPG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304800"/>
            <a:ext cx="28956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058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Мастер класс - </a:t>
            </a:r>
            <a:r>
              <a:rPr lang="ru-RU" sz="2400" dirty="0" smtClean="0"/>
              <a:t>изготавливали  фигурки  пальчикового театра, плоскостного театра </a:t>
            </a:r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dirty="0"/>
          </a:p>
        </p:txBody>
      </p:sp>
      <p:pic>
        <p:nvPicPr>
          <p:cNvPr id="29698" name="Рисунок 2" descr="J:\DCIM\101MSDCF\DSC085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95400"/>
            <a:ext cx="3124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3" descr="J:\DCIM\101MSDCF\DSC085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733800"/>
            <a:ext cx="31781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5" descr="J:\DCIM\101MSDCF\DSC085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219200"/>
            <a:ext cx="433705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6" descr="C:\Users\Алексей\AppData\Local\Microsoft\Windows\Temporary Internet Files\Content.Word\DSC085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4419600"/>
            <a:ext cx="1676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 descr="C:\Users\Алексей\Desktop\IMG-4c22c0d7b4ef1d83dfe1dbe35fc6c924-V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429895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с телефона\Viber Images\IMG-e8f5089cb097a18dce253b8b17d141b4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429000"/>
            <a:ext cx="4253907" cy="3080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4384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 descr="https://ds04.infourok.ru/uploads/ex/008b/00088c0a-e2b1cf8e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Горизонтальный свиток 4"/>
          <p:cNvSpPr/>
          <p:nvPr/>
        </p:nvSpPr>
        <p:spPr>
          <a:xfrm>
            <a:off x="838200" y="609600"/>
            <a:ext cx="6629400" cy="35814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Сказка </a:t>
            </a:r>
            <a:r>
              <a:rPr lang="ru-RU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–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великая духовная культура народа,</a:t>
            </a:r>
          </a:p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которую мы собираем по крохам,</a:t>
            </a:r>
          </a:p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и через сказку раскрывается перед нами тысячелетняя история народа.</a:t>
            </a:r>
          </a:p>
          <a:p>
            <a:pPr algn="ctr" eaLnBrk="0" hangingPunct="0">
              <a:defRPr/>
            </a:pPr>
            <a:endParaRPr lang="ru-RU" b="1" dirty="0">
              <a:solidFill>
                <a:srgbClr val="FF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endParaRPr lang="ru-RU" b="1" dirty="0">
              <a:solidFill>
                <a:srgbClr val="FF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Алексей Николаевич Толстой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ttps://3.bp.blogspot.com/-RM_x4OTS3rI/VOrdcmwrE-I/AAAAAAAAAtQ/M4_GOLGha0E/s1600/SAM_43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86200"/>
            <a:ext cx="32766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Рисунок 2" descr="https://avatars.mds.yandex.net/get-pdb/1863957/45cdad55-f0a3-4771-8b83-d01c98de3254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914400"/>
            <a:ext cx="3052763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3" descr="https://madeheart.com/media/productphoto/527/68245988/1_4_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505200"/>
            <a:ext cx="385762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2200" b="1" smtClean="0"/>
              <a:t/>
            </a:r>
            <a:br>
              <a:rPr lang="ru-RU" sz="2200" b="1" smtClean="0"/>
            </a:br>
            <a:r>
              <a:rPr lang="ru-RU" sz="2200" b="1" smtClean="0"/>
              <a:t/>
            </a:r>
            <a:br>
              <a:rPr lang="ru-RU" sz="2200" b="1" smtClean="0"/>
            </a:br>
            <a:r>
              <a:rPr lang="ru-RU" sz="2200" b="1" smtClean="0"/>
              <a:t/>
            </a:r>
            <a:br>
              <a:rPr lang="ru-RU" sz="2200" b="1" smtClean="0"/>
            </a:br>
            <a:r>
              <a:rPr lang="ru-RU" sz="2200" b="1" smtClean="0"/>
              <a:t/>
            </a:r>
            <a:br>
              <a:rPr lang="ru-RU" sz="2200" b="1" smtClean="0"/>
            </a:br>
            <a:r>
              <a:rPr lang="ru-RU" sz="2200" b="1" smtClean="0"/>
              <a:t/>
            </a:r>
            <a:br>
              <a:rPr lang="ru-RU" sz="2200" b="1" smtClean="0"/>
            </a:br>
            <a:r>
              <a:rPr lang="ru-RU" sz="2200" b="1" smtClean="0"/>
              <a:t/>
            </a:r>
            <a:br>
              <a:rPr lang="ru-RU" sz="2200" b="1" smtClean="0"/>
            </a:br>
            <a:r>
              <a:rPr lang="ru-RU" sz="2200" b="1" smtClean="0"/>
              <a:t/>
            </a:r>
            <a:br>
              <a:rPr lang="ru-RU" sz="2200" b="1" smtClean="0"/>
            </a:br>
            <a:r>
              <a:rPr lang="ru-RU" sz="2200" b="1" smtClean="0"/>
              <a:t/>
            </a:r>
            <a:br>
              <a:rPr lang="ru-RU" sz="2200" b="1" smtClean="0"/>
            </a:br>
            <a:r>
              <a:rPr lang="ru-RU" sz="2200" b="1" smtClean="0">
                <a:solidFill>
                  <a:srgbClr val="C00000"/>
                </a:solidFill>
              </a:rPr>
              <a:t>Перспективы на следующий год </a:t>
            </a:r>
            <a:r>
              <a:rPr lang="ru-RU" sz="4000" smtClean="0">
                <a:solidFill>
                  <a:srgbClr val="C00000"/>
                </a:solidFill>
              </a:rPr>
              <a:t>:</a:t>
            </a:r>
            <a:r>
              <a:rPr lang="ru-RU" sz="4000" smtClean="0"/>
              <a:t/>
            </a:r>
            <a:br>
              <a:rPr lang="ru-RU" sz="4000" smtClean="0"/>
            </a:br>
            <a:r>
              <a:rPr lang="ru-RU" sz="1800" smtClean="0">
                <a:solidFill>
                  <a:srgbClr val="002060"/>
                </a:solidFill>
              </a:rPr>
              <a:t>1. </a:t>
            </a:r>
            <a:r>
              <a:rPr lang="ru-RU" sz="1800" b="1" smtClean="0">
                <a:solidFill>
                  <a:srgbClr val="FF0000"/>
                </a:solidFill>
              </a:rPr>
              <a:t>Продолжить работу по теме:</a:t>
            </a:r>
            <a:r>
              <a:rPr lang="ru-RU" sz="1800" smtClean="0">
                <a:solidFill>
                  <a:srgbClr val="002060"/>
                </a:solidFill>
              </a:rPr>
              <a:t/>
            </a:r>
            <a:br>
              <a:rPr lang="ru-RU" sz="1800" smtClean="0">
                <a:solidFill>
                  <a:srgbClr val="002060"/>
                </a:solidFill>
              </a:rPr>
            </a:br>
            <a:r>
              <a:rPr lang="ru-RU" sz="1800" smtClean="0">
                <a:solidFill>
                  <a:srgbClr val="002060"/>
                </a:solidFill>
              </a:rPr>
              <a:t> </a:t>
            </a:r>
            <a:br>
              <a:rPr lang="ru-RU" sz="1800" smtClean="0">
                <a:solidFill>
                  <a:srgbClr val="002060"/>
                </a:solidFill>
              </a:rPr>
            </a:br>
            <a:r>
              <a:rPr lang="ru-RU" sz="1800" b="1" smtClean="0"/>
              <a:t>Театральное искусство как форма развития познавательной активности дошкольников.</a:t>
            </a:r>
            <a:r>
              <a:rPr lang="ru-RU" smtClean="0"/>
              <a:t> </a:t>
            </a:r>
            <a:r>
              <a:rPr lang="ru-RU" sz="1800" smtClean="0">
                <a:solidFill>
                  <a:srgbClr val="002060"/>
                </a:solidFill>
              </a:rPr>
              <a:t>(старший  дошкольный возраст)</a:t>
            </a:r>
            <a:br>
              <a:rPr lang="ru-RU" sz="1800" smtClean="0">
                <a:solidFill>
                  <a:srgbClr val="002060"/>
                </a:solidFill>
              </a:rPr>
            </a:br>
            <a:r>
              <a:rPr lang="ru-RU" sz="1800" smtClean="0">
                <a:solidFill>
                  <a:srgbClr val="002060"/>
                </a:solidFill>
              </a:rPr>
              <a:t>2. Продолжить работу по разработке новых игр и игровых упражнений,  сценариев сказок по данной теме;</a:t>
            </a:r>
            <a:br>
              <a:rPr lang="ru-RU" sz="1800" smtClean="0">
                <a:solidFill>
                  <a:srgbClr val="002060"/>
                </a:solidFill>
              </a:rPr>
            </a:br>
            <a:r>
              <a:rPr lang="ru-RU" sz="1800" smtClean="0">
                <a:solidFill>
                  <a:srgbClr val="002060"/>
                </a:solidFill>
              </a:rPr>
              <a:t>3. Повышение  своего теоретического  уровня, профессионального мастерства и компетентности. Изучить новинки методической литературы .</a:t>
            </a:r>
            <a:br>
              <a:rPr lang="ru-RU" sz="1800" smtClean="0">
                <a:solidFill>
                  <a:srgbClr val="002060"/>
                </a:solidFill>
              </a:rPr>
            </a:br>
            <a:r>
              <a:rPr lang="ru-RU" sz="1800" smtClean="0">
                <a:solidFill>
                  <a:srgbClr val="002060"/>
                </a:solidFill>
              </a:rPr>
              <a:t>4. Создать картотеку мнемотехники по обучению рассказыванию для родителей . </a:t>
            </a:r>
            <a:br>
              <a:rPr lang="ru-RU" sz="1800" smtClean="0">
                <a:solidFill>
                  <a:srgbClr val="002060"/>
                </a:solidFill>
              </a:rPr>
            </a:br>
            <a:r>
              <a:rPr lang="ru-RU" sz="1800" smtClean="0">
                <a:solidFill>
                  <a:srgbClr val="002060"/>
                </a:solidFill>
              </a:rPr>
              <a:t/>
            </a:r>
            <a:br>
              <a:rPr lang="ru-RU" sz="1800" smtClean="0">
                <a:solidFill>
                  <a:srgbClr val="002060"/>
                </a:solidFill>
              </a:rPr>
            </a:br>
            <a:endParaRPr lang="ru-RU" sz="180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8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447800"/>
            <a:ext cx="4038600" cy="3028950"/>
          </a:xfrm>
        </p:spPr>
      </p:pic>
      <p:pic>
        <p:nvPicPr>
          <p:cNvPr id="8" name="Содержимое 7" descr="C:\Users\Алексей\Downloads\DSCN3382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3505200"/>
            <a:ext cx="4038600" cy="3027187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2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2" descr="https://www.stihi.ru/pics/2015/04/07/111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3820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Вертикальный свиток 3"/>
          <p:cNvSpPr/>
          <p:nvPr/>
        </p:nvSpPr>
        <p:spPr>
          <a:xfrm>
            <a:off x="4495800" y="457200"/>
            <a:ext cx="4191000" cy="3581400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за внимание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1219200" y="152400"/>
            <a:ext cx="6629400" cy="149066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Пополнение  предметно развивающей среды  </a:t>
            </a:r>
          </a:p>
        </p:txBody>
      </p:sp>
      <p:pic>
        <p:nvPicPr>
          <p:cNvPr id="4" name="Рисунок 3" descr="D:\фото 188сад\DSC081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600200"/>
            <a:ext cx="2895600" cy="3962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J:\DCIM\101MSDCF\DSC084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191000"/>
            <a:ext cx="27432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J:\DCIM\101MSDCF\DSC084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343400"/>
            <a:ext cx="2264673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J:\DCIM\101MSDCF\DSC0847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828800"/>
            <a:ext cx="2286000" cy="2000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J:\DCIM\101MSDCF\DSC0848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1752600"/>
            <a:ext cx="198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/>
          <a:lstStyle/>
          <a:p>
            <a:pPr eaLnBrk="1" hangingPunct="1"/>
            <a:r>
              <a:rPr lang="ru-RU" sz="2000" smtClean="0"/>
              <a:t>Изготовили различные виды театров, дидактические игры, оформили подборку иллюстрированных книг из серии «Русские народные сказки», сделали подборку игр - драматизаций, народных игр со словами, подвижных игр со словами, также подобрали занимательный материал, направленный на развитие речи детей, на логическое и эмоциональное развитие</a:t>
            </a:r>
          </a:p>
        </p:txBody>
      </p:sp>
      <p:pic>
        <p:nvPicPr>
          <p:cNvPr id="16386" name="Рисунок 3" descr="J:\DCIM\101MSDCF\DSC084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743200"/>
            <a:ext cx="39624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При рассматривании иллюстраций, дети находят в книгах отражение своих избирательных интересов</a:t>
            </a:r>
          </a:p>
        </p:txBody>
      </p:sp>
      <p:sp>
        <p:nvSpPr>
          <p:cNvPr id="17410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1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2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3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/>
              <a:t>Оборудовали в группе центр театрализованной деятельности: оформили театрализованный уголок, где сосредоточен весь наработанный материал, а также ширмы для показа кукольного, теневого театров, кроме этого имеются  мини-костюмерная и </a:t>
            </a:r>
            <a:r>
              <a:rPr lang="ru-RU" sz="1800" dirty="0" err="1" smtClean="0"/>
              <a:t>мини-гримёрная</a:t>
            </a:r>
            <a:endParaRPr lang="ru-RU" sz="1800" dirty="0"/>
          </a:p>
        </p:txBody>
      </p:sp>
      <p:sp>
        <p:nvSpPr>
          <p:cNvPr id="1843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" name="Содержимое 4" descr="D:\дсад 148-185\фото детский сад\DSC06327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524000"/>
            <a:ext cx="3570316" cy="2572789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smtClean="0"/>
              <a:t>Театр, в который мы играем с детьми, помогает детям узнать самих себя, заявить о себе</a:t>
            </a:r>
          </a:p>
        </p:txBody>
      </p:sp>
      <p:pic>
        <p:nvPicPr>
          <p:cNvPr id="5" name="Содержимое 5" descr="C:\Users\Алексей\Desktop\Новая папка (2)\SDC1278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295400"/>
            <a:ext cx="3911138" cy="2934393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Содержимое 3" descr="C:\Users\Алексей\Desktop\Новая папка (2)\SDC12778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1219200"/>
            <a:ext cx="3686695" cy="2818015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Алексей\AppData\Local\Temp\Rar$DI01.750\IMG-ede68c1db6e67ccbf88898f9a83a28c7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419600"/>
            <a:ext cx="2667000" cy="2150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38862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Алексей\Desktop\Новая папка (2)\SDC127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81000"/>
            <a:ext cx="38862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482" name="Picture 2" descr="C:\Users\Алексей\Downloads\DSC03655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971800"/>
            <a:ext cx="52593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10" descr="J:\DCIM\101MSDCF\DSC084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57200"/>
            <a:ext cx="3962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:\DCIM\101MSDCF\DSC084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838200"/>
            <a:ext cx="33528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J:\DCIM\101MSDCF\DSC084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886200"/>
            <a:ext cx="3429000" cy="251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262</Words>
  <PresentationFormat>Экран (4:3)</PresentationFormat>
  <Paragraphs>28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Слайд 1</vt:lpstr>
      <vt:lpstr>Слайд 2</vt:lpstr>
      <vt:lpstr>Слайд 3</vt:lpstr>
      <vt:lpstr>Изготовили различные виды театров, дидактические игры, оформили подборку иллюстрированных книг из серии «Русские народные сказки», сделали подборку игр - драматизаций, народных игр со словами, подвижных игр со словами, также подобрали занимательный материал, направленный на развитие речи детей, на логическое и эмоциональное развитие</vt:lpstr>
      <vt:lpstr>При рассматривании иллюстраций, дети находят в книгах отражение своих избирательных интересов</vt:lpstr>
      <vt:lpstr>Оборудовали в группе центр театрализованной деятельности: оформили театрализованный уголок, где сосредоточен весь наработанный материал, а также ширмы для показа кукольного, теневого театров, кроме этого имеются  мини-костюмерная и мини-гримёрная</vt:lpstr>
      <vt:lpstr>Театр, в который мы играем с детьми, помогает детям узнать самих себя, заявить о себе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«Путешествие в космическое пространство»</vt:lpstr>
      <vt:lpstr>  Мастер класс - изготавливали  фигурки  пальчикового театра, плоскостного театра    </vt:lpstr>
      <vt:lpstr>Слайд 18</vt:lpstr>
      <vt:lpstr>Слайд 19</vt:lpstr>
      <vt:lpstr>Слайд 20</vt:lpstr>
      <vt:lpstr>        Перспективы на следующий год : 1. Продолжить работу по теме:   Театральное искусство как форма развития познавательной активности дошкольников. (старший  дошкольный возраст) 2. Продолжить работу по разработке новых игр и игровых упражнений,  сценариев сказок по данной теме; 3. Повышение  своего теоретического  уровня, профессионального мастерства и компетентности. Изучить новинки методической литературы . 4. Создать картотеку мнемотехники по обучению рассказыванию для родителей .   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Nadia</cp:lastModifiedBy>
  <cp:revision>49</cp:revision>
  <dcterms:created xsi:type="dcterms:W3CDTF">2019-05-03T06:14:13Z</dcterms:created>
  <dcterms:modified xsi:type="dcterms:W3CDTF">2003-12-31T15:45:45Z</dcterms:modified>
</cp:coreProperties>
</file>