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7" r:id="rId2"/>
    <p:sldId id="328" r:id="rId3"/>
    <p:sldId id="335" r:id="rId4"/>
    <p:sldId id="329" r:id="rId5"/>
    <p:sldId id="330" r:id="rId6"/>
    <p:sldId id="339" r:id="rId7"/>
    <p:sldId id="338" r:id="rId8"/>
    <p:sldId id="336" r:id="rId9"/>
    <p:sldId id="337" r:id="rId10"/>
    <p:sldId id="341" r:id="rId11"/>
    <p:sldId id="327" r:id="rId12"/>
    <p:sldId id="340" r:id="rId13"/>
    <p:sldId id="334" r:id="rId14"/>
    <p:sldId id="331" r:id="rId15"/>
    <p:sldId id="332" r:id="rId16"/>
    <p:sldId id="333" r:id="rId17"/>
    <p:sldId id="302" r:id="rId18"/>
    <p:sldId id="303" r:id="rId19"/>
    <p:sldId id="32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1" d="100"/>
          <a:sy n="71" d="100"/>
        </p:scale>
        <p:origin x="34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FAB2D-525F-45F5-BBEA-9BEC77C3F826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1C1B3B6-52F6-447F-9B8F-17EF8C39B382}">
      <dgm:prSet/>
      <dgm:spPr/>
      <dgm:t>
        <a:bodyPr/>
        <a:lstStyle/>
        <a:p>
          <a:pPr rtl="0"/>
          <a:r>
            <a:rPr lang="ru-RU" b="1" i="0" dirty="0" smtClean="0">
              <a:solidFill>
                <a:srgbClr val="C00000"/>
              </a:solidFill>
              <a:latin typeface="+mj-lt"/>
            </a:rPr>
            <a:t>Задачи:</a:t>
          </a:r>
          <a:endParaRPr lang="ru-RU" dirty="0">
            <a:solidFill>
              <a:srgbClr val="C00000"/>
            </a:solidFill>
            <a:latin typeface="+mj-lt"/>
          </a:endParaRPr>
        </a:p>
      </dgm:t>
    </dgm:pt>
    <dgm:pt modelId="{5D849B84-80F0-46C5-B065-4C785FFC0E91}" type="parTrans" cxnId="{8150A862-04C2-4C60-A922-88D3CCA923A4}">
      <dgm:prSet/>
      <dgm:spPr/>
      <dgm:t>
        <a:bodyPr/>
        <a:lstStyle/>
        <a:p>
          <a:endParaRPr lang="ru-RU"/>
        </a:p>
      </dgm:t>
    </dgm:pt>
    <dgm:pt modelId="{1C7F6D07-F1ED-4CAA-B179-87B276CF8C54}" type="sibTrans" cxnId="{8150A862-04C2-4C60-A922-88D3CCA923A4}">
      <dgm:prSet/>
      <dgm:spPr/>
      <dgm:t>
        <a:bodyPr/>
        <a:lstStyle/>
        <a:p>
          <a:endParaRPr lang="ru-RU"/>
        </a:p>
      </dgm:t>
    </dgm:pt>
    <dgm:pt modelId="{47B35DDB-0DF3-4683-B40B-BF23DA4F32DB}" type="pres">
      <dgm:prSet presAssocID="{D43FAB2D-525F-45F5-BBEA-9BEC77C3F82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A05A99-7C21-476B-A6A7-022CE6484348}" type="pres">
      <dgm:prSet presAssocID="{C1C1B3B6-52F6-447F-9B8F-17EF8C39B382}" presName="circle1" presStyleLbl="node1" presStyleIdx="0" presStyleCnt="1"/>
      <dgm:spPr/>
    </dgm:pt>
    <dgm:pt modelId="{9102435E-3586-4310-851B-B7FBA5AF474A}" type="pres">
      <dgm:prSet presAssocID="{C1C1B3B6-52F6-447F-9B8F-17EF8C39B382}" presName="space" presStyleCnt="0"/>
      <dgm:spPr/>
    </dgm:pt>
    <dgm:pt modelId="{54A08267-1312-4A2B-AF91-2093FD5A3136}" type="pres">
      <dgm:prSet presAssocID="{C1C1B3B6-52F6-447F-9B8F-17EF8C39B382}" presName="rect1" presStyleLbl="alignAcc1" presStyleIdx="0" presStyleCnt="1"/>
      <dgm:spPr/>
      <dgm:t>
        <a:bodyPr/>
        <a:lstStyle/>
        <a:p>
          <a:endParaRPr lang="ru-RU"/>
        </a:p>
      </dgm:t>
    </dgm:pt>
    <dgm:pt modelId="{21E27A2C-0822-4D10-B4FD-A99E1C0E3303}" type="pres">
      <dgm:prSet presAssocID="{C1C1B3B6-52F6-447F-9B8F-17EF8C39B38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1A51E-6538-4118-9076-C51D4F610BFA}" type="presOf" srcId="{D43FAB2D-525F-45F5-BBEA-9BEC77C3F826}" destId="{47B35DDB-0DF3-4683-B40B-BF23DA4F32DB}" srcOrd="0" destOrd="0" presId="urn:microsoft.com/office/officeart/2005/8/layout/target3"/>
    <dgm:cxn modelId="{8150A862-04C2-4C60-A922-88D3CCA923A4}" srcId="{D43FAB2D-525F-45F5-BBEA-9BEC77C3F826}" destId="{C1C1B3B6-52F6-447F-9B8F-17EF8C39B382}" srcOrd="0" destOrd="0" parTransId="{5D849B84-80F0-46C5-B065-4C785FFC0E91}" sibTransId="{1C7F6D07-F1ED-4CAA-B179-87B276CF8C54}"/>
    <dgm:cxn modelId="{2A0ACAFF-B3BA-4C55-8171-A3C68F6C4448}" type="presOf" srcId="{C1C1B3B6-52F6-447F-9B8F-17EF8C39B382}" destId="{21E27A2C-0822-4D10-B4FD-A99E1C0E3303}" srcOrd="1" destOrd="0" presId="urn:microsoft.com/office/officeart/2005/8/layout/target3"/>
    <dgm:cxn modelId="{101A464E-7997-4252-BB18-4525258C3DFB}" type="presOf" srcId="{C1C1B3B6-52F6-447F-9B8F-17EF8C39B382}" destId="{54A08267-1312-4A2B-AF91-2093FD5A3136}" srcOrd="0" destOrd="0" presId="urn:microsoft.com/office/officeart/2005/8/layout/target3"/>
    <dgm:cxn modelId="{19CE1D1E-3D27-4BB0-ACB6-45D889F84D7C}" type="presParOf" srcId="{47B35DDB-0DF3-4683-B40B-BF23DA4F32DB}" destId="{C6A05A99-7C21-476B-A6A7-022CE6484348}" srcOrd="0" destOrd="0" presId="urn:microsoft.com/office/officeart/2005/8/layout/target3"/>
    <dgm:cxn modelId="{CA384CDD-AEAE-4829-A2BC-6B545AB9FE95}" type="presParOf" srcId="{47B35DDB-0DF3-4683-B40B-BF23DA4F32DB}" destId="{9102435E-3586-4310-851B-B7FBA5AF474A}" srcOrd="1" destOrd="0" presId="urn:microsoft.com/office/officeart/2005/8/layout/target3"/>
    <dgm:cxn modelId="{7CA3D458-C632-47D0-A218-F32A2D7AB676}" type="presParOf" srcId="{47B35DDB-0DF3-4683-B40B-BF23DA4F32DB}" destId="{54A08267-1312-4A2B-AF91-2093FD5A3136}" srcOrd="2" destOrd="0" presId="urn:microsoft.com/office/officeart/2005/8/layout/target3"/>
    <dgm:cxn modelId="{8C0C4FB6-6AEB-49C4-BAB0-F28B60B4F2D8}" type="presParOf" srcId="{47B35DDB-0DF3-4683-B40B-BF23DA4F32DB}" destId="{21E27A2C-0822-4D10-B4FD-A99E1C0E330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96E13-0E12-49CB-B1DD-B211C5DA1F6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D705AD-234D-481A-9270-5469F3463DF8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Основные направления взаимодействия с родителями</a:t>
          </a:r>
          <a:endParaRPr lang="ru-RU" b="1" dirty="0">
            <a:solidFill>
              <a:srgbClr val="C00000"/>
            </a:solidFill>
          </a:endParaRPr>
        </a:p>
      </dgm:t>
    </dgm:pt>
    <dgm:pt modelId="{B42570DC-564E-4C27-A142-9B6EEE373714}" type="parTrans" cxnId="{526A43BC-8A5A-484F-930F-10716C9C3F19}">
      <dgm:prSet/>
      <dgm:spPr/>
      <dgm:t>
        <a:bodyPr/>
        <a:lstStyle/>
        <a:p>
          <a:endParaRPr lang="ru-RU"/>
        </a:p>
      </dgm:t>
    </dgm:pt>
    <dgm:pt modelId="{C2E1C321-F23C-489B-970E-030EAEF128F3}" type="sibTrans" cxnId="{526A43BC-8A5A-484F-930F-10716C9C3F19}">
      <dgm:prSet/>
      <dgm:spPr/>
      <dgm:t>
        <a:bodyPr/>
        <a:lstStyle/>
        <a:p>
          <a:endParaRPr lang="ru-RU"/>
        </a:p>
      </dgm:t>
    </dgm:pt>
    <dgm:pt modelId="{976CFF60-E421-407B-B6FC-7E632B0FF4A7}" type="pres">
      <dgm:prSet presAssocID="{A1596E13-0E12-49CB-B1DD-B211C5DA1F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AD2B76-F823-4A2D-B6CB-A75AFE220807}" type="pres">
      <dgm:prSet presAssocID="{73D705AD-234D-481A-9270-5469F3463DF8}" presName="circle1" presStyleLbl="node1" presStyleIdx="0" presStyleCn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  <dgm:pt modelId="{579B7653-4C7E-425F-B650-08D489A1DE53}" type="pres">
      <dgm:prSet presAssocID="{73D705AD-234D-481A-9270-5469F3463DF8}" presName="space" presStyleCnt="0"/>
      <dgm:spPr/>
    </dgm:pt>
    <dgm:pt modelId="{7506CD1C-B130-4DE1-B249-C3D5C3E19908}" type="pres">
      <dgm:prSet presAssocID="{73D705AD-234D-481A-9270-5469F3463DF8}" presName="rect1" presStyleLbl="alignAcc1" presStyleIdx="0" presStyleCnt="1"/>
      <dgm:spPr/>
      <dgm:t>
        <a:bodyPr/>
        <a:lstStyle/>
        <a:p>
          <a:endParaRPr lang="ru-RU"/>
        </a:p>
      </dgm:t>
    </dgm:pt>
    <dgm:pt modelId="{06017376-D6BF-4AB4-B42E-CE82A70CA40F}" type="pres">
      <dgm:prSet presAssocID="{73D705AD-234D-481A-9270-5469F3463DF8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03E04-D455-4A3C-8BFD-6F87FCA19E7B}" type="presOf" srcId="{A1596E13-0E12-49CB-B1DD-B211C5DA1F6B}" destId="{976CFF60-E421-407B-B6FC-7E632B0FF4A7}" srcOrd="0" destOrd="0" presId="urn:microsoft.com/office/officeart/2005/8/layout/target3"/>
    <dgm:cxn modelId="{6633A9B2-64E7-4F78-9379-86E6196F37C0}" type="presOf" srcId="{73D705AD-234D-481A-9270-5469F3463DF8}" destId="{7506CD1C-B130-4DE1-B249-C3D5C3E19908}" srcOrd="0" destOrd="0" presId="urn:microsoft.com/office/officeart/2005/8/layout/target3"/>
    <dgm:cxn modelId="{0C90C831-5D8C-49D5-9AA9-20828B48A4ED}" type="presOf" srcId="{73D705AD-234D-481A-9270-5469F3463DF8}" destId="{06017376-D6BF-4AB4-B42E-CE82A70CA40F}" srcOrd="1" destOrd="0" presId="urn:microsoft.com/office/officeart/2005/8/layout/target3"/>
    <dgm:cxn modelId="{526A43BC-8A5A-484F-930F-10716C9C3F19}" srcId="{A1596E13-0E12-49CB-B1DD-B211C5DA1F6B}" destId="{73D705AD-234D-481A-9270-5469F3463DF8}" srcOrd="0" destOrd="0" parTransId="{B42570DC-564E-4C27-A142-9B6EEE373714}" sibTransId="{C2E1C321-F23C-489B-970E-030EAEF128F3}"/>
    <dgm:cxn modelId="{9367D22C-0453-47E9-BFAA-3C1F9A90D709}" type="presParOf" srcId="{976CFF60-E421-407B-B6FC-7E632B0FF4A7}" destId="{CFAD2B76-F823-4A2D-B6CB-A75AFE220807}" srcOrd="0" destOrd="0" presId="urn:microsoft.com/office/officeart/2005/8/layout/target3"/>
    <dgm:cxn modelId="{943B8F2A-05E3-4704-8900-7ED067D08DAA}" type="presParOf" srcId="{976CFF60-E421-407B-B6FC-7E632B0FF4A7}" destId="{579B7653-4C7E-425F-B650-08D489A1DE53}" srcOrd="1" destOrd="0" presId="urn:microsoft.com/office/officeart/2005/8/layout/target3"/>
    <dgm:cxn modelId="{A1F8258F-3C75-4E26-91F3-716DFAB2241D}" type="presParOf" srcId="{976CFF60-E421-407B-B6FC-7E632B0FF4A7}" destId="{7506CD1C-B130-4DE1-B249-C3D5C3E19908}" srcOrd="2" destOrd="0" presId="urn:microsoft.com/office/officeart/2005/8/layout/target3"/>
    <dgm:cxn modelId="{5F47FEC3-552C-482E-8EFC-76F076541FB1}" type="presParOf" srcId="{976CFF60-E421-407B-B6FC-7E632B0FF4A7}" destId="{06017376-D6BF-4AB4-B42E-CE82A70CA40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05A99-7C21-476B-A6A7-022CE6484348}">
      <dsp:nvSpPr>
        <dsp:cNvPr id="0" name=""/>
        <dsp:cNvSpPr/>
      </dsp:nvSpPr>
      <dsp:spPr>
        <a:xfrm>
          <a:off x="0" y="0"/>
          <a:ext cx="816043" cy="8160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A08267-1312-4A2B-AF91-2093FD5A3136}">
      <dsp:nvSpPr>
        <dsp:cNvPr id="0" name=""/>
        <dsp:cNvSpPr/>
      </dsp:nvSpPr>
      <dsp:spPr>
        <a:xfrm>
          <a:off x="408021" y="0"/>
          <a:ext cx="5152356" cy="8160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i="0" kern="1200" dirty="0" smtClean="0">
              <a:solidFill>
                <a:srgbClr val="C00000"/>
              </a:solidFill>
              <a:latin typeface="+mj-lt"/>
            </a:rPr>
            <a:t>Задачи:</a:t>
          </a:r>
          <a:endParaRPr lang="ru-RU" sz="3700" kern="1200" dirty="0">
            <a:solidFill>
              <a:srgbClr val="C00000"/>
            </a:solidFill>
            <a:latin typeface="+mj-lt"/>
          </a:endParaRPr>
        </a:p>
      </dsp:txBody>
      <dsp:txXfrm>
        <a:off x="408021" y="0"/>
        <a:ext cx="5152356" cy="816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D2B76-F823-4A2D-B6CB-A75AFE220807}">
      <dsp:nvSpPr>
        <dsp:cNvPr id="0" name=""/>
        <dsp:cNvSpPr/>
      </dsp:nvSpPr>
      <dsp:spPr>
        <a:xfrm>
          <a:off x="0" y="0"/>
          <a:ext cx="1224136" cy="12241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/>
        </a:solidFill>
        <a:ln w="19050" cap="rnd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7506CD1C-B130-4DE1-B249-C3D5C3E19908}">
      <dsp:nvSpPr>
        <dsp:cNvPr id="0" name=""/>
        <dsp:cNvSpPr/>
      </dsp:nvSpPr>
      <dsp:spPr>
        <a:xfrm>
          <a:off x="612067" y="0"/>
          <a:ext cx="6196173" cy="12241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C00000"/>
              </a:solidFill>
            </a:rPr>
            <a:t>Основные направления взаимодействия с родителями</a:t>
          </a:r>
          <a:endParaRPr lang="ru-RU" sz="2900" b="1" kern="1200" dirty="0">
            <a:solidFill>
              <a:srgbClr val="C00000"/>
            </a:solidFill>
          </a:endParaRPr>
        </a:p>
      </dsp:txBody>
      <dsp:txXfrm>
        <a:off x="612067" y="0"/>
        <a:ext cx="6196173" cy="1224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9AF0E-E041-4EE7-B8DD-8C200BBD84AE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6285D-8C9A-4385-B882-12D6D176F2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902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F69D0-BF75-4CFA-B198-BD06D3C90324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E1A75-9121-4A62-8260-5CC6E87F8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46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F69D0-BF75-4CFA-B198-BD06D3C90324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E1A75-9121-4A62-8260-5CC6E87F8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7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F69D0-BF75-4CFA-B198-BD06D3C90324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E1A75-9121-4A62-8260-5CC6E87F8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852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F69D0-BF75-4CFA-B198-BD06D3C90324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E1A75-9121-4A62-8260-5CC6E87F8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6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F69D0-BF75-4CFA-B198-BD06D3C90324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E1A75-9121-4A62-8260-5CC6E87F8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5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F69D0-BF75-4CFA-B198-BD06D3C90324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E1A75-9121-4A62-8260-5CC6E87F8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84DCA2-36AB-453B-866B-C9F4F3985724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D26F0-D68F-4EC4-A58E-84FFE2B978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173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7F384-7FD7-4834-900C-911B6C3B3F49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E91F4C-0A17-4679-AFC6-3E00653BBD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487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91033B-055C-431A-A291-1AF11AB4AD3F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E4369-7307-43B2-8BED-1E7079AB78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946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AEC519-AD42-44B2-8A08-1CB93E1E357D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3EAC4C-15C1-4F24-9254-60256BD96F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1030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38E5E-983A-4CC3-B541-3D5F094E0536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2F24C-275B-49ED-BF72-01DA10ECE5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6250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C4F2DD-6E95-4A9A-8419-443FF1E87E66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FEB74-6AEA-44B9-91A6-58D634FBE6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395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317069-80BF-4908-A375-FB3ABE5C677B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3C3C7-BBA0-4D34-B0C0-4F4B5E7EF2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80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88967-E3AE-492F-B6E7-ECD93467BE77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844D8-D25B-47F2-881A-1F2F2E0C8B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730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216692-63B8-4021-81C3-1B37E5C661DB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28E72-191B-4A87-99B1-8055B90E47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546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F10A1-EE67-46A4-9558-CBB186931DF8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9045B-7646-4572-A068-DCCE095C1E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241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96FF69D0-BF75-4CFA-B198-BD06D3C90324}" type="datetimeFigureOut">
              <a:rPr lang="ru-RU" smtClean="0"/>
              <a:pPr>
                <a:defRPr/>
              </a:pPr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BE1A75-9121-4A62-8260-5CC6E87F8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6642100"/>
            <a:ext cx="120015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000100" y="142852"/>
            <a:ext cx="8001056" cy="6572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 descr="0_75db5_f1871c9b_L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313" y="214313"/>
            <a:ext cx="152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0_75db5_f1871c9b_L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313" y="1500188"/>
            <a:ext cx="152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_75db5_f1871c9b_L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313" y="285750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0_75db5_f1871c9b_L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313" y="428625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0_75db5_f1871c9b_L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4313" y="5715000"/>
            <a:ext cx="1524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769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etenovanm@mail.ru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69;&#1092;&#1092;&#1077;&#1082;&#1090;&#1080;&#1074;&#1085;&#1099;&#1077;&#1092;&#1086;&#1088;&#1084;&#1099;%20&#1088;&#1072;&#1073;&#1086;&#1090;&#1099;%20&#1089;%20&#1088;&#1086;&#1076;&#1080;&#1090;&#1077;&#1083;&#1103;&#1084;&#1080;,%20&#1076;&#1083;&#1103;%20&#1091;&#1089;&#1090;&#1072;&#1085;&#1086;&#1074;&#1083;&#1077;&#1085;&#1080;&#1103;%20&#1082;&#1086;&#1085;&#1090;&#1072;&#1082;&#1090;&#1072;\&#1056;&#1086;&#1076;.&#1089;&#1086;&#1073;&#1088;&#1072;&#1085;&#1080;&#1077;%20&#1082;&#1086;&#1085;&#1094;&#1077;&#1088;&#1090;%20&#1084;&#1072;&#1081;%202018.M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Группа 6"/>
          <p:cNvGrpSpPr>
            <a:grpSpLocks/>
          </p:cNvGrpSpPr>
          <p:nvPr/>
        </p:nvGrpSpPr>
        <p:grpSpPr bwMode="auto">
          <a:xfrm>
            <a:off x="1000125" y="2357438"/>
            <a:ext cx="7929563" cy="3097212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5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2223" y="5084582"/>
              <a:ext cx="4908961" cy="3984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</a:t>
              </a: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691681" y="764703"/>
            <a:ext cx="6933208" cy="489654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ЭФФЕКТИВНЫЕ ФОРМЫ  </a:t>
            </a:r>
            <a:r>
              <a:rPr lang="ru-RU" sz="4000" b="1" i="1" dirty="0">
                <a:solidFill>
                  <a:srgbClr val="002060"/>
                </a:solidFill>
                <a:latin typeface="Monotype Corsiva" pitchFamily="66" charset="0"/>
              </a:rPr>
              <a:t>РАБОТЫ  </a:t>
            </a:r>
            <a:endParaRPr lang="ru-RU" sz="4000" b="1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для установления эмоционального контакта с РОДИТЕЛЯМИ</a:t>
            </a:r>
            <a:endParaRPr lang="ru-RU" sz="4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52718"/>
            <a:ext cx="7200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7"/>
            <a:ext cx="6840760" cy="48356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907704" y="260648"/>
            <a:ext cx="6840760" cy="58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rgbClr val="C00000"/>
                </a:solidFill>
                <a:latin typeface="Monotype Corsiva" pitchFamily="66" charset="0"/>
              </a:rPr>
              <a:t>Познавательное направление взаимодействия с родителями</a:t>
            </a:r>
            <a:endParaRPr lang="ru-RU" sz="2200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619672" y="1052736"/>
            <a:ext cx="7344816" cy="55446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Консультации и индивидуальные беседы -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организуются с целью ответить на все вопросы, интересующие родителей.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Проектная деятельность -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Любой проект включает в себя блок работы с семьей. В ходе реализации проектов, родители участвуют в создании выставок, оформлении группы, детского сада, площадки для прогулки 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Семинары-практикумы -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Родители не пассивно выслушивают рекомендации, а становятся активными участниками процесса, отмечается сотрудничество педагога и родителей, взаимоотношения которых происходят в духе равноправия партнеров.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lvl="0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Семейные клубы для родителей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- Данная форма общения предполагает установление между педагогами и родителями доверительных отношений. Создан родительский клуб «Березка», где выбор темы для обсуждения обусловливается интересами и запросами родителей, а также планом работы клуба.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2994557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52120" y="1196752"/>
            <a:ext cx="3240360" cy="432048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 descr="Веночки своими руками на праздник Осени 2019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000" r="15000"/>
          <a:stretch>
            <a:fillRect/>
          </a:stretch>
        </p:blipFill>
        <p:spPr>
          <a:xfrm>
            <a:off x="6228184" y="1628800"/>
            <a:ext cx="2592288" cy="493640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64088" y="1556792"/>
            <a:ext cx="2736304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Волна 6"/>
          <p:cNvSpPr/>
          <p:nvPr/>
        </p:nvSpPr>
        <p:spPr>
          <a:xfrm>
            <a:off x="1691680" y="332656"/>
            <a:ext cx="7272808" cy="7200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Мастер – класс «Веночки на голову»</a:t>
            </a:r>
            <a:endParaRPr lang="ru-RU" sz="2800" dirty="0"/>
          </a:p>
        </p:txBody>
      </p:sp>
      <p:pic>
        <p:nvPicPr>
          <p:cNvPr id="9" name="Рисунок 8" descr="Веночки своими руками на праздник Осени 2019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4104456" cy="3078342"/>
          </a:xfrm>
          <a:prstGeom prst="rect">
            <a:avLst/>
          </a:prstGeom>
        </p:spPr>
      </p:pic>
      <p:pic>
        <p:nvPicPr>
          <p:cNvPr id="10" name="Рисунок 9" descr="Веночки своими руками на праздник Осени 2019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437111"/>
            <a:ext cx="3960440" cy="210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3925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Выставка 2018 Осень - рыжая девчонка 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000" r="15000"/>
          <a:stretch>
            <a:fillRect/>
          </a:stretch>
        </p:blipFill>
        <p:spPr>
          <a:xfrm>
            <a:off x="6804248" y="3212976"/>
            <a:ext cx="2088232" cy="31789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907704" y="332656"/>
            <a:ext cx="6840760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Совместное творчество родителя и ребенка </a:t>
            </a:r>
            <a:endParaRPr lang="ru-RU" sz="2800" dirty="0"/>
          </a:p>
        </p:txBody>
      </p:sp>
      <p:pic>
        <p:nvPicPr>
          <p:cNvPr id="7" name="Рисунок 6" descr="Выставка 2018 Осень - рыжая девчонка 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3356992"/>
            <a:ext cx="2214246" cy="2952328"/>
          </a:xfrm>
          <a:prstGeom prst="rect">
            <a:avLst/>
          </a:prstGeom>
        </p:spPr>
      </p:pic>
      <p:pic>
        <p:nvPicPr>
          <p:cNvPr id="8" name="Рисунок 7" descr="Выставка 2018 Осень - рыжая девчонка 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348880"/>
            <a:ext cx="2688299" cy="2016224"/>
          </a:xfrm>
          <a:prstGeom prst="rect">
            <a:avLst/>
          </a:prstGeom>
        </p:spPr>
      </p:pic>
      <p:pic>
        <p:nvPicPr>
          <p:cNvPr id="9" name="Рисунок 8" descr="Выставка 2018 Осень - рыжая девчонка 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4581128"/>
            <a:ext cx="2688298" cy="2016224"/>
          </a:xfrm>
          <a:prstGeom prst="rect">
            <a:avLst/>
          </a:prstGeom>
        </p:spPr>
      </p:pic>
      <p:pic>
        <p:nvPicPr>
          <p:cNvPr id="10" name="Рисунок 9" descr="Синичкин день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268760"/>
            <a:ext cx="2267744" cy="1511829"/>
          </a:xfrm>
          <a:prstGeom prst="rect">
            <a:avLst/>
          </a:prstGeom>
        </p:spPr>
      </p:pic>
      <p:pic>
        <p:nvPicPr>
          <p:cNvPr id="11" name="Рисунок 10" descr="Синичкин день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640" y="1340768"/>
            <a:ext cx="2592288" cy="172819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агоустройство уличной площадки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409728"/>
            <a:ext cx="2880320" cy="2160240"/>
          </a:xfrm>
          <a:prstGeom prst="rect">
            <a:avLst/>
          </a:prstGeom>
        </p:spPr>
      </p:pic>
      <p:pic>
        <p:nvPicPr>
          <p:cNvPr id="3" name="Рисунок 2" descr="Благоустройство уличной площадки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365104"/>
            <a:ext cx="2987824" cy="2240868"/>
          </a:xfrm>
          <a:prstGeom prst="rect">
            <a:avLst/>
          </a:prstGeom>
        </p:spPr>
      </p:pic>
      <p:pic>
        <p:nvPicPr>
          <p:cNvPr id="4" name="Рисунок 3" descr="Благоустройство уличной площадки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24744"/>
            <a:ext cx="2808311" cy="2106233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1763688" y="332656"/>
            <a:ext cx="7128792" cy="64807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> Благоустройство игровой площадки</a:t>
            </a:r>
            <a:endParaRPr lang="ru-RU" sz="3200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1124744"/>
            <a:ext cx="2843808" cy="2132856"/>
          </a:xfrm>
          <a:prstGeom prst="rect">
            <a:avLst/>
          </a:prstGeom>
        </p:spPr>
      </p:pic>
      <p:pic>
        <p:nvPicPr>
          <p:cNvPr id="8" name="Рисунок 7" descr="елка 20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2564904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3956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980728"/>
            <a:ext cx="7128791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Цель: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донесение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до родителей  необходимой информации в доступной форме, тактичное напоминание о родительских обязанностях и ответственности. 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71450" indent="-171450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 Информационные буклеты;</a:t>
            </a:r>
            <a:endParaRPr lang="ru-RU" sz="1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 Памятки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– небольшие рекомендации родителям, правильного  выполнения каких-либо действий.</a:t>
            </a:r>
          </a:p>
          <a:p>
            <a:pPr marL="171450" indent="-171450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 Информационные стенды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- используются  для доведения до родителей информации о предстоящих собраниях, мероприятиях, экскурсиях и т.д.;</a:t>
            </a:r>
          </a:p>
          <a:p>
            <a:pPr marL="185738" indent="-171450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  Папки-передвижки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- формируются по тематическому принципу.   Когда родители ознакомятся с содержанием папки-передвижки, с ними следует побеседовать о прочитанном, ответить на возникшие вопросы, выслушать предложения и т.д.</a:t>
            </a:r>
          </a:p>
          <a:p>
            <a:pPr marL="171450" indent="-171450"/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</a:rPr>
              <a:t> Фотовыставки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- В них запечатлены самые интересные моменты проведенных в ДОУ и организованные в группе в различных мероприятий. </a:t>
            </a:r>
          </a:p>
          <a:p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latin typeface="+mn-lt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9" y="260350"/>
            <a:ext cx="7056784" cy="72037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2100" b="1" i="1" dirty="0" smtClean="0">
                <a:solidFill>
                  <a:srgbClr val="C00000"/>
                </a:solidFill>
                <a:latin typeface="Monotype Corsiva" pitchFamily="66" charset="0"/>
              </a:rPr>
              <a:t>Наглядно-информационные направления работы с родителями</a:t>
            </a:r>
            <a:endParaRPr lang="ru-RU" sz="21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644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692696"/>
            <a:ext cx="7056784" cy="583264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Цель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установление теплых доверительных отношений, эмоционального контакта между педагогами и родителями, между родителями и детьми.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150" y="260350"/>
            <a:ext cx="6985000" cy="50435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2200" b="1" i="1" dirty="0" smtClean="0">
                <a:solidFill>
                  <a:srgbClr val="C00000"/>
                </a:solidFill>
                <a:latin typeface="Monotype Corsiva" pitchFamily="66" charset="0"/>
              </a:rPr>
              <a:t>Досуговые направления работы с родителями</a:t>
            </a:r>
            <a:endParaRPr lang="ru-RU" sz="2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91680" y="1412776"/>
            <a:ext cx="7272808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/>
            <a:endParaRPr lang="ru-RU" sz="1200" dirty="0" smtClean="0"/>
          </a:p>
          <a:p>
            <a:pPr indent="457200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Досуговые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формы организации общения устанавливают теплые неформальные отношения между педагогами и родителями, а также более доверительные отношения между родителями и детьми. </a:t>
            </a:r>
          </a:p>
          <a:p>
            <a:pPr algn="ctr"/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140968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Праздники, мероприятия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- проведение традиционных совместных праздников и нетрадиционных мероприятий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Выставки работ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родителей и детей - демонстрируют результаты совместной деятельности родителей и детей. Это важный момент в построении взаимоотношений между ребёнком и родителем.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Клуб выходного дня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: совместные выходы и экскурсии, акции - укрепление детско-родительских отношений.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Клуб счастливой семьи -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повышение активности родителей в жизни группы, один из показателей комфортности внутрисемейных отношений.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717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835696" y="260648"/>
            <a:ext cx="7056784" cy="8640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Monotype Corsiva" pitchFamily="66" charset="0"/>
              </a:rPr>
              <a:t>Досуговые</a:t>
            </a:r>
            <a:r>
              <a:rPr lang="ru-RU" sz="2800" b="1" i="1" dirty="0" smtClean="0">
                <a:solidFill>
                  <a:srgbClr val="C00000"/>
                </a:solidFill>
                <a:latin typeface="Monotype Corsiva" pitchFamily="66" charset="0"/>
              </a:rPr>
              <a:t> направления работы с родителями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196752"/>
            <a:ext cx="6984776" cy="656496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Театрализованная сказка «ТЕРЕМОК»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ТЕРЕМОК от родител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6822255" cy="4558630"/>
          </a:xfrm>
        </p:spPr>
      </p:pic>
    </p:spTree>
    <p:extLst>
      <p:ext uri="{BB962C8B-B14F-4D97-AF65-F5344CB8AC3E}">
        <p14:creationId xmlns:p14="http://schemas.microsoft.com/office/powerpoint/2010/main" val="230530729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Группа 6"/>
          <p:cNvGrpSpPr>
            <a:grpSpLocks/>
          </p:cNvGrpSpPr>
          <p:nvPr/>
        </p:nvGrpSpPr>
        <p:grpSpPr bwMode="auto">
          <a:xfrm>
            <a:off x="1000125" y="2357438"/>
            <a:ext cx="7929563" cy="3097212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5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2223" y="5084582"/>
              <a:ext cx="4908961" cy="3984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</a:t>
              </a: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857357" y="214313"/>
            <a:ext cx="6786582" cy="105444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sz="2800" b="1" i="1" dirty="0">
                <a:solidFill>
                  <a:srgbClr val="C00000"/>
                </a:solidFill>
                <a:latin typeface="Monotype Corsiva" pitchFamily="66" charset="0"/>
              </a:rPr>
              <a:t>Об эффективности проводимой работы с родителями свидетельствуют:</a:t>
            </a:r>
            <a:endParaRPr lang="ru-RU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1547664" y="1412776"/>
            <a:ext cx="7416823" cy="50405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1. Проявление у родителей интереса к содержанию образовательного процесса с детьми.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2. Возникновение дискуссий, диспутов по их инициативе.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3. Ответы на вопросы родителей ими самими; приведение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примеров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из собственного опыта.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4. Увеличение количества вопросов к педагогу, касающихся личности ребёнка, его внутреннего мира.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5. Стремление взрослых к индивидуальным контактам с воспитателем.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6. Размышление родителей о правильности использования тех или иных методов воспитания.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7. Повышение их активности при анализе педагогических ситуаций, решение задач и обсуждение дискуссионных вопросов.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Группа 6"/>
          <p:cNvGrpSpPr>
            <a:grpSpLocks/>
          </p:cNvGrpSpPr>
          <p:nvPr/>
        </p:nvGrpSpPr>
        <p:grpSpPr bwMode="auto">
          <a:xfrm>
            <a:off x="1000125" y="2357438"/>
            <a:ext cx="7929563" cy="3097212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5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2223" y="5084582"/>
              <a:ext cx="4908961" cy="3984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</a:t>
              </a:r>
              <a:endParaRPr lang="ru-RU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712483" y="260648"/>
            <a:ext cx="7015178" cy="12241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Monotype Corsiva" pitchFamily="66" charset="0"/>
                <a:cs typeface="Arial" charset="0"/>
              </a:rPr>
              <a:t>Использованные источники</a:t>
            </a:r>
          </a:p>
        </p:txBody>
      </p:sp>
      <p:sp>
        <p:nvSpPr>
          <p:cNvPr id="2" name="Вертикальный свиток 1"/>
          <p:cNvSpPr/>
          <p:nvPr/>
        </p:nvSpPr>
        <p:spPr>
          <a:xfrm>
            <a:off x="1712483" y="1700808"/>
            <a:ext cx="7107989" cy="472345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Доронова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Т. В. «Взаимодействие  дошкольного учреждения с родителями»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Зверева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О. Л., Короткова Т. В. «Общение педагога с родителями в ДОУ».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Солодянкина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О. В. «Сотрудничество дошкольного учреждения с семьёй»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Крылова Н. «Каким должно быть общение детского сада с семьёй?».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Богомолова З. А. «Формирование партнёрских отношений педагогов и родителей в условиях сотрудничества в ДОУ».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Метенова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Н.М. &lt;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metenovanm@mail.ru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771800" y="1628800"/>
            <a:ext cx="4464496" cy="30963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за 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внимание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611088971"/>
              </p:ext>
            </p:extLst>
          </p:nvPr>
        </p:nvGraphicFramePr>
        <p:xfrm>
          <a:off x="1979712" y="452718"/>
          <a:ext cx="5560378" cy="816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1619672" y="1268761"/>
            <a:ext cx="7200800" cy="5184576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Установить партнерские отношения с семьей каждого воспитанника;</a:t>
            </a:r>
          </a:p>
          <a:p>
            <a:pPr algn="just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Консолидировать (укрепить, объединить, сплотить) усилия семьи и детского сада, направленные на развитие и воспитание детей;</a:t>
            </a:r>
          </a:p>
          <a:p>
            <a:pPr algn="just"/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Создать атмосферу взаимопонимания с родителями воспитанников;</a:t>
            </a:r>
          </a:p>
          <a:p>
            <a:pPr algn="just"/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Активизировать и обогащать знания и умения родителей по интересующими их вопросам.</a:t>
            </a:r>
          </a:p>
          <a:p>
            <a:pPr algn="just"/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Поддерживать уверенность родителей в собственных педагогических возможностях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3635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03848" y="452438"/>
            <a:ext cx="4680520" cy="528637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35697" y="1700808"/>
            <a:ext cx="6808242" cy="100811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Информационно - аналитическое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835697" y="2924944"/>
            <a:ext cx="6808242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Познавательное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835697" y="4221088"/>
            <a:ext cx="6808241" cy="10801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Наглядно-информационные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835697" y="5517232"/>
            <a:ext cx="6808242" cy="100811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Досуговые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575102897"/>
              </p:ext>
            </p:extLst>
          </p:nvPr>
        </p:nvGraphicFramePr>
        <p:xfrm>
          <a:off x="1835697" y="260648"/>
          <a:ext cx="6808241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2167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836713"/>
            <a:ext cx="7128792" cy="568863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Цель: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выявление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интересов, потребностей, запросов родителей,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установление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контакта между педагогами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 </a:t>
            </a:r>
            <a:r>
              <a:rPr lang="ru-RU" sz="1800" dirty="0" err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и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родителями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272338" cy="50482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2200" b="1" i="1" dirty="0" smtClean="0">
                <a:solidFill>
                  <a:srgbClr val="C00000"/>
                </a:solidFill>
                <a:latin typeface="Monotype Corsiva" pitchFamily="66" charset="0"/>
              </a:rPr>
              <a:t>Информационно – аналитическое направление с родителями</a:t>
            </a:r>
            <a:endParaRPr lang="ru-RU" sz="2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1692275" y="2636912"/>
            <a:ext cx="2015629" cy="1224136"/>
          </a:xfrm>
          <a:prstGeom prst="wave">
            <a:avLst>
              <a:gd name="adj1" fmla="val 12500"/>
              <a:gd name="adj2" fmla="val -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Анкетирование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1692276" y="5445224"/>
            <a:ext cx="1151532" cy="7920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Вайбер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707905" y="1196752"/>
            <a:ext cx="5256708" cy="39604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Сбор, обработка и использование данных о семье каждого воспитанника, на общекультурном уровне его родителей; 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наличии у них необходимых педагогических знаний, отношении в семье к ребенку, запросах, интересах;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потребностях родителей в педагогической информации. 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На основе собранных данных определяется и вырабатывается тактика общения с каждым родителем и ребёнком. </a:t>
            </a:r>
          </a:p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Это помогает лучше ориентироваться в потребностях каждой семьи, учесть ее индивидуальные особенности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808698" y="4941168"/>
            <a:ext cx="6155914" cy="17281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Информационно-просветительская форма общения с родителями,  информирования родителей о предстоящей  деятельности  группы, консультирования по различным вопросам, организации обратной связи.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81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764704"/>
            <a:ext cx="6408712" cy="5760640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Цель: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ознакомление родителей с возрастными и психологическими особенностями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детей,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формирование у родителей знаний и практических навыков воспитания детей дошкольного возраста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0" lvl="0" indent="0" algn="just">
              <a:buNone/>
            </a:pPr>
            <a:endParaRPr lang="ru-RU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713" y="188641"/>
            <a:ext cx="7056759" cy="57606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2200" b="1" i="1" dirty="0" smtClean="0">
                <a:solidFill>
                  <a:srgbClr val="C00000"/>
                </a:solidFill>
                <a:latin typeface="Monotype Corsiva" pitchFamily="66" charset="0"/>
              </a:rPr>
              <a:t>Познавательное направление взаимодействия с родителями</a:t>
            </a:r>
            <a:endParaRPr lang="ru-RU" sz="2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1763713" y="2204864"/>
            <a:ext cx="6768728" cy="417646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Родительское собрания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встречи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На родительском собрании использую деловые игры, мастер-классы,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встречи в неформальной обстановке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 использованием видеозаписей, фотографий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деятельности детей, фрагментов занятий, конкурсных выступлений и других мероприятий, которые проводятся без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родителей.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/>
            <a:endParaRPr lang="ru-RU" sz="13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sz="1000" dirty="0" smtClean="0">
              <a:solidFill>
                <a:schemeClr val="tx1"/>
              </a:solidFill>
            </a:endParaRPr>
          </a:p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14091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52718"/>
            <a:ext cx="7200800" cy="5280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052736"/>
            <a:ext cx="7056784" cy="5544616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Анкетирование: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проводится в начале учебного года, минимум за две недели до собрания. 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Изготовление приглашений каждой семье: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в виде детского рисунка, аппликаций, конструкций с учетом темы собрания.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Изготовление оригинальных памяток с советами на тему собрания: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содержание должно быть кратким, текст напечатан крупным шифром.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Подготовка к выставке: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все работы выставляются до начало собрания.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Подготовка конкурсов и игр: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для знакомства, сплочения и сближения родителей, выявление лидеров.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Подготовка фото-видео и аудио материалов: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ролики, презентации деятельности детей в группе, запись голоса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детей,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отвечающих на какие-нибудь вопросы.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Сюрпризный момент: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приглашение сказочного героя или педагог эту роль берет на себя. </a:t>
            </a:r>
          </a:p>
          <a:p>
            <a:pPr marL="457200" indent="-457200">
              <a:buNone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Релаксация: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музыкальное сопровождение, кофе-брейк для раскрепощения и расслабления, после тяжелой работы и при предотвращение негативных ситуаций.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63688" y="0"/>
            <a:ext cx="7128792" cy="11247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Основные этапы подготовки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родительского собрания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056784" cy="864096"/>
          </a:xfrm>
        </p:spPr>
        <p:txBody>
          <a:bodyPr/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835696" y="1340769"/>
            <a:ext cx="6984776" cy="49076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«Будем знакомы»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«О здоровье – всерьёз».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«Зачем детям нужна мама?»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«Об упрямстве и капризах»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«Игра не забава»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«О гигиене и правилах хорошего тона за столом».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«Истоки доброты»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«Собрание бабушек и дедушек»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835696" y="188640"/>
            <a:ext cx="6984776" cy="11521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Примерные темы родительских собраний 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младшего дошкольного возраста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056784" cy="648072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Нетрадиционные родительские 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собрания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835696" y="908721"/>
            <a:ext cx="6984776" cy="72007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«Мы за ЗОЖ»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Род.собрание концерт май 2018.MTS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83701" y="1772816"/>
            <a:ext cx="6936771" cy="485470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221088"/>
            <a:ext cx="3744416" cy="223224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Итоговое родительское собрание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«В гостях у ЛЕСОВИЧКА»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Отчетное родительское собрание май 2019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404664"/>
            <a:ext cx="2652452" cy="3536602"/>
          </a:xfrm>
        </p:spPr>
      </p:pic>
      <p:pic>
        <p:nvPicPr>
          <p:cNvPr id="5" name="Рисунок 4" descr="Отчетное родительское собрание май 2019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140968"/>
            <a:ext cx="2592288" cy="3456384"/>
          </a:xfrm>
          <a:prstGeom prst="rect">
            <a:avLst/>
          </a:prstGeom>
        </p:spPr>
      </p:pic>
      <p:pic>
        <p:nvPicPr>
          <p:cNvPr id="6" name="Рисунок 5" descr="Отчетное родительское собрание май 2019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32656"/>
            <a:ext cx="4032448" cy="276536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2978</TotalTime>
  <Words>1055</Words>
  <Application>Microsoft Office PowerPoint</Application>
  <PresentationFormat>Экран (4:3)</PresentationFormat>
  <Paragraphs>103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Monotype Corsiva</vt:lpstr>
      <vt:lpstr>Times New Roman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   Информационно – аналитическое направление с родителями</vt:lpstr>
      <vt:lpstr>   Познавательное направление взаимодействия с родителями</vt:lpstr>
      <vt:lpstr>Презентация PowerPoint</vt:lpstr>
      <vt:lpstr>Презентация PowerPoint</vt:lpstr>
      <vt:lpstr>Нетрадиционные родительские собрания</vt:lpstr>
      <vt:lpstr>Итоговое родительское собрание  «В гостях у ЛЕСОВИЧКА»</vt:lpstr>
      <vt:lpstr>Презентация PowerPoint</vt:lpstr>
      <vt:lpstr>Презентация PowerPoint</vt:lpstr>
      <vt:lpstr>Презентация PowerPoint</vt:lpstr>
      <vt:lpstr>Презентация PowerPoint</vt:lpstr>
      <vt:lpstr>   Наглядно-информационные направления работы с родителями</vt:lpstr>
      <vt:lpstr>   Досуговые направления работы с родителями</vt:lpstr>
      <vt:lpstr>Театрализованная сказка «ТЕРЕМОК»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197</cp:revision>
  <dcterms:created xsi:type="dcterms:W3CDTF">2014-05-31T11:48:50Z</dcterms:created>
  <dcterms:modified xsi:type="dcterms:W3CDTF">2021-11-10T13:31:05Z</dcterms:modified>
</cp:coreProperties>
</file>