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1" r:id="rId3"/>
    <p:sldId id="268" r:id="rId4"/>
    <p:sldId id="264" r:id="rId5"/>
    <p:sldId id="273" r:id="rId6"/>
    <p:sldId id="294" r:id="rId7"/>
    <p:sldId id="263" r:id="rId8"/>
    <p:sldId id="326" r:id="rId9"/>
    <p:sldId id="304" r:id="rId10"/>
    <p:sldId id="323" r:id="rId11"/>
    <p:sldId id="324" r:id="rId12"/>
    <p:sldId id="325" r:id="rId13"/>
    <p:sldId id="327" r:id="rId14"/>
    <p:sldId id="328" r:id="rId15"/>
    <p:sldId id="305" r:id="rId16"/>
    <p:sldId id="306" r:id="rId17"/>
    <p:sldId id="296" r:id="rId18"/>
    <p:sldId id="30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00"/>
    <a:srgbClr val="F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94638" autoAdjust="0"/>
  </p:normalViewPr>
  <p:slideViewPr>
    <p:cSldViewPr>
      <p:cViewPr varScale="1">
        <p:scale>
          <a:sx n="103" d="100"/>
          <a:sy n="103" d="100"/>
        </p:scale>
        <p:origin x="118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B749A-98C6-485C-9BBC-0F6D7167EF1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0F9F6-6725-48C0-B0A5-FC454960C0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361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0F9F6-6725-48C0-B0A5-FC454960C0B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54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640960" cy="62646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pic>
        <p:nvPicPr>
          <p:cNvPr id="1030" name="Picture 6" descr="C:\Users\132\Desktop\День открытых дверей ЧТЕНИЕ\1012191835.jpg"/>
          <p:cNvPicPr>
            <a:picLocks noChangeAspect="1" noChangeArrowheads="1"/>
          </p:cNvPicPr>
          <p:nvPr/>
        </p:nvPicPr>
        <p:blipFill rotWithShape="1">
          <a:blip r:embed="rId2" cstate="print"/>
          <a:srcRect l="6950" t="54200" b="8001"/>
          <a:stretch/>
        </p:blipFill>
        <p:spPr bwMode="auto">
          <a:xfrm>
            <a:off x="1616916" y="3174383"/>
            <a:ext cx="482042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Горизонтальный свиток 13"/>
          <p:cNvSpPr/>
          <p:nvPr/>
        </p:nvSpPr>
        <p:spPr>
          <a:xfrm>
            <a:off x="6300192" y="5085184"/>
            <a:ext cx="2160240" cy="144016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Выполнила: Жигунова Анна Владимировна</a:t>
            </a:r>
          </a:p>
        </p:txBody>
      </p:sp>
      <p:sp>
        <p:nvSpPr>
          <p:cNvPr id="10" name="Овал 9"/>
          <p:cNvSpPr/>
          <p:nvPr/>
        </p:nvSpPr>
        <p:spPr>
          <a:xfrm rot="20977994">
            <a:off x="6994806" y="3626624"/>
            <a:ext cx="648072" cy="5760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А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 rot="1114218">
            <a:off x="6647135" y="3274954"/>
            <a:ext cx="462064" cy="4455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itchFamily="18" charset="0"/>
              </a:rPr>
              <a:t>Л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 rot="20249108">
            <a:off x="3217436" y="2306991"/>
            <a:ext cx="648072" cy="5760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Georgia" pitchFamily="18" charset="0"/>
              </a:rPr>
              <a:t>Р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 rot="856340">
            <a:off x="1030250" y="5290131"/>
            <a:ext cx="562702" cy="5462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itchFamily="18" charset="0"/>
              </a:rPr>
              <a:t>Ш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544" y="1628800"/>
            <a:ext cx="8359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«Речевое развитие дошкольников в условиях семьи и детского сада»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59632" y="404664"/>
            <a:ext cx="6840760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600200" algn="l"/>
                <a:tab pos="2143125" algn="l"/>
              </a:tabLs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униципальное бюджетное дошкольное образовательное учреждение г. Иркутска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  <a:tab pos="2143125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№188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92" y="452690"/>
            <a:ext cx="4525144" cy="3393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92" y="1732071"/>
            <a:ext cx="4264800" cy="3233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65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5455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4968552" cy="3246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" t="15327" r="6969" b="3845"/>
          <a:stretch/>
        </p:blipFill>
        <p:spPr>
          <a:xfrm>
            <a:off x="241411" y="3795017"/>
            <a:ext cx="4394483" cy="2977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42" y="1822614"/>
            <a:ext cx="4283696" cy="3212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154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0"/>
            <a:ext cx="2978826" cy="281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908720"/>
            <a:ext cx="8712968" cy="56886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1628800"/>
            <a:ext cx="6624736" cy="146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</a:rPr>
              <a:t>    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</a:rPr>
              <a:t>     </a:t>
            </a:r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4" name="Picture 3" descr="D:\РАБОЧИЙ стол -2013\КЛЁВЫЕ картинки\professo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6"/>
            <a:ext cx="1698650" cy="2304256"/>
          </a:xfrm>
          <a:prstGeom prst="rect">
            <a:avLst/>
          </a:prstGeom>
          <a:noFill/>
        </p:spPr>
      </p:pic>
      <p:sp>
        <p:nvSpPr>
          <p:cNvPr id="19" name="Овал 18"/>
          <p:cNvSpPr/>
          <p:nvPr/>
        </p:nvSpPr>
        <p:spPr>
          <a:xfrm rot="1114218">
            <a:off x="4990951" y="394634"/>
            <a:ext cx="462064" cy="4455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itchFamily="18" charset="0"/>
              </a:rPr>
              <a:t>Л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 rot="20882413">
            <a:off x="628464" y="2183444"/>
            <a:ext cx="664181" cy="60832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С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 rot="291953">
            <a:off x="2507712" y="5615352"/>
            <a:ext cx="640808" cy="59179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А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 rot="20732323">
            <a:off x="7649932" y="5577965"/>
            <a:ext cx="549709" cy="498988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М</a:t>
            </a:r>
            <a:endParaRPr lang="ru-RU" sz="20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59632" y="1124744"/>
            <a:ext cx="7128792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Домашняя игротека с родителями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83768" y="2420888"/>
            <a:ext cx="6192688" cy="28803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Вовлекать родителей в воспитательную и образовательную  деятельность детского сада;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Постараться научить родителей творчески относиться к воспитанию и образованию своих детей;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Выявить талантливых, творческих родителей, помочь раскрыться более скромным родителям.</a:t>
            </a:r>
          </a:p>
        </p:txBody>
      </p:sp>
    </p:spTree>
    <p:extLst>
      <p:ext uri="{BB962C8B-B14F-4D97-AF65-F5344CB8AC3E}">
        <p14:creationId xmlns:p14="http://schemas.microsoft.com/office/powerpoint/2010/main" val="4385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476672"/>
            <a:ext cx="7560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66"/>
                </a:solidFill>
              </a:rPr>
              <a:t>«Давай искать на кухне слова»</a:t>
            </a:r>
            <a:endParaRPr lang="ru-RU" sz="4000" dirty="0" smtClean="0"/>
          </a:p>
          <a:p>
            <a:pPr algn="just"/>
            <a:r>
              <a:rPr lang="ru-RU" sz="4000" dirty="0" smtClean="0">
                <a:solidFill>
                  <a:srgbClr val="000066"/>
                </a:solidFill>
              </a:rPr>
              <a:t>   На кухне можно проводить игры на обогащение словаря ребенка.</a:t>
            </a:r>
          </a:p>
          <a:p>
            <a:pPr algn="just"/>
            <a:r>
              <a:rPr lang="ru-RU" sz="4000" dirty="0" smtClean="0">
                <a:solidFill>
                  <a:srgbClr val="000066"/>
                </a:solidFill>
              </a:rPr>
              <a:t>   Какие слова можно вынуть из борща?</a:t>
            </a:r>
          </a:p>
          <a:p>
            <a:pPr algn="just"/>
            <a:r>
              <a:rPr lang="ru-RU" sz="4000" dirty="0" smtClean="0">
                <a:solidFill>
                  <a:srgbClr val="000066"/>
                </a:solidFill>
              </a:rPr>
              <a:t>   Винегрета? Кухонного шкафа? Плиты? и пр.</a:t>
            </a:r>
          </a:p>
        </p:txBody>
      </p:sp>
      <p:pic>
        <p:nvPicPr>
          <p:cNvPr id="4" name="Picture 5" descr="Картинка 179 из 7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8761" y="4620296"/>
            <a:ext cx="2735239" cy="223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986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548680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000" b="1" dirty="0" smtClean="0">
                <a:solidFill>
                  <a:srgbClr val="000066"/>
                </a:solidFill>
              </a:rPr>
              <a:t>«Волшебные очки»</a:t>
            </a:r>
          </a:p>
          <a:p>
            <a:r>
              <a:rPr lang="ru-RU" sz="4000" dirty="0" smtClean="0">
                <a:solidFill>
                  <a:srgbClr val="000066"/>
                </a:solidFill>
              </a:rPr>
              <a:t>   «Представь, что у нас есть волшебные очки. Когда их надеваешь, то все становиться красным (синим, зеленым, прозрачным и т.д.).Посмотри вокруг, какого цвета все стало скажи?»(красный   стол и пр.)</a:t>
            </a:r>
          </a:p>
        </p:txBody>
      </p:sp>
      <p:pic>
        <p:nvPicPr>
          <p:cNvPr id="4" name="Picture 5" descr="Картинка 31 из 7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296" y="116632"/>
            <a:ext cx="171179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0_4d62d_746d092c_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98072"/>
            <a:ext cx="2088802" cy="155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283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Чтение художественной литературы дома.</a:t>
            </a:r>
            <a:endParaRPr lang="ru-RU" dirty="0"/>
          </a:p>
        </p:txBody>
      </p:sp>
      <p:pic>
        <p:nvPicPr>
          <p:cNvPr id="5" name="Содержимое 4" descr="дарин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4176464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настя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556792"/>
            <a:ext cx="403860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endParaRPr lang="ru-RU" i="1" u="sng" dirty="0"/>
          </a:p>
        </p:txBody>
      </p:sp>
      <p:pic>
        <p:nvPicPr>
          <p:cNvPr id="5" name="Содержимое 4" descr="девчонк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16832"/>
            <a:ext cx="4244280" cy="3388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пацан с девкой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16832"/>
            <a:ext cx="4244280" cy="3460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0"/>
            <a:ext cx="2978826" cy="281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908720"/>
            <a:ext cx="8712968" cy="56166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83768" y="1772816"/>
            <a:ext cx="4968552" cy="338437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эти формы помогают сделать работу с семьей более интересной и эффективной, способствуют совместной деятельности педагогов и родителей по преодолению недостатков развития речи у детей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дошкольного возраста.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 rot="1114218">
            <a:off x="5206976" y="322626"/>
            <a:ext cx="462064" cy="4455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itchFamily="18" charset="0"/>
              </a:rPr>
              <a:t>Л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 rot="20882413">
            <a:off x="7782210" y="1548285"/>
            <a:ext cx="672510" cy="56939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С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 rot="20072780">
            <a:off x="7836423" y="2961917"/>
            <a:ext cx="640808" cy="59179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А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 rot="20732323">
            <a:off x="7792758" y="4219101"/>
            <a:ext cx="643506" cy="652046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М</a:t>
            </a:r>
            <a:endParaRPr lang="ru-RU" sz="20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2" name="Picture 3" descr="D:\РАБОЧИЙ стол -2013\КЛЁВЫЕ картинки\professo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33056"/>
            <a:ext cx="1698650" cy="23042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0"/>
            <a:ext cx="2978826" cy="281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115616" y="2996952"/>
            <a:ext cx="5688632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 rot="1114218">
            <a:off x="915939" y="777575"/>
            <a:ext cx="640900" cy="65965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itchFamily="18" charset="0"/>
              </a:rPr>
              <a:t>Л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 rot="20732323">
            <a:off x="2984219" y="1337240"/>
            <a:ext cx="628059" cy="62751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М</a:t>
            </a:r>
            <a:endParaRPr lang="ru-RU" sz="20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 rot="20882413">
            <a:off x="4908149" y="527910"/>
            <a:ext cx="549171" cy="5219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С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10" name="Picture 3" descr="D:\РАБОЧИЙ стол -2013\КЛЁВЫЕ картинки\professo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20272" y="4077072"/>
            <a:ext cx="1626494" cy="23762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0528" y="332656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260648"/>
            <a:ext cx="8568952" cy="51077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взаимодействия детского сада и родителей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2420888"/>
            <a:ext cx="4248472" cy="33123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нехватка времени, занятость;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снижение воспитательного потенциала семьи;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отстраненность от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-образовательного процесса;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перекладывание ответственности на педагогов.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8024" y="2852936"/>
            <a:ext cx="4176464" cy="324036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задача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с- это взаимодействие с семьей для обеспечения полноценного развития ребенка;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ни одна задача не может быть качественно реализована без взаимодействия и сотрудничества с родителями воспитанников.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908720"/>
            <a:ext cx="8093024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«Семья – это та самая среда, в которой человек учится и сам творит добро».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В.А. Сухомлинский.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2564904"/>
            <a:ext cx="8208912" cy="1800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Поэтому важно сделать родителей не только своими союзниками, но и грамотными помощниками.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548680"/>
            <a:ext cx="7732984" cy="1800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Знание родителями того, чему учат их ребёнка в дошкольном учреждении, знание некоторых приёмов, используемых воспитателем в работе по развитию речи детей – всё это поможет в организации речевых занятий дома.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3" cstate="print"/>
          <a:srcRect b="75850"/>
          <a:stretch>
            <a:fillRect/>
          </a:stretch>
        </p:blipFill>
        <p:spPr bwMode="auto">
          <a:xfrm>
            <a:off x="1763688" y="4653136"/>
            <a:ext cx="5856178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95536" y="908720"/>
            <a:ext cx="8568952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Хорошая речь – важнейшее условие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всестороннего полноценного развития детей.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2" cstate="print"/>
          <a:srcRect r="70810" b="75850"/>
          <a:stretch>
            <a:fillRect/>
          </a:stretch>
        </p:blipFill>
        <p:spPr bwMode="auto">
          <a:xfrm>
            <a:off x="0" y="0"/>
            <a:ext cx="1440160" cy="157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2276872"/>
            <a:ext cx="8424936" cy="1800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богаче и правильнее у ребенка речь: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тем легче ему высказывать свои мысли,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шире его возможности в познании окружающей действительности,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содержательнее и полноценнее отношения со сверстниками и взрослыми,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активнее осуществляется его психическое развитие.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0"/>
            <a:ext cx="264148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611560" y="5249890"/>
            <a:ext cx="8280920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Успех в работе по речевому развитию детей зависит от тесной взаимосвязи педагогов, родителей и детей.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552" y="4231433"/>
            <a:ext cx="8280920" cy="86409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Овладение ребенком речью успешнее идёт тогда, когда с ним занимаются не только в дошкольном учреждении, но и в семье.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268760"/>
            <a:ext cx="8784976" cy="5184576"/>
          </a:xfrm>
          <a:prstGeom prst="roundRect">
            <a:avLst/>
          </a:prstGeom>
          <a:ln w="190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2" cstate="print"/>
          <a:srcRect r="73590" b="75850"/>
          <a:stretch>
            <a:fillRect/>
          </a:stretch>
        </p:blipFill>
        <p:spPr bwMode="auto">
          <a:xfrm>
            <a:off x="652" y="849216"/>
            <a:ext cx="1368152" cy="1656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6" name="Прямая со стрелкой 25"/>
          <p:cNvCxnSpPr/>
          <p:nvPr/>
        </p:nvCxnSpPr>
        <p:spPr>
          <a:xfrm>
            <a:off x="6228184" y="2996952"/>
            <a:ext cx="0" cy="3456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635896" y="2996952"/>
            <a:ext cx="0" cy="339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480124" y="5101123"/>
            <a:ext cx="2160240" cy="1021556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Индивидуальные встречи с родителями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07904" y="4005065"/>
            <a:ext cx="2448272" cy="16344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 литературы по вопросам и проблемам речевого развития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39552" y="4663634"/>
            <a:ext cx="2448272" cy="1328023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Предоставление</a:t>
            </a:r>
          </a:p>
          <a:p>
            <a:pPr marL="285750" indent="-28575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наглядного</a:t>
            </a:r>
          </a:p>
          <a:p>
            <a:pPr marL="285750" indent="-28575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материала по</a:t>
            </a:r>
          </a:p>
          <a:p>
            <a:pPr marL="285750" indent="-28575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развитию речи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88019" y="3464739"/>
            <a:ext cx="2314195" cy="408623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Консультации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293292" y="387551"/>
            <a:ext cx="630304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80124" y="3976893"/>
            <a:ext cx="2222691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Домашняя игротека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3688" y="1953949"/>
            <a:ext cx="2222691" cy="4086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Сочинение писем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6005" y="2792640"/>
            <a:ext cx="2160240" cy="408623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15542" y="1685928"/>
            <a:ext cx="2222691" cy="194095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Досуговые формы работы (литературные вечера, посиделки и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3568" y="3020377"/>
            <a:ext cx="2448272" cy="1328023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Виртуальные виды работы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Viber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0"/>
            <a:ext cx="2978826" cy="281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908720"/>
            <a:ext cx="8712968" cy="56166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1124744"/>
            <a:ext cx="7128792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Сочинение писем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688" y="2204864"/>
            <a:ext cx="5976664" cy="41764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Части письма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Письмо начинается с обращения: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Затем сообщается информация о себе;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Далее задаются вопросы, высказываются какие либо пожелания и т.п.;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конце письма необходимо попрощаться и написать своё письмо. 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 rot="1114218">
            <a:off x="5206976" y="322626"/>
            <a:ext cx="462064" cy="4455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itchFamily="18" charset="0"/>
              </a:rPr>
              <a:t>Л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 rot="19682122">
            <a:off x="8095268" y="1770105"/>
            <a:ext cx="745252" cy="738173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С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 rot="20072780">
            <a:off x="8124453" y="3970030"/>
            <a:ext cx="640808" cy="59179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А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 rot="20732323">
            <a:off x="7600083" y="5739301"/>
            <a:ext cx="713565" cy="697236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М</a:t>
            </a:r>
            <a:endParaRPr lang="ru-RU" sz="20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2" name="Picture 3" descr="D:\РАБОЧИЙ стол -2013\КЛЁВЫЕ картинки\professo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81128"/>
            <a:ext cx="1220905" cy="16561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0"/>
            <a:ext cx="2978826" cy="281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908720"/>
            <a:ext cx="8712968" cy="56886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67744" y="1628800"/>
            <a:ext cx="6624736" cy="146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</a:rPr>
              <a:t>    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Georgia" pitchFamily="18" charset="0"/>
              </a:rPr>
              <a:t>     </a:t>
            </a:r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4" name="Picture 3" descr="D:\РАБОЧИЙ стол -2013\КЛЁВЫЕ картинки\professo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6"/>
            <a:ext cx="1698650" cy="2304256"/>
          </a:xfrm>
          <a:prstGeom prst="rect">
            <a:avLst/>
          </a:prstGeom>
          <a:noFill/>
        </p:spPr>
      </p:pic>
      <p:sp>
        <p:nvSpPr>
          <p:cNvPr id="19" name="Овал 18"/>
          <p:cNvSpPr/>
          <p:nvPr/>
        </p:nvSpPr>
        <p:spPr>
          <a:xfrm rot="1114218">
            <a:off x="4990951" y="394634"/>
            <a:ext cx="462064" cy="4455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itchFamily="18" charset="0"/>
              </a:rPr>
              <a:t>Л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 rot="20882413">
            <a:off x="628464" y="2183444"/>
            <a:ext cx="664181" cy="60832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С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 rot="291953">
            <a:off x="2507712" y="5615352"/>
            <a:ext cx="640808" cy="59179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А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 rot="20732323">
            <a:off x="7649932" y="5577965"/>
            <a:ext cx="549709" cy="498988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М</a:t>
            </a:r>
            <a:endParaRPr lang="ru-RU" sz="20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59632" y="1124744"/>
            <a:ext cx="7128792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 с детьми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09528" y="2204864"/>
            <a:ext cx="6192688" cy="326293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сюрпризного момента;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 и просмотр мультфильмов, организация беседы по содержанию прочитанного;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загадывание загадок;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экскурсий к почтовому ящику, в отделение связи и сюжетно – ролевых игр;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продуктивной деятельности;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о профессии почтальона;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воспитателя о почтовых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отправлениях;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детям значений слов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268760"/>
            <a:ext cx="8784976" cy="5184576"/>
          </a:xfrm>
          <a:prstGeom prst="roundRect">
            <a:avLst/>
          </a:prstGeom>
          <a:ln w="1905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5" descr="C:\Users\132\Desktop\День открытых дверей ЧТЕНИЕ\1012191835.jpg"/>
          <p:cNvPicPr>
            <a:picLocks noChangeAspect="1" noChangeArrowheads="1"/>
          </p:cNvPicPr>
          <p:nvPr/>
        </p:nvPicPr>
        <p:blipFill>
          <a:blip r:embed="rId2" cstate="print"/>
          <a:srcRect r="73590" b="75850"/>
          <a:stretch>
            <a:fillRect/>
          </a:stretch>
        </p:blipFill>
        <p:spPr bwMode="auto">
          <a:xfrm>
            <a:off x="652" y="849216"/>
            <a:ext cx="1368152" cy="1656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6" name="Прямая со стрелкой 25"/>
          <p:cNvCxnSpPr/>
          <p:nvPr/>
        </p:nvCxnSpPr>
        <p:spPr>
          <a:xfrm>
            <a:off x="6228184" y="2996952"/>
            <a:ext cx="0" cy="3456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635896" y="2996952"/>
            <a:ext cx="0" cy="339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1293292" y="387551"/>
            <a:ext cx="630304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оформления адреса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62" y="1556792"/>
            <a:ext cx="5852503" cy="4408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032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Сочинение писем с родителями.</a:t>
            </a:r>
            <a:endParaRPr lang="ru-RU" dirty="0"/>
          </a:p>
        </p:txBody>
      </p:sp>
      <p:pic>
        <p:nvPicPr>
          <p:cNvPr id="5" name="Содержимое 4" descr="анто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052736"/>
            <a:ext cx="3168352" cy="5094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семья антон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052736"/>
            <a:ext cx="3151355" cy="5073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3619</TotalTime>
  <Words>608</Words>
  <Application>Microsoft Office PowerPoint</Application>
  <PresentationFormat>Экран (4:3)</PresentationFormat>
  <Paragraphs>100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Сочинение писем с родителями.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Чтение художественной литературы дома.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132</dc:creator>
  <cp:lastModifiedBy>Админ</cp:lastModifiedBy>
  <cp:revision>250</cp:revision>
  <dcterms:created xsi:type="dcterms:W3CDTF">2017-04-21T22:11:46Z</dcterms:created>
  <dcterms:modified xsi:type="dcterms:W3CDTF">2022-02-11T03:32:56Z</dcterms:modified>
</cp:coreProperties>
</file>